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2"/>
  </p:notesMasterIdLst>
  <p:handoutMasterIdLst>
    <p:handoutMasterId r:id="rId23"/>
  </p:handoutMasterIdLst>
  <p:sldIdLst>
    <p:sldId id="260" r:id="rId7"/>
    <p:sldId id="258" r:id="rId8"/>
    <p:sldId id="257" r:id="rId9"/>
    <p:sldId id="280" r:id="rId10"/>
    <p:sldId id="284" r:id="rId11"/>
    <p:sldId id="285" r:id="rId12"/>
    <p:sldId id="294" r:id="rId13"/>
    <p:sldId id="265" r:id="rId14"/>
    <p:sldId id="295" r:id="rId15"/>
    <p:sldId id="296" r:id="rId16"/>
    <p:sldId id="297" r:id="rId17"/>
    <p:sldId id="298" r:id="rId18"/>
    <p:sldId id="299" r:id="rId19"/>
    <p:sldId id="300" r:id="rId20"/>
    <p:sldId id="30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8752" autoAdjust="0"/>
  </p:normalViewPr>
  <p:slideViewPr>
    <p:cSldViewPr showGuides="1">
      <p:cViewPr varScale="1">
        <p:scale>
          <a:sx n="74" d="100"/>
          <a:sy n="74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1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1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9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17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9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40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4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July 14,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6/30/2016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73199"/>
            <a:ext cx="8717083" cy="53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6/30/2016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76584"/>
            <a:ext cx="8767997" cy="54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6/30/2016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8750602" cy="54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6/30/2016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8775557" cy="54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6/30/2016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10" y="788350"/>
            <a:ext cx="8687190" cy="538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6/30/2016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8752979" cy="542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19200"/>
            <a:ext cx="7543800" cy="38862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3-7</a:t>
            </a:r>
          </a:p>
          <a:p>
            <a:pPr lvl="1"/>
            <a:r>
              <a:rPr lang="en-US" sz="1800" dirty="0" smtClean="0"/>
              <a:t>Recent/Upcoming Project Highlights</a:t>
            </a:r>
          </a:p>
          <a:p>
            <a:pPr lvl="1"/>
            <a:r>
              <a:rPr lang="en-US" sz="1800" dirty="0" smtClean="0"/>
              <a:t>2016 Release Targets</a:t>
            </a:r>
          </a:p>
          <a:p>
            <a:pPr lvl="1"/>
            <a:r>
              <a:rPr lang="en-US" sz="1800" dirty="0" smtClean="0"/>
              <a:t>2016 Project Spending Forecast</a:t>
            </a:r>
          </a:p>
          <a:p>
            <a:pPr lvl="1"/>
            <a:r>
              <a:rPr lang="en-US" sz="1800" dirty="0" smtClean="0"/>
              <a:t>Revision Request Funding Placeholder Status</a:t>
            </a:r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Appendix</a:t>
            </a:r>
          </a:p>
          <a:p>
            <a:pPr lvl="1"/>
            <a:r>
              <a:rPr lang="en-US" sz="1800" dirty="0" smtClean="0"/>
              <a:t>Project Portfolio Gantt Chart			p. 8-14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0866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Highlights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838199"/>
            <a:ext cx="8648700" cy="5386821"/>
          </a:xfrm>
        </p:spPr>
        <p:txBody>
          <a:bodyPr/>
          <a:lstStyle/>
          <a:p>
            <a:pPr>
              <a:tabLst>
                <a:tab pos="6862763" algn="l"/>
              </a:tabLst>
            </a:pPr>
            <a:r>
              <a:rPr lang="en-US" sz="2000" dirty="0" smtClean="0"/>
              <a:t>EMS Upgrade – </a:t>
            </a:r>
            <a:r>
              <a:rPr lang="en-US" sz="2000" dirty="0"/>
              <a:t>G</a:t>
            </a:r>
            <a:r>
              <a:rPr lang="en-US" sz="2000" dirty="0" smtClean="0"/>
              <a:t>o-live on 6/16/2016	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smtClean="0">
                <a:solidFill>
                  <a:srgbClr val="00B050"/>
                </a:solidFill>
              </a:rPr>
              <a:t>Complete</a:t>
            </a:r>
            <a:endParaRPr lang="en-US" sz="2000" dirty="0" smtClean="0"/>
          </a:p>
          <a:p>
            <a:pPr>
              <a:tabLst>
                <a:tab pos="6862763" algn="l"/>
              </a:tabLst>
            </a:pPr>
            <a:endParaRPr lang="en-US" sz="1000" dirty="0" smtClean="0"/>
          </a:p>
          <a:p>
            <a:pPr>
              <a:tabLst>
                <a:tab pos="6862763" algn="l"/>
              </a:tabLst>
            </a:pPr>
            <a:r>
              <a:rPr lang="en-US" sz="2000" dirty="0" smtClean="0"/>
              <a:t>2016 </a:t>
            </a:r>
            <a:r>
              <a:rPr lang="en-US" sz="2000" dirty="0"/>
              <a:t>June Release – Week of </a:t>
            </a:r>
            <a:r>
              <a:rPr lang="en-US" sz="2000" dirty="0" smtClean="0"/>
              <a:t>6/21/2016</a:t>
            </a:r>
            <a:r>
              <a:rPr lang="en-US" sz="2000" i="1" dirty="0">
                <a:solidFill>
                  <a:srgbClr val="00B050"/>
                </a:solidFill>
              </a:rPr>
              <a:t>	 </a:t>
            </a:r>
            <a:r>
              <a:rPr lang="en-US" sz="2000" i="1" dirty="0" smtClean="0">
                <a:solidFill>
                  <a:srgbClr val="00B050"/>
                </a:solidFill>
              </a:rPr>
              <a:t>Complete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6862763" algn="l"/>
              </a:tabLst>
            </a:pPr>
            <a:r>
              <a:rPr lang="en-US" sz="1600" dirty="0"/>
              <a:t>NPRR515 – Day-Ahead Market Self-Commitment of Generation Resources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NPRR617 </a:t>
            </a:r>
            <a:r>
              <a:rPr lang="en-US" sz="1600" dirty="0"/>
              <a:t>– Energy Offer Flexibility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NPRR700 – Utilizing Actual Fuel Costs in Startup Offer </a:t>
            </a:r>
            <a:r>
              <a:rPr lang="en-US" sz="1600" dirty="0" smtClean="0"/>
              <a:t>Caps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NPRR719</a:t>
            </a:r>
            <a:r>
              <a:rPr lang="en-US" sz="1600" dirty="0"/>
              <a:t> – Removal of Trigger and </a:t>
            </a:r>
            <a:r>
              <a:rPr lang="en-US" sz="1600" dirty="0" smtClean="0"/>
              <a:t>Req. </a:t>
            </a:r>
            <a:r>
              <a:rPr lang="en-US" sz="1600" dirty="0"/>
              <a:t>to Reduce </a:t>
            </a:r>
            <a:r>
              <a:rPr lang="en-US" sz="1600" dirty="0" smtClean="0"/>
              <a:t>the DG </a:t>
            </a:r>
            <a:r>
              <a:rPr lang="en-US" sz="1600" dirty="0"/>
              <a:t>Registration Threshold</a:t>
            </a:r>
            <a:endParaRPr lang="en-US" sz="1600" dirty="0" smtClean="0"/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NPRR742 </a:t>
            </a:r>
            <a:r>
              <a:rPr lang="en-US" sz="1600" dirty="0"/>
              <a:t>– CRR Balancing Account Invoice Data </a:t>
            </a:r>
            <a:r>
              <a:rPr lang="en-US" sz="1600" dirty="0" smtClean="0"/>
              <a:t>Cuts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VCMRR008</a:t>
            </a:r>
            <a:r>
              <a:rPr lang="en-US" sz="1600" dirty="0"/>
              <a:t> – Alignment </a:t>
            </a:r>
            <a:r>
              <a:rPr lang="en-US" sz="1600" dirty="0" smtClean="0"/>
              <a:t>w/NPRR700</a:t>
            </a:r>
            <a:r>
              <a:rPr lang="en-US" sz="1600" dirty="0"/>
              <a:t>, Utilizing Actual Fuel Cost in Startup Offer Caps</a:t>
            </a:r>
            <a:endParaRPr lang="en-US" sz="1600" dirty="0" smtClean="0"/>
          </a:p>
          <a:p>
            <a:pPr lvl="1">
              <a:tabLst>
                <a:tab pos="6862763" algn="l"/>
              </a:tabLst>
            </a:pPr>
            <a:endParaRPr lang="en-US" sz="1000" dirty="0"/>
          </a:p>
          <a:p>
            <a:pPr>
              <a:tabLst>
                <a:tab pos="6862763" algn="l"/>
              </a:tabLst>
            </a:pPr>
            <a:r>
              <a:rPr lang="en-US" sz="2000" dirty="0"/>
              <a:t>2016 </a:t>
            </a:r>
            <a:r>
              <a:rPr lang="en-US" sz="2000" dirty="0" smtClean="0"/>
              <a:t>July Retail </a:t>
            </a:r>
            <a:r>
              <a:rPr lang="en-US" sz="2000" dirty="0"/>
              <a:t>Release – </a:t>
            </a:r>
            <a:r>
              <a:rPr lang="en-US" sz="2000" dirty="0" smtClean="0"/>
              <a:t>Weekend </a:t>
            </a:r>
            <a:r>
              <a:rPr lang="en-US" sz="2000" dirty="0"/>
              <a:t>of </a:t>
            </a:r>
            <a:r>
              <a:rPr lang="en-US" sz="2000" dirty="0" smtClean="0"/>
              <a:t>7/23/2016</a:t>
            </a:r>
            <a:r>
              <a:rPr lang="en-US" sz="2000" i="1" dirty="0">
                <a:solidFill>
                  <a:srgbClr val="00B050"/>
                </a:solidFill>
              </a:rPr>
              <a:t>	 In Flight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RMGRR126 </a:t>
            </a:r>
            <a:r>
              <a:rPr lang="en-US" sz="1600" dirty="0"/>
              <a:t>– </a:t>
            </a:r>
            <a:r>
              <a:rPr lang="en-US" sz="1600" dirty="0" err="1" smtClean="0"/>
              <a:t>Add’l</a:t>
            </a:r>
            <a:r>
              <a:rPr lang="en-US" sz="1600" dirty="0" smtClean="0"/>
              <a:t> </a:t>
            </a:r>
            <a:r>
              <a:rPr lang="en-US" sz="1600" dirty="0"/>
              <a:t>ERCOT Validations for Customer Billing Contact Information File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RMGRR137 – Timeline and Completion Process for </a:t>
            </a:r>
            <a:r>
              <a:rPr lang="en-US" sz="1600" dirty="0" smtClean="0"/>
              <a:t>Correcting CBCI </a:t>
            </a:r>
            <a:r>
              <a:rPr lang="en-US" sz="1600" dirty="0"/>
              <a:t>Files</a:t>
            </a:r>
          </a:p>
          <a:p>
            <a:pPr>
              <a:tabLst>
                <a:tab pos="6862763" algn="l"/>
              </a:tabLst>
            </a:pPr>
            <a:endParaRPr lang="en-US" sz="1000" dirty="0" smtClean="0"/>
          </a:p>
          <a:p>
            <a:pPr>
              <a:tabLst>
                <a:tab pos="6862763" algn="l"/>
              </a:tabLst>
            </a:pPr>
            <a:r>
              <a:rPr lang="en-US" sz="2000" dirty="0" smtClean="0"/>
              <a:t>2016 August Release </a:t>
            </a:r>
            <a:r>
              <a:rPr lang="en-US" sz="2000" dirty="0"/>
              <a:t>– </a:t>
            </a:r>
            <a:r>
              <a:rPr lang="en-US" sz="2000" dirty="0" smtClean="0"/>
              <a:t>Week </a:t>
            </a:r>
            <a:r>
              <a:rPr lang="en-US" sz="2000" dirty="0"/>
              <a:t>of </a:t>
            </a:r>
            <a:r>
              <a:rPr lang="en-US" sz="2000" dirty="0" smtClean="0"/>
              <a:t>8/30/2016</a:t>
            </a:r>
            <a:r>
              <a:rPr lang="en-US" sz="2000" i="1" dirty="0">
                <a:solidFill>
                  <a:srgbClr val="00B050"/>
                </a:solidFill>
              </a:rPr>
              <a:t>	 </a:t>
            </a:r>
            <a:r>
              <a:rPr lang="en-US" sz="2000" i="1" dirty="0" smtClean="0">
                <a:solidFill>
                  <a:srgbClr val="00B050"/>
                </a:solidFill>
              </a:rPr>
              <a:t>In Flight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NPRR662 </a:t>
            </a:r>
            <a:r>
              <a:rPr lang="en-US" sz="1600" dirty="0"/>
              <a:t>– Proxy Energy Offer Curves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NPRR712 – </a:t>
            </a:r>
            <a:r>
              <a:rPr lang="en-US" sz="1600" dirty="0"/>
              <a:t>Clarification of RUC Process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NOGRR143 </a:t>
            </a:r>
            <a:r>
              <a:rPr lang="en-US" sz="1600" dirty="0"/>
              <a:t>– Alignment </a:t>
            </a:r>
            <a:r>
              <a:rPr lang="en-US" sz="1600" dirty="0" smtClean="0"/>
              <a:t>with </a:t>
            </a:r>
            <a:r>
              <a:rPr lang="en-US" sz="1600" dirty="0"/>
              <a:t>NERC Reliability Standard, BAL-001-TRE-1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2016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300990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758190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3903384" y="5998417"/>
            <a:ext cx="1963074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NPRR686(b)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Solar portion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293197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073121"/>
              </p:ext>
            </p:extLst>
          </p:nvPr>
        </p:nvGraphicFramePr>
        <p:xfrm>
          <a:off x="160280" y="838201"/>
          <a:ext cx="8839200" cy="3581399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4/12 – 4/14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 – 6/23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8/30 – 9/1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9/26 – 9/30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12/6 – 12/8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COPMGRR040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NPRR719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VMCRR008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EMS Upgrade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RMGRR137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NOGRR050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NMMS Upgrade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SCR788</a:t>
                      </a: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2133600" y="6252709"/>
            <a:ext cx="4572000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Codes: NS = Not Started, I = Initiation, P = Planning, E = Execution, H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1" kern="0" dirty="0" smtClean="0">
                <a:solidFill>
                  <a:srgbClr val="000000"/>
                </a:solidFill>
              </a:rPr>
              <a:t>E</a:t>
            </a:r>
            <a:endParaRPr lang="en-US" sz="9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>
                <a:solidFill>
                  <a:srgbClr val="000000"/>
                </a:solidFill>
              </a:rPr>
              <a:t>P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10600" y="1408898"/>
            <a:ext cx="3705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495800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2016 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696610"/>
              </p:ext>
            </p:extLst>
          </p:nvPr>
        </p:nvGraphicFramePr>
        <p:xfrm>
          <a:off x="160279" y="4761471"/>
          <a:ext cx="8820868" cy="464820"/>
        </p:xfrm>
        <a:graphic>
          <a:graphicData uri="http://schemas.openxmlformats.org/drawingml/2006/table">
            <a:tbl>
              <a:tblPr firstRow="1" bandRow="1"/>
              <a:tblGrid>
                <a:gridCol w="1668521"/>
                <a:gridCol w="1295400"/>
                <a:gridCol w="1981200"/>
                <a:gridCol w="1676400"/>
                <a:gridCol w="2199347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February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April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June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NOGRR084, 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rgbClr val="FF0000"/>
                          </a:solidFill>
                        </a:rPr>
                        <a:t>NPRR210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 SCR781  H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rgbClr val="FF0000"/>
                          </a:solidFill>
                        </a:rPr>
                        <a:t>NPRR754, NPRR758, SCR790</a:t>
                      </a:r>
                      <a:endParaRPr lang="en-US" sz="8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791200" y="1392343"/>
            <a:ext cx="38930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n/a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163000" y="3779174"/>
            <a:ext cx="4409000" cy="246221"/>
          </a:xfrm>
          <a:prstGeom prst="rect">
            <a:avLst/>
          </a:prstGeom>
          <a:solidFill>
            <a:srgbClr val="A1D8F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EMS Upgrade “Chill”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3389012" y="3898596"/>
            <a:ext cx="118298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163000" y="3899179"/>
            <a:ext cx="11430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6494464" y="5285205"/>
            <a:ext cx="2497136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In-Flight Items Planned for 2017 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CMM bundle (Planning): NPRR439, NPRR519, NPRR620, NPRR683, NPRR702, NPRR741, NPRR743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CRR Upgrade (Planning): SCR777</a:t>
            </a:r>
          </a:p>
        </p:txBody>
      </p: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3123958" y="2838323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6/16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2861101"/>
            <a:ext cx="14394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/10 – 12/11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4639653" y="2843140"/>
            <a:ext cx="150876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7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/23 – 7/24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6146194" y="2999601"/>
            <a:ext cx="1397819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11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 – 11/3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602941" y="2843139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5/1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5819" y="2313801"/>
            <a:ext cx="1397819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9/22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6800104" y="5991726"/>
            <a:ext cx="2192567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Items Originally Targeted for 2016 </a:t>
            </a:r>
            <a:r>
              <a:rPr lang="en-US" sz="800" b="0" u="sng" kern="0" dirty="0" smtClean="0"/>
              <a:t>Now </a:t>
            </a: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Planned for 2017 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RRGRRs 003, 006, 007 (2017-R1 target)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NPRR272 (2017-R1 target)</a:t>
            </a:r>
          </a:p>
        </p:txBody>
      </p:sp>
    </p:spTree>
    <p:extLst>
      <p:ext uri="{BB962C8B-B14F-4D97-AF65-F5344CB8AC3E}">
        <p14:creationId xmlns:p14="http://schemas.microsoft.com/office/powerpoint/2010/main" val="22826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858000" cy="518318"/>
          </a:xfrm>
        </p:spPr>
        <p:txBody>
          <a:bodyPr/>
          <a:lstStyle/>
          <a:p>
            <a:r>
              <a:rPr lang="en-US" dirty="0" smtClean="0"/>
              <a:t>2016 Project Spending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042069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2016 PPL Budget  =  $22.5M</a:t>
            </a:r>
            <a:endParaRPr lang="en-US" sz="800" b="0" dirty="0"/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14917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1999"/>
            <a:ext cx="8994458" cy="52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8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2016 and 2017,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287240"/>
              </p:ext>
            </p:extLst>
          </p:nvPr>
        </p:nvGraphicFramePr>
        <p:xfrm>
          <a:off x="751648" y="2099562"/>
          <a:ext cx="75438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660"/>
                <a:gridCol w="1765570"/>
                <a:gridCol w="1765570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$1.10M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–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$2.64M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$1.15M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$0.04M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$0.40M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$0.26M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$1.15M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$1.06M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$1.30M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60440" y="4901206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0440" y="5452362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520960" y="5674592"/>
            <a:ext cx="4038600" cy="5345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 smtClean="0"/>
              <a:t>Each year, an additional $400k is held in reserve in the event the $4M allocation is insufficient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3208" y="3080240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04286" y="2721074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5/31/2016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9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597878"/>
              </p:ext>
            </p:extLst>
          </p:nvPr>
        </p:nvGraphicFramePr>
        <p:xfrm>
          <a:off x="228600" y="1018013"/>
          <a:ext cx="8686799" cy="471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286000"/>
                <a:gridCol w="762000"/>
                <a:gridCol w="685800"/>
                <a:gridCol w="37337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5158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Data Agent-Only QSE Registration  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1558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Consistent</a:t>
                      </a:r>
                      <a:r>
                        <a:rPr lang="en-US" sz="1400" baseline="0" dirty="0" smtClean="0"/>
                        <a:t> with items in the in-flight CMM project bundle – try to include in the CMM project since it is still in Planning</a:t>
                      </a:r>
                      <a:endParaRPr lang="en-US" sz="1400" dirty="0"/>
                    </a:p>
                  </a:txBody>
                  <a:tcPr anchor="ctr"/>
                </a:tc>
              </a:tr>
              <a:tr h="8557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Addition of </a:t>
                      </a:r>
                      <a:r>
                        <a:rPr lang="en-US" sz="1100" dirty="0" err="1" smtClean="0"/>
                        <a:t>Outaged</a:t>
                      </a:r>
                      <a:r>
                        <a:rPr lang="en-US" sz="1100" dirty="0" smtClean="0"/>
                        <a:t> Resource Capacity to Short-Term System Adequacy Report</a:t>
                      </a:r>
                    </a:p>
                    <a:p>
                      <a:pPr algn="l"/>
                      <a:r>
                        <a:rPr lang="en-US" sz="1100" i="1" dirty="0" smtClean="0"/>
                        <a:t>[Morgan</a:t>
                      </a:r>
                      <a:r>
                        <a:rPr lang="en-US" sz="1100" i="1" baseline="0" dirty="0" smtClean="0"/>
                        <a:t> Stanley</a:t>
                      </a:r>
                      <a:r>
                        <a:rPr lang="en-US" sz="1100" i="1" dirty="0" smtClean="0"/>
                        <a:t>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872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If ERCOT comments are approved, recommend ranking with NPRR495 and NPRR736 for inclusion in in-flight project</a:t>
                      </a:r>
                      <a:endParaRPr lang="en-US" sz="1400" dirty="0"/>
                    </a:p>
                  </a:txBody>
                  <a:tcPr anchor="ctr"/>
                </a:tc>
              </a:tr>
              <a:tr h="8557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NPRR778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Modifications to Date Change and Cancellation Evaluation Window</a:t>
                      </a:r>
                    </a:p>
                    <a:p>
                      <a:pPr algn="l"/>
                      <a:r>
                        <a:rPr lang="en-US" sz="1100" i="1" dirty="0" smtClean="0"/>
                        <a:t>[Texas SET Working Group]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Current in-flight Retail</a:t>
                      </a:r>
                      <a:r>
                        <a:rPr lang="en-US" sz="1400" baseline="0" dirty="0" smtClean="0"/>
                        <a:t> projects make this a 2017 project candidate</a:t>
                      </a:r>
                      <a:endParaRPr lang="en-US" sz="1400" dirty="0"/>
                    </a:p>
                  </a:txBody>
                  <a:tcPr anchor="ctr"/>
                </a:tc>
              </a:tr>
              <a:tr h="8557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RMGRR134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Allow AMS Data Submittal Process for TDSP-Read Non-Modeled Generators  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Multiple</a:t>
                      </a:r>
                      <a:r>
                        <a:rPr lang="en-US" sz="1400" baseline="0" dirty="0" smtClean="0"/>
                        <a:t> projects impacting resources needed for this RMGRR make it a 2017 project candidate</a:t>
                      </a:r>
                      <a:endParaRPr lang="en-US" sz="1400" dirty="0"/>
                    </a:p>
                  </a:txBody>
                  <a:tcPr anchor="ctr"/>
                </a:tc>
              </a:tr>
              <a:tr h="8557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RRGRR009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Adding Voltage Limit Sets, Relay </a:t>
                      </a:r>
                      <a:r>
                        <a:rPr lang="en-US" sz="1100" dirty="0" err="1" smtClean="0"/>
                        <a:t>Loadability</a:t>
                      </a:r>
                      <a:r>
                        <a:rPr lang="en-US" sz="1100" dirty="0" smtClean="0"/>
                        <a:t>, MLSE, and GMD Data  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Ranked right after</a:t>
                      </a:r>
                      <a:r>
                        <a:rPr lang="en-US" sz="1400" baseline="0" dirty="0" smtClean="0"/>
                        <a:t> RRGRR007 – allows for bundling with RRGRRs 003, 006 and 007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13981"/>
              </p:ext>
            </p:extLst>
          </p:nvPr>
        </p:nvGraphicFramePr>
        <p:xfrm>
          <a:off x="3631962" y="750771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/>
              <a:t>6</a:t>
            </a:r>
            <a:r>
              <a:rPr lang="en-US" dirty="0" smtClean="0"/>
              <a:t>/30/2016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separately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6/30/2016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874035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34af464-7aa1-4edd-9be4-83dffc1cb9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13670</TotalTime>
  <Words>729</Words>
  <Application>Microsoft Office PowerPoint</Application>
  <PresentationFormat>On-screen Show (4:3)</PresentationFormat>
  <Paragraphs>295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Highlights</vt:lpstr>
      <vt:lpstr>2016 Release Targets – Board Approved NPRRs / SCRs / xGRRs </vt:lpstr>
      <vt:lpstr>2016 Project Spending Forecast</vt:lpstr>
      <vt:lpstr>Revision Request Funding Placeholder Status</vt:lpstr>
      <vt:lpstr>Priority / Rank Options for Revision Requests with Impacts</vt:lpstr>
      <vt:lpstr>PowerPoint Presentation</vt:lpstr>
      <vt:lpstr>Project Portfolio Status – as of 6/30/2016</vt:lpstr>
      <vt:lpstr>Project Portfolio Status – as of 6/30/2016</vt:lpstr>
      <vt:lpstr>Project Portfolio Status – as of 6/30/2016</vt:lpstr>
      <vt:lpstr>Project Portfolio Status – as of 6/30/2016</vt:lpstr>
      <vt:lpstr>Project Portfolio Status – as of 6/30/2016</vt:lpstr>
      <vt:lpstr>Project Portfolio Status – as of 6/30/2016</vt:lpstr>
      <vt:lpstr>Project Portfolio Status – as of 6/30/2016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Suzy Clifton </cp:lastModifiedBy>
  <cp:revision>202</cp:revision>
  <cp:lastPrinted>2016-03-09T20:15:11Z</cp:lastPrinted>
  <dcterms:created xsi:type="dcterms:W3CDTF">2016-01-21T15:20:31Z</dcterms:created>
  <dcterms:modified xsi:type="dcterms:W3CDTF">2016-07-13T19:26:40Z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