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304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67" autoAdjust="0"/>
    <p:restoredTop sz="98752" autoAdjust="0"/>
  </p:normalViewPr>
  <p:slideViewPr>
    <p:cSldViewPr showGuides="1">
      <p:cViewPr varScale="1">
        <p:scale>
          <a:sx n="128" d="100"/>
          <a:sy n="128" d="100"/>
        </p:scale>
        <p:origin x="1608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7/5/2016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449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Project Prioritization Review</a:t>
            </a:r>
            <a:endParaRPr lang="en-US" sz="2400" b="1" dirty="0"/>
          </a:p>
          <a:p>
            <a:endParaRPr lang="en-US" dirty="0"/>
          </a:p>
          <a:p>
            <a:r>
              <a:rPr lang="en-US" dirty="0" smtClean="0"/>
              <a:t>July 14,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19882"/>
            <a:ext cx="8839200" cy="442118"/>
          </a:xfrm>
        </p:spPr>
        <p:txBody>
          <a:bodyPr/>
          <a:lstStyle/>
          <a:p>
            <a:r>
              <a:rPr lang="en-US" sz="1800" dirty="0" smtClean="0"/>
              <a:t>Approved Revision Requests “Not Started” – Planned to Start in Future Months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3810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84912"/>
              </p:ext>
            </p:extLst>
          </p:nvPr>
        </p:nvGraphicFramePr>
        <p:xfrm>
          <a:off x="76200" y="959064"/>
          <a:ext cx="8991599" cy="2774736"/>
        </p:xfrm>
        <a:graphic>
          <a:graphicData uri="http://schemas.openxmlformats.org/drawingml/2006/table">
            <a:tbl>
              <a:tblPr firstRow="1" bandRow="1"/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10000"/>
                        <a:lumOff val="90000"/>
                      </a:schemeClr>
                    </a:solidFill>
                  </a:tcPr>
                </a:tc>
              </a:tr>
              <a:tr h="289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NPRR764 </a:t>
                      </a:r>
                      <a:r>
                        <a:rPr lang="en-US" sz="1000" dirty="0" smtClean="0"/>
                        <a:t>– QSE Capacity Short </a:t>
                      </a:r>
                      <a:r>
                        <a:rPr lang="en-US" sz="1000" dirty="0" err="1" smtClean="0"/>
                        <a:t>Calcs</a:t>
                      </a:r>
                      <a:r>
                        <a:rPr lang="en-US" sz="1000" dirty="0" smtClean="0"/>
                        <a:t> Based on an 80% Probability of </a:t>
                      </a:r>
                      <a:r>
                        <a:rPr lang="en-US" sz="1000" dirty="0" err="1" smtClean="0"/>
                        <a:t>Exceedance</a:t>
                      </a:r>
                      <a:r>
                        <a:rPr lang="en-US" sz="1000" dirty="0" smtClean="0"/>
                        <a:t> (P80)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July 2016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$15k-$30k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RRGRR003 </a:t>
                      </a:r>
                      <a:r>
                        <a:rPr lang="en-US" sz="1000" dirty="0" smtClean="0"/>
                        <a:t>– Modifications to Improve Wind Forecasting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July 2016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$35k-$50k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RRGRR006 </a:t>
                      </a:r>
                      <a:r>
                        <a:rPr lang="en-US" sz="1000" dirty="0" smtClean="0"/>
                        <a:t>– Clarification of </a:t>
                      </a:r>
                      <a:r>
                        <a:rPr lang="en-US" sz="1000" dirty="0" err="1" smtClean="0"/>
                        <a:t>Desc</a:t>
                      </a:r>
                      <a:r>
                        <a:rPr lang="en-US" sz="1000" dirty="0" smtClean="0"/>
                        <a:t>. and Alignment with Resource Asset Registration Forms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July 2016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RDWG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RRGRR007 </a:t>
                      </a:r>
                      <a:r>
                        <a:rPr lang="en-US" sz="1000" dirty="0" smtClean="0"/>
                        <a:t>– Adding Solar Resource Registration Inputs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July 2016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NPRR746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Adjustments Due to Negative Load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2016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$35k-$45k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SCR788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Addition of Integral ACE Feedback to GTBD Calculation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2016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$30k-$50k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PDCWG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NPRR649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Addressing Issues Surrounding High Dispatch Limit (HDL) Overrides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Sept 2016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2017-R1</a:t>
                      </a:r>
                      <a:endParaRPr lang="en-US" sz="1050" dirty="0"/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$50k-$75k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96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 smtClean="0"/>
                        <a:t>NPRR744 </a:t>
                      </a:r>
                      <a:r>
                        <a:rPr lang="en-US" sz="900" dirty="0" smtClean="0"/>
                        <a:t>– </a:t>
                      </a:r>
                      <a:r>
                        <a:rPr lang="en-US" sz="1000" dirty="0" smtClean="0"/>
                        <a:t>RUC Trigger for Reliability Deployment Price Adder &amp; Align with RUC Settlement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Oct 2016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050" dirty="0" smtClean="0"/>
                        <a:t>2017-R3</a:t>
                      </a:r>
                      <a:endParaRPr lang="en-US" sz="1050" dirty="0"/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$200k-$250k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lnL w="127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92251" y="1745105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Nov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6130" y="2138483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Nov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2251" y="2323947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Nov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92251" y="2609227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Sept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95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11981</TotalTime>
  <Words>200</Words>
  <Application>Microsoft Office PowerPoint</Application>
  <PresentationFormat>On-screen Show (4:3)</PresentationFormat>
  <Paragraphs>56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Approved Revision Requests “Not Started” – Planned to Start in Future Months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Savage, Lauren</cp:lastModifiedBy>
  <cp:revision>198</cp:revision>
  <cp:lastPrinted>2016-03-09T20:15:11Z</cp:lastPrinted>
  <dcterms:created xsi:type="dcterms:W3CDTF">2016-01-21T15:20:31Z</dcterms:created>
  <dcterms:modified xsi:type="dcterms:W3CDTF">2016-07-05T13:48:12Z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