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283" r:id="rId5"/>
    <p:sldId id="355" r:id="rId6"/>
    <p:sldId id="345" r:id="rId7"/>
    <p:sldId id="348" r:id="rId8"/>
    <p:sldId id="349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39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A00"/>
    <a:srgbClr val="0869A4"/>
    <a:srgbClr val="0452A8"/>
    <a:srgbClr val="003399"/>
    <a:srgbClr val="008000"/>
    <a:srgbClr val="7F7F7F"/>
    <a:srgbClr val="FDFFE5"/>
    <a:srgbClr val="552579"/>
    <a:srgbClr val="2FBEBB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0" autoAdjust="0"/>
    <p:restoredTop sz="87225" autoAdjust="0"/>
  </p:normalViewPr>
  <p:slideViewPr>
    <p:cSldViewPr snapToGrid="0">
      <p:cViewPr varScale="1">
        <p:scale>
          <a:sx n="65" d="100"/>
          <a:sy n="65" d="100"/>
        </p:scale>
        <p:origin x="11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2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1/27/2016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CE505-08D6-4489-9B45-5CF808EA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56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r>
              <a:rPr lang="en-US" smtClean="0"/>
              <a:t>1/27/2016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8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3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5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8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  <a:ln>
            <a:noFill/>
          </a:ln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Together…Shaping the Future of Electricity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3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2016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ln>
            <a:noFill/>
          </a:ln>
        </p:spPr>
        <p:txBody>
          <a:bodyPr/>
          <a:lstStyle/>
          <a:p>
            <a:pPr algn="r"/>
            <a:r>
              <a:rPr lang="en-US" b="1" dirty="0" smtClean="0"/>
              <a:t>Rob Manning</a:t>
            </a:r>
          </a:p>
          <a:p>
            <a:pPr algn="r"/>
            <a:r>
              <a:rPr lang="en-US" b="1" dirty="0" smtClean="0"/>
              <a:t>rmanning@epri.com</a:t>
            </a:r>
            <a:br>
              <a:rPr lang="en-US" b="1" dirty="0" smtClean="0"/>
            </a:br>
            <a:r>
              <a:rPr lang="en-US" dirty="0" smtClean="0"/>
              <a:t>Vice President, Transmission</a:t>
            </a:r>
          </a:p>
          <a:p>
            <a:pPr algn="r"/>
            <a:r>
              <a:rPr lang="en-US" dirty="0" smtClean="0"/>
              <a:t>EPRI</a:t>
            </a:r>
          </a:p>
          <a:p>
            <a:pPr algn="r"/>
            <a:r>
              <a:rPr lang="en-US" b="1" dirty="0" smtClean="0"/>
              <a:t> </a:t>
            </a:r>
            <a:r>
              <a:rPr lang="en-US" b="1" dirty="0" smtClean="0"/>
              <a:t>Grid Resilience Working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July 11,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Electromagnetic Pulse (EMP</a:t>
            </a:r>
            <a:r>
              <a:rPr lang="en-US" sz="4000" i="1" dirty="0" smtClean="0"/>
              <a:t>) EPRI Project Update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7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7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7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EMP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identifying the vulnerability of transmission system and support assets (P&amp;C, communications, SCADA, cables, transformers, insulators, etc.) exposed to the HEMP threat defined in Task 1 - Threat Characterization.  </a:t>
            </a:r>
          </a:p>
          <a:p>
            <a:r>
              <a:rPr lang="en-US" sz="1800" dirty="0"/>
              <a:t>Both radiated and conducted transients are </a:t>
            </a:r>
            <a:br>
              <a:rPr lang="en-US" sz="1800" dirty="0"/>
            </a:br>
            <a:r>
              <a:rPr lang="en-US" sz="1800" dirty="0"/>
              <a:t>included.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573653"/>
            <a:ext cx="5411345" cy="3319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52" y="1745892"/>
            <a:ext cx="2461683" cy="1419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65" y="3247065"/>
            <a:ext cx="3352601" cy="14425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696" y="4924090"/>
            <a:ext cx="1895535" cy="11982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63" y="4822488"/>
            <a:ext cx="1361004" cy="1567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60992" y="3077944"/>
            <a:ext cx="5247327" cy="45583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6233" y="5349240"/>
            <a:ext cx="5224468" cy="484795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3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75" y="2128634"/>
            <a:ext cx="2937175" cy="34911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assessing the potential impacts of a HEMP attack on the bulk-power system.  </a:t>
            </a:r>
          </a:p>
          <a:p>
            <a:r>
              <a:rPr lang="en-US" sz="1800" dirty="0"/>
              <a:t>Assessment techniques, models and tools for assessing the impacts of a HEMP attack are also being developed.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171962"/>
            <a:ext cx="5289253" cy="3644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727108">
            <a:off x="6856762" y="3996073"/>
            <a:ext cx="1308370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60000"/>
                  </a:srgbClr>
                </a:solidFill>
                <a:latin typeface="Impact" panose="020B0806030902050204" pitchFamily="34" charset="0"/>
              </a:rPr>
              <a:t>CONFIDENTIAL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9604" y="4270792"/>
            <a:ext cx="41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7385" y="2643604"/>
            <a:ext cx="5152375" cy="103794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6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4: Mitigation, Hardening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assessing various mitigation and hardening approaches that can be employed to reduce the impacts of HEMP on bulk-power system reliability.</a:t>
            </a:r>
          </a:p>
          <a:p>
            <a:r>
              <a:rPr lang="en-US" sz="1800" dirty="0"/>
              <a:t>Potential unintended consequences (impacts) of various mitigation and hardening strategies are being evaluated.  </a:t>
            </a:r>
          </a:p>
          <a:p>
            <a:r>
              <a:rPr lang="en-US" sz="1800" dirty="0"/>
              <a:t>Enhanced recovery procedures/plans are being developed.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9727108">
            <a:off x="6499683" y="3209937"/>
            <a:ext cx="2012089" cy="4924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Impact" panose="020B0806030902050204" pitchFamily="34" charset="0"/>
              </a:rPr>
              <a:t>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5727" y="3740046"/>
            <a:ext cx="41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8" y="2542847"/>
            <a:ext cx="5613906" cy="26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5: Decision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developing methodologies and tools to support risk-informed decisions regarding the implementation of HEMP hardening and mitigation measures.  </a:t>
            </a:r>
          </a:p>
          <a:p>
            <a:r>
              <a:rPr lang="en-US" sz="1800" dirty="0"/>
              <a:t>A framework for assessing the relative benefits of various hardening and mitigation approaches is being developed.  </a:t>
            </a:r>
          </a:p>
          <a:p>
            <a:r>
              <a:rPr lang="en-US" sz="1800" dirty="0"/>
              <a:t>Support tools designed to aid in decision making are being developed.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4" y="3590203"/>
            <a:ext cx="6124887" cy="11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6: Trial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developing a collection of leading industry practices with regards to HEMP mitigation and hardening.  </a:t>
            </a:r>
          </a:p>
          <a:p>
            <a:r>
              <a:rPr lang="en-US" sz="1800" dirty="0"/>
              <a:t>Applications of various assessment techniques and mitigation options will be catalogued, and the effectiveness and lessons learned will be communicated.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855170"/>
            <a:ext cx="5221418" cy="98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98" y="2149447"/>
            <a:ext cx="3219382" cy="35655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rot="19727108">
            <a:off x="6647655" y="4265983"/>
            <a:ext cx="1308370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60000"/>
                  </a:srgbClr>
                </a:solidFill>
                <a:latin typeface="Impact" panose="020B0806030902050204" pitchFamily="34" charset="0"/>
              </a:rPr>
              <a:t>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9989" y="4553606"/>
            <a:ext cx="41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382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7: Trial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8679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 developing communications for member utilities and stakeholders in order to inform them of the background and potential impacts of HEMP, and share new learnings in a timely manner.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1" y="1953302"/>
            <a:ext cx="6229602" cy="2731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6047" y="3241473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Please note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date change!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4832" y="2506444"/>
            <a:ext cx="6077907" cy="56441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6776743" y="3362411"/>
            <a:ext cx="426720" cy="3429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4832" y="3364768"/>
            <a:ext cx="6077907" cy="340543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5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2260282" y="4434840"/>
            <a:ext cx="4572000" cy="2651760"/>
          </a:xfrm>
          <a:prstGeom prst="rect">
            <a:avLst/>
          </a:prstGeom>
          <a:ln>
            <a:noFill/>
          </a:ln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kern="0" dirty="0" smtClean="0"/>
              <a:t>Rob Manning</a:t>
            </a:r>
          </a:p>
          <a:p>
            <a:pPr marL="0" indent="0" algn="ctr">
              <a:buNone/>
            </a:pPr>
            <a:r>
              <a:rPr lang="en-US" sz="1800" b="1" kern="0" dirty="0" smtClean="0"/>
              <a:t>rmanning@epri.com</a:t>
            </a:r>
            <a:br>
              <a:rPr lang="en-US" sz="1800" b="1" kern="0" dirty="0" smtClean="0"/>
            </a:br>
            <a:r>
              <a:rPr lang="en-US" sz="1800" kern="0" dirty="0" smtClean="0"/>
              <a:t>Vice President, Transmission</a:t>
            </a:r>
          </a:p>
          <a:p>
            <a:pPr marL="0" indent="0" algn="ctr">
              <a:buNone/>
            </a:pPr>
            <a:r>
              <a:rPr lang="en-US" sz="1800" kern="0" dirty="0" smtClean="0"/>
              <a:t> </a:t>
            </a:r>
          </a:p>
          <a:p>
            <a:pPr marL="0" indent="0" algn="ctr">
              <a:buNone/>
            </a:pPr>
            <a:r>
              <a:rPr lang="en-US" sz="1800" b="1" kern="0" dirty="0" smtClean="0"/>
              <a:t> </a:t>
            </a:r>
            <a:r>
              <a:rPr lang="en-US" sz="1800" b="1" kern="0" dirty="0" smtClean="0"/>
              <a:t> 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5746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Arrow 68"/>
          <p:cNvSpPr/>
          <p:nvPr/>
        </p:nvSpPr>
        <p:spPr bwMode="auto">
          <a:xfrm rot="10800000">
            <a:off x="3189830" y="3475175"/>
            <a:ext cx="545244" cy="295393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9" name="Title 3"/>
          <p:cNvSpPr>
            <a:spLocks noGrp="1"/>
          </p:cNvSpPr>
          <p:nvPr>
            <p:ph type="title"/>
          </p:nvPr>
        </p:nvSpPr>
        <p:spPr>
          <a:xfrm>
            <a:off x="281976" y="209558"/>
            <a:ext cx="8595360" cy="731520"/>
          </a:xfrm>
          <a:ln>
            <a:noFill/>
          </a:ln>
        </p:spPr>
        <p:txBody>
          <a:bodyPr/>
          <a:lstStyle/>
          <a:p>
            <a:r>
              <a:rPr lang="en-US" dirty="0" smtClean="0"/>
              <a:t>EMP Project Plan – Initial Focus on Transmission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6946" y="1437022"/>
            <a:ext cx="1613756" cy="1429829"/>
            <a:chOff x="496946" y="1437022"/>
            <a:chExt cx="1613756" cy="142982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96946" y="1437022"/>
              <a:ext cx="1613756" cy="14298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Threat Characterization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</a:endParaRPr>
            </a:p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6859" y="2140987"/>
              <a:ext cx="993929" cy="56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ounded Rectangle 45"/>
          <p:cNvSpPr/>
          <p:nvPr/>
        </p:nvSpPr>
        <p:spPr bwMode="auto">
          <a:xfrm>
            <a:off x="1576074" y="2966185"/>
            <a:ext cx="1613756" cy="14298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EMP Vulnerability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bg1"/>
              </a:solidFill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5348830" y="3475174"/>
            <a:ext cx="545244" cy="295393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8" name="Picture 2" descr="Y:\Marketing\Photo Hub June 2014\EMP Testing Cer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r="8359"/>
          <a:stretch>
            <a:fillRect/>
          </a:stretch>
        </p:blipFill>
        <p:spPr bwMode="auto">
          <a:xfrm>
            <a:off x="1924344" y="3585043"/>
            <a:ext cx="899059" cy="7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 bwMode="auto">
          <a:xfrm>
            <a:off x="2740129" y="4476087"/>
            <a:ext cx="1613756" cy="14298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Impacts and Risks</a:t>
            </a: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bg1"/>
              </a:solidFill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36109" y="5002199"/>
            <a:ext cx="1317776" cy="903717"/>
            <a:chOff x="3036109" y="5002199"/>
            <a:chExt cx="1317776" cy="903717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3049432" y="5029468"/>
              <a:ext cx="1016712" cy="7963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endParaRPr>
            </a:p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600" dirty="0"/>
            </a:p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036109" y="5002199"/>
              <a:ext cx="1030034" cy="903717"/>
              <a:chOff x="925714" y="3419744"/>
              <a:chExt cx="1883385" cy="1743313"/>
            </a:xfrm>
          </p:grpSpPr>
          <p:sp>
            <p:nvSpPr>
              <p:cNvPr id="161" name="Rectangle 160"/>
              <p:cNvSpPr/>
              <p:nvPr/>
            </p:nvSpPr>
            <p:spPr bwMode="auto">
              <a:xfrm>
                <a:off x="1288372" y="3825722"/>
                <a:ext cx="1392102" cy="7565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19075" marR="0" indent="-219075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 bwMode="auto">
              <a:xfrm flipH="1" flipV="1">
                <a:off x="1280241" y="3721597"/>
                <a:ext cx="10272" cy="8773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3" name="Straight Arrow Connector 162"/>
              <p:cNvCxnSpPr/>
              <p:nvPr/>
            </p:nvCxnSpPr>
            <p:spPr bwMode="auto">
              <a:xfrm>
                <a:off x="1290513" y="4620364"/>
                <a:ext cx="1518586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4" name="TextBox 163"/>
              <p:cNvSpPr txBox="1"/>
              <p:nvPr/>
            </p:nvSpPr>
            <p:spPr>
              <a:xfrm>
                <a:off x="1476498" y="4690783"/>
                <a:ext cx="986845" cy="32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latin typeface="Calibri" panose="020F0502020204030204" pitchFamily="34" charset="0"/>
                  </a:rPr>
                  <a:t>Likelihood</a:t>
                </a:r>
                <a:endParaRPr lang="en-US" sz="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 rot="16200000">
                <a:off x="251024" y="4094434"/>
                <a:ext cx="1743313" cy="39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800" dirty="0" smtClean="0">
                    <a:latin typeface="Calibri" panose="020F0502020204030204" pitchFamily="34" charset="0"/>
                  </a:rPr>
                  <a:t>Impact</a:t>
                </a:r>
              </a:p>
            </p:txBody>
          </p:sp>
        </p:grpSp>
        <p:sp>
          <p:nvSpPr>
            <p:cNvPr id="152" name="Arc 151"/>
            <p:cNvSpPr/>
            <p:nvPr/>
          </p:nvSpPr>
          <p:spPr bwMode="auto">
            <a:xfrm rot="11051248">
              <a:off x="3271295" y="5061954"/>
              <a:ext cx="1082590" cy="527216"/>
            </a:xfrm>
            <a:prstGeom prst="arc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65192" y="5219417"/>
              <a:ext cx="432949" cy="14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Severity 1</a:t>
              </a:r>
              <a:endParaRPr lang="en-US" sz="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369444" y="5293638"/>
              <a:ext cx="432948" cy="14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Severity 2</a:t>
              </a:r>
              <a:endParaRPr lang="en-US" sz="6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409696" y="5382842"/>
              <a:ext cx="432948" cy="14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Severity 3</a:t>
              </a:r>
              <a:endParaRPr lang="en-US" sz="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582331" y="5474645"/>
              <a:ext cx="432948" cy="14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Severity 4</a:t>
              </a:r>
              <a:endParaRPr lang="en-US" sz="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>
              <a:off x="3244905" y="5288701"/>
              <a:ext cx="5730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3276161" y="5367703"/>
              <a:ext cx="5730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3364718" y="5446706"/>
              <a:ext cx="5730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3523295" y="5526436"/>
              <a:ext cx="5730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Rounded Rectangle 50"/>
          <p:cNvSpPr/>
          <p:nvPr/>
        </p:nvSpPr>
        <p:spPr bwMode="auto">
          <a:xfrm>
            <a:off x="4702328" y="4488448"/>
            <a:ext cx="1613756" cy="14298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Mitigation, Hardening &amp; Recovery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bg1"/>
              </a:solidFill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07217" y="2866850"/>
            <a:ext cx="460985" cy="903718"/>
            <a:chOff x="1107217" y="2866850"/>
            <a:chExt cx="460985" cy="903718"/>
          </a:xfrm>
        </p:grpSpPr>
        <p:sp>
          <p:nvSpPr>
            <p:cNvPr id="9" name="Rectangle 8"/>
            <p:cNvSpPr/>
            <p:nvPr/>
          </p:nvSpPr>
          <p:spPr bwMode="auto">
            <a:xfrm>
              <a:off x="1107217" y="2866850"/>
              <a:ext cx="136251" cy="83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1243468" y="3475174"/>
              <a:ext cx="324734" cy="29539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7207" y="4404851"/>
            <a:ext cx="460985" cy="903718"/>
            <a:chOff x="2277207" y="4404851"/>
            <a:chExt cx="460985" cy="903718"/>
          </a:xfrm>
        </p:grpSpPr>
        <p:sp>
          <p:nvSpPr>
            <p:cNvPr id="59" name="Rectangle 58"/>
            <p:cNvSpPr/>
            <p:nvPr/>
          </p:nvSpPr>
          <p:spPr bwMode="auto">
            <a:xfrm>
              <a:off x="2277207" y="4404851"/>
              <a:ext cx="136251" cy="83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>
              <a:off x="2413458" y="5013175"/>
              <a:ext cx="324734" cy="29539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16745" y="4396013"/>
            <a:ext cx="525347" cy="823403"/>
            <a:chOff x="6316745" y="4396013"/>
            <a:chExt cx="525347" cy="823403"/>
          </a:xfrm>
        </p:grpSpPr>
        <p:sp>
          <p:nvSpPr>
            <p:cNvPr id="64" name="Right Arrow 63"/>
            <p:cNvSpPr/>
            <p:nvPr/>
          </p:nvSpPr>
          <p:spPr bwMode="auto">
            <a:xfrm rot="16200000">
              <a:off x="6362754" y="4603827"/>
              <a:ext cx="687151" cy="271524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rot="16200000">
              <a:off x="6478380" y="4921530"/>
              <a:ext cx="136251" cy="45952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 bwMode="auto">
          <a:xfrm>
            <a:off x="3735074" y="2936915"/>
            <a:ext cx="1613756" cy="14298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Trial Implementation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bg1"/>
              </a:solidFill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5894074" y="2966185"/>
            <a:ext cx="1613756" cy="1429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Decision Support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solidFill>
                <a:schemeClr val="bg1"/>
              </a:solidFill>
            </a:endParaRPr>
          </a:p>
          <a:p>
            <a:pPr marR="0" algn="ctr" defTabSz="13096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0" name="Picture 69" descr="Jetport-Limeston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2993" y="5207279"/>
            <a:ext cx="927847" cy="618564"/>
          </a:xfrm>
          <a:prstGeom prst="rect">
            <a:avLst/>
          </a:prstGeom>
        </p:spPr>
      </p:pic>
      <p:sp>
        <p:nvSpPr>
          <p:cNvPr id="71" name="Right Arrow 70"/>
          <p:cNvSpPr/>
          <p:nvPr/>
        </p:nvSpPr>
        <p:spPr bwMode="auto">
          <a:xfrm>
            <a:off x="4349139" y="5023132"/>
            <a:ext cx="352528" cy="30796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11674" y="1443922"/>
            <a:ext cx="1613756" cy="2266539"/>
            <a:chOff x="7011674" y="1443922"/>
            <a:chExt cx="1613756" cy="2266539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011674" y="1443922"/>
              <a:ext cx="1613756" cy="142982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Benefits and Stakeholder Communication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</a:endParaRPr>
            </a:p>
            <a:p>
              <a:pPr marR="0" algn="ctr" defTabSz="130968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507830" y="2887058"/>
              <a:ext cx="525347" cy="823403"/>
              <a:chOff x="7507830" y="2887058"/>
              <a:chExt cx="525347" cy="823403"/>
            </a:xfrm>
          </p:grpSpPr>
          <p:sp>
            <p:nvSpPr>
              <p:cNvPr id="66" name="Right Arrow 65"/>
              <p:cNvSpPr/>
              <p:nvPr/>
            </p:nvSpPr>
            <p:spPr bwMode="auto">
              <a:xfrm rot="16200000">
                <a:off x="7553839" y="3094872"/>
                <a:ext cx="687151" cy="271524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19075" marR="0" indent="-219075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 rot="16200000">
                <a:off x="7669465" y="3412575"/>
                <a:ext cx="136251" cy="4595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19075" marR="0" indent="-219075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72" name="Picture 2" descr="http://www.binghamandtaylor.com/_images/industry-activities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2343" y="2151936"/>
              <a:ext cx="1012417" cy="676328"/>
            </a:xfrm>
            <a:prstGeom prst="rect">
              <a:avLst/>
            </a:prstGeom>
            <a:noFill/>
          </p:spPr>
        </p:pic>
      </p:grpSp>
      <p:pic>
        <p:nvPicPr>
          <p:cNvPr id="7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30320" y="3570861"/>
            <a:ext cx="992318" cy="678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" name="Picture 4" descr="http://www.afcea.org/content/sites/default/files/styles/large/public/field/image/MAC-EnergyGrid-Jun13-RecX-siting.jpg?itok=UEqfXIg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079455" y="3615029"/>
            <a:ext cx="933128" cy="680406"/>
          </a:xfrm>
          <a:prstGeom prst="rect">
            <a:avLst/>
          </a:prstGeom>
          <a:noFill/>
        </p:spPr>
      </p:pic>
      <p:sp>
        <p:nvSpPr>
          <p:cNvPr id="82" name="Title 3"/>
          <p:cNvSpPr txBox="1">
            <a:spLocks/>
          </p:cNvSpPr>
          <p:nvPr/>
        </p:nvSpPr>
        <p:spPr bwMode="auto">
          <a:xfrm>
            <a:off x="2550540" y="1658958"/>
            <a:ext cx="399474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Three year Research Plan</a:t>
            </a:r>
          </a:p>
          <a:p>
            <a:pPr algn="ctr"/>
            <a:r>
              <a:rPr lang="en-US" kern="0" dirty="0" smtClean="0"/>
              <a:t>beginning February, 2016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36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250257" y="240632"/>
            <a:ext cx="8595360" cy="6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Categorizing Electromagnetic Pulse (EMP)</a:t>
            </a:r>
            <a:endParaRPr lang="en-US" dirty="0"/>
          </a:p>
        </p:txBody>
      </p:sp>
      <p:grpSp>
        <p:nvGrpSpPr>
          <p:cNvPr id="6" name="Canvas 88"/>
          <p:cNvGrpSpPr/>
          <p:nvPr/>
        </p:nvGrpSpPr>
        <p:grpSpPr>
          <a:xfrm>
            <a:off x="5087659" y="478653"/>
            <a:ext cx="4812474" cy="2776738"/>
            <a:chOff x="0" y="0"/>
            <a:chExt cx="5486400" cy="301625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486400" cy="3016250"/>
            </a:xfrm>
            <a:prstGeom prst="rect">
              <a:avLst/>
            </a:prstGeom>
          </p:spPr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029" y="378783"/>
              <a:ext cx="3980856" cy="258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986" y="3065657"/>
            <a:ext cx="3167620" cy="26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9672" y="1056758"/>
            <a:ext cx="5266946" cy="555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Intentional, man-made attack</a:t>
            </a:r>
          </a:p>
          <a:p>
            <a:pPr lvl="1"/>
            <a:r>
              <a:rPr lang="en-US" sz="1800" b="1" kern="0" dirty="0" smtClean="0"/>
              <a:t>E1 – Very fast rise time</a:t>
            </a:r>
            <a:r>
              <a:rPr lang="en-US" sz="1800" kern="0" dirty="0" smtClean="0"/>
              <a:t>, may result in damage to electronic components either directly, or by coupling into the attached wires.</a:t>
            </a:r>
          </a:p>
          <a:p>
            <a:pPr lvl="1"/>
            <a:r>
              <a:rPr lang="en-US" sz="1800" b="1" kern="0" dirty="0" smtClean="0"/>
              <a:t>E2 – Similar to lightning</a:t>
            </a:r>
            <a:r>
              <a:rPr lang="en-US" sz="1800" kern="0" dirty="0" smtClean="0"/>
              <a:t>, can result in damage to electronics and potential flashover of distribution class insulation.</a:t>
            </a:r>
          </a:p>
          <a:p>
            <a:pPr lvl="1"/>
            <a:r>
              <a:rPr lang="en-US" sz="1800" b="1" kern="0" dirty="0" smtClean="0"/>
              <a:t>E3 –</a:t>
            </a:r>
            <a:r>
              <a:rPr lang="en-US" sz="1800" kern="0" dirty="0" smtClean="0"/>
              <a:t> </a:t>
            </a:r>
            <a:r>
              <a:rPr lang="en-US" sz="1800" b="1" kern="0" dirty="0" smtClean="0"/>
              <a:t>Long duration and low frequency</a:t>
            </a:r>
            <a:r>
              <a:rPr lang="en-US" sz="1800" kern="0" dirty="0" smtClean="0"/>
              <a:t>, similar to GMD, but EMP (E3) has two potential impacts; increased reactive power consumption and potential protection system misoperation as a result of harmonics.  </a:t>
            </a:r>
          </a:p>
          <a:p>
            <a:r>
              <a:rPr lang="en-US" sz="2200" kern="0" dirty="0" smtClean="0"/>
              <a:t>EMP can occur with little or no warning, most operational strategies are inapplicable.</a:t>
            </a:r>
          </a:p>
        </p:txBody>
      </p:sp>
    </p:spTree>
    <p:extLst>
      <p:ext uri="{BB962C8B-B14F-4D97-AF65-F5344CB8AC3E}">
        <p14:creationId xmlns:p14="http://schemas.microsoft.com/office/powerpoint/2010/main" val="1794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High Altitude Burst Generated EMP (HEMP)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1084870"/>
            <a:ext cx="4156947" cy="5244678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HEMP signal extends </a:t>
            </a:r>
            <a:r>
              <a:rPr lang="en-US" sz="2200" dirty="0"/>
              <a:t>to the visual horizon as seen from the burst point</a:t>
            </a:r>
          </a:p>
          <a:p>
            <a:r>
              <a:rPr lang="en-US" sz="2200" dirty="0" smtClean="0"/>
              <a:t>A </a:t>
            </a:r>
            <a:r>
              <a:rPr lang="en-US" sz="2200" dirty="0"/>
              <a:t>large device detonated at </a:t>
            </a:r>
            <a:r>
              <a:rPr lang="en-US" sz="2200" dirty="0" smtClean="0"/>
              <a:t>400–500 </a:t>
            </a:r>
            <a:r>
              <a:rPr lang="en-US" sz="2200" dirty="0"/>
              <a:t>km </a:t>
            </a:r>
            <a:r>
              <a:rPr lang="en-US" sz="2200" dirty="0" smtClean="0"/>
              <a:t>over central USA </a:t>
            </a:r>
            <a:r>
              <a:rPr lang="en-US" sz="2200" dirty="0"/>
              <a:t>would affect all of the continental </a:t>
            </a:r>
            <a:r>
              <a:rPr lang="en-US" sz="2200" dirty="0" smtClean="0"/>
              <a:t>USA </a:t>
            </a:r>
          </a:p>
          <a:p>
            <a:r>
              <a:rPr lang="en-US" sz="2200" dirty="0" smtClean="0"/>
              <a:t>Effects depend on: altitude </a:t>
            </a:r>
            <a:r>
              <a:rPr lang="en-US" sz="2200" dirty="0"/>
              <a:t>of the detonation</a:t>
            </a:r>
            <a:r>
              <a:rPr lang="en-US" sz="2200" dirty="0" smtClean="0"/>
              <a:t>, energy yield, gamma ray </a:t>
            </a:r>
            <a:r>
              <a:rPr lang="en-US" sz="2200" dirty="0"/>
              <a:t>output, interactions with </a:t>
            </a:r>
            <a:r>
              <a:rPr lang="en-US" sz="2200" dirty="0" smtClean="0"/>
              <a:t>the earth’s magnetic field, and electromagnetic shielding of targets</a:t>
            </a:r>
            <a:endParaRPr lang="en-US" sz="2200" dirty="0"/>
          </a:p>
        </p:txBody>
      </p:sp>
      <p:pic>
        <p:nvPicPr>
          <p:cNvPr id="1026" name="Picture 2" descr="X:\doc1\emp\150603\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186"/>
            <a:ext cx="4405074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375" y="40238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16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175" y="41762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14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343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12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5700" y="45572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10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569024">
            <a:off x="5562600" y="4781550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8 kV/m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788351">
            <a:off x="5057775" y="492442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7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Probability and Consequence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8466" y="1430557"/>
            <a:ext cx="7769225" cy="46958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7FC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19075" indent="-219075" algn="ctr"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10528" y="1400493"/>
            <a:ext cx="7778751" cy="4733925"/>
            <a:chOff x="585" y="843"/>
            <a:chExt cx="4900" cy="298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85" y="3213"/>
              <a:ext cx="489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538" y="862"/>
              <a:ext cx="0" cy="296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91" y="848"/>
              <a:ext cx="4894" cy="29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90" y="843"/>
              <a:ext cx="4894" cy="2968"/>
            </a:xfrm>
            <a:custGeom>
              <a:avLst/>
              <a:gdLst>
                <a:gd name="T0" fmla="*/ 0 w 4894"/>
                <a:gd name="T1" fmla="*/ 0 h 2968"/>
                <a:gd name="T2" fmla="*/ 0 w 4894"/>
                <a:gd name="T3" fmla="*/ 2968 h 2968"/>
                <a:gd name="T4" fmla="*/ 4894 w 4894"/>
                <a:gd name="T5" fmla="*/ 2968 h 2968"/>
                <a:gd name="T6" fmla="*/ 0 60000 65536"/>
                <a:gd name="T7" fmla="*/ 0 60000 65536"/>
                <a:gd name="T8" fmla="*/ 0 60000 65536"/>
                <a:gd name="T9" fmla="*/ 0 w 4894"/>
                <a:gd name="T10" fmla="*/ 0 h 2968"/>
                <a:gd name="T11" fmla="*/ 4894 w 4894"/>
                <a:gd name="T12" fmla="*/ 2968 h 2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94" h="2968">
                  <a:moveTo>
                    <a:pt x="0" y="0"/>
                  </a:moveTo>
                  <a:lnTo>
                    <a:pt x="0" y="2968"/>
                  </a:lnTo>
                  <a:lnTo>
                    <a:pt x="4894" y="296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158480" y="1663700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Extreme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138160" y="5409248"/>
            <a:ext cx="1061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Incidental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-5400000">
            <a:off x="-277020" y="360537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/>
              <a:t>Impact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88635" y="1047750"/>
            <a:ext cx="899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Unlikely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44527" y="1047750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Rare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260411" y="612775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 smtClean="0"/>
              <a:t>Likelihood</a:t>
            </a:r>
            <a:endParaRPr lang="en-US" sz="18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30213" y="2348866"/>
            <a:ext cx="77692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30213" y="3328351"/>
            <a:ext cx="77692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9733" y="4228466"/>
            <a:ext cx="77692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126242" y="1400493"/>
            <a:ext cx="0" cy="47037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650990" y="1430338"/>
            <a:ext cx="0" cy="47037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166312" y="2608580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Major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148320" y="3502660"/>
            <a:ext cx="10518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Moderate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136824" y="4498340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Minor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889017" y="1078230"/>
            <a:ext cx="100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Frequent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534415" y="1068070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Likely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875223" y="1068070"/>
            <a:ext cx="957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Possible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1957070" y="1420178"/>
            <a:ext cx="0" cy="47037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5376453" y="4229737"/>
            <a:ext cx="191974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b="1" dirty="0" smtClean="0"/>
              <a:t>What can be done to limit the impact?</a:t>
            </a:r>
            <a:endParaRPr lang="en-US" sz="1200" b="1" dirty="0"/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1632367" y="3682718"/>
            <a:ext cx="191974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b="1" dirty="0" smtClean="0"/>
              <a:t>Do we understand the potential impact?</a:t>
            </a:r>
            <a:endParaRPr lang="en-US" sz="1200" b="1" dirty="0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235669" y="2110148"/>
            <a:ext cx="2024742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200" b="1" dirty="0" smtClean="0"/>
              <a:t>Is EMP Truly a High Impact Low Frequency Event?</a:t>
            </a:r>
            <a:endParaRPr lang="en-US" sz="1200" b="1" dirty="0"/>
          </a:p>
        </p:txBody>
      </p:sp>
      <p:sp>
        <p:nvSpPr>
          <p:cNvPr id="35" name="Oval 156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6469155" y="4953557"/>
            <a:ext cx="544826" cy="544826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2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3685128" y="3719367"/>
            <a:ext cx="594708" cy="59470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E68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68900"/>
            </a:solidFill>
            <a:round/>
            <a:headEnd/>
            <a:tailEnd/>
          </a:ln>
        </p:spPr>
        <p:txBody>
          <a:bodyPr wrap="none" anchor="ctr"/>
          <a:lstStyle/>
          <a:p>
            <a:pPr marL="219075" indent="-219075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Oval 11"/>
          <p:cNvSpPr>
            <a:spLocks noChangeAspect="1" noChangeArrowheads="1"/>
          </p:cNvSpPr>
          <p:nvPr/>
        </p:nvSpPr>
        <p:spPr bwMode="auto">
          <a:xfrm>
            <a:off x="1545641" y="1911290"/>
            <a:ext cx="807687" cy="807687"/>
          </a:xfrm>
          <a:prstGeom prst="ellipse">
            <a:avLst/>
          </a:prstGeom>
          <a:gradFill rotWithShape="1">
            <a:gsLst>
              <a:gs pos="0">
                <a:srgbClr val="C36174"/>
              </a:gs>
              <a:gs pos="100000">
                <a:srgbClr val="91374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374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250257" y="240632"/>
            <a:ext cx="8595360" cy="6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Grid Resilienc</a:t>
            </a:r>
            <a:r>
              <a:rPr lang="en-US" dirty="0" smtClean="0"/>
              <a:t>e Working Group EMP Goals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9671" y="1056758"/>
            <a:ext cx="8385945" cy="52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/>
              <a:t>Develop an understanding of potential impacts of a high altitude electromagnetic pulse event on the power system,</a:t>
            </a:r>
          </a:p>
          <a:p>
            <a:r>
              <a:rPr lang="en-US" kern="0" dirty="0" smtClean="0"/>
              <a:t>Investigate the measures that are already or could be implemented to prevent or mitigate these impacts,</a:t>
            </a:r>
          </a:p>
          <a:p>
            <a:r>
              <a:rPr lang="en-US" kern="0" dirty="0" smtClean="0"/>
              <a:t>Assess the feasibility, benefits and costs of implementing such measures in the ERCOT region.</a:t>
            </a:r>
          </a:p>
          <a:p>
            <a:r>
              <a:rPr lang="en-US" kern="0" dirty="0" smtClean="0"/>
              <a:t>Meaningful progress required by start of Texas Legislature reconvening in early 2017.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059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EPRI Project Scope (Page 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5722614" cy="546122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Characterization of EMP </a:t>
            </a:r>
            <a:r>
              <a:rPr lang="en-US" dirty="0" smtClean="0"/>
              <a:t>threats</a:t>
            </a:r>
            <a:endParaRPr lang="en-US" dirty="0"/>
          </a:p>
          <a:p>
            <a:pPr lvl="0"/>
            <a:r>
              <a:rPr lang="en-US" dirty="0"/>
              <a:t>Determine Stresses to Transmission </a:t>
            </a:r>
            <a:r>
              <a:rPr lang="en-US" dirty="0" smtClean="0"/>
              <a:t>Assets</a:t>
            </a:r>
          </a:p>
          <a:p>
            <a:pPr lvl="0"/>
            <a:r>
              <a:rPr lang="en-US" dirty="0" smtClean="0"/>
              <a:t>Impact </a:t>
            </a:r>
            <a:r>
              <a:rPr lang="en-US" dirty="0"/>
              <a:t>of E3 on transformer thermal and </a:t>
            </a:r>
            <a:r>
              <a:rPr lang="en-US" dirty="0" smtClean="0"/>
              <a:t>magnetics</a:t>
            </a:r>
          </a:p>
          <a:p>
            <a:pPr lvl="0"/>
            <a:r>
              <a:rPr lang="en-US" dirty="0" smtClean="0"/>
              <a:t>Electronic </a:t>
            </a:r>
            <a:r>
              <a:rPr lang="en-US" dirty="0"/>
              <a:t>component EMP (E1 and E2) vulnerability test protocol, testing, and </a:t>
            </a:r>
            <a:r>
              <a:rPr lang="en-US" dirty="0" smtClean="0"/>
              <a:t>analysis</a:t>
            </a:r>
          </a:p>
          <a:p>
            <a:pPr lvl="0"/>
            <a:r>
              <a:rPr lang="en-US" dirty="0" smtClean="0"/>
              <a:t>Vulnerability </a:t>
            </a:r>
            <a:r>
              <a:rPr lang="en-US" dirty="0"/>
              <a:t>of internal insulation to E1 and </a:t>
            </a:r>
            <a:r>
              <a:rPr lang="en-US" dirty="0" smtClean="0"/>
              <a:t>E2 </a:t>
            </a:r>
          </a:p>
          <a:p>
            <a:pPr lvl="0"/>
            <a:r>
              <a:rPr lang="en-US" dirty="0" smtClean="0"/>
              <a:t>Vulnerability </a:t>
            </a:r>
            <a:r>
              <a:rPr lang="en-US" dirty="0"/>
              <a:t>of external insulation to E1 and </a:t>
            </a:r>
            <a:r>
              <a:rPr lang="en-US" dirty="0" smtClean="0"/>
              <a:t>E2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4794" y="291548"/>
            <a:ext cx="2472006" cy="6034548"/>
            <a:chOff x="6092160" y="229430"/>
            <a:chExt cx="2502350" cy="67725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60" y="229430"/>
              <a:ext cx="2466940" cy="1401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9721" y="3445951"/>
              <a:ext cx="2466139" cy="15598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8954" y="5134623"/>
              <a:ext cx="2455556" cy="18673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60" y="1768830"/>
              <a:ext cx="2501263" cy="1601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62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EPRI Project Scope (Page 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5569890" cy="546122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Impact </a:t>
            </a:r>
            <a:r>
              <a:rPr lang="en-US" dirty="0"/>
              <a:t>of EMP failure of distribution and generation systems on the Transmission </a:t>
            </a:r>
            <a:r>
              <a:rPr lang="en-US" dirty="0" smtClean="0"/>
              <a:t>System</a:t>
            </a:r>
          </a:p>
          <a:p>
            <a:pPr lvl="0"/>
            <a:r>
              <a:rPr lang="en-US" dirty="0" smtClean="0"/>
              <a:t>EMP’s </a:t>
            </a:r>
            <a:r>
              <a:rPr lang="en-US" dirty="0"/>
              <a:t>impact on systems that support </a:t>
            </a:r>
            <a:r>
              <a:rPr lang="en-US" dirty="0" smtClean="0"/>
              <a:t>transmission</a:t>
            </a:r>
            <a:endParaRPr lang="en-US" dirty="0"/>
          </a:p>
          <a:p>
            <a:pPr lvl="0"/>
            <a:r>
              <a:rPr lang="en-US" dirty="0"/>
              <a:t>Test protocol development and testing for evaluation of EMP hardening </a:t>
            </a:r>
            <a:r>
              <a:rPr lang="en-US" dirty="0" smtClean="0"/>
              <a:t>approaches </a:t>
            </a:r>
          </a:p>
          <a:p>
            <a:pPr lvl="0"/>
            <a:r>
              <a:rPr lang="en-US" dirty="0" smtClean="0"/>
              <a:t>Development </a:t>
            </a:r>
            <a:r>
              <a:rPr lang="en-US" dirty="0"/>
              <a:t>and documentation of recovery </a:t>
            </a:r>
            <a:r>
              <a:rPr lang="en-US" dirty="0" smtClean="0"/>
              <a:t>strategies </a:t>
            </a:r>
          </a:p>
          <a:p>
            <a:pPr lvl="0"/>
            <a:r>
              <a:rPr lang="en-US" dirty="0" smtClean="0"/>
              <a:t>Decision </a:t>
            </a:r>
            <a:r>
              <a:rPr lang="en-US" dirty="0"/>
              <a:t>support </a:t>
            </a:r>
            <a:r>
              <a:rPr lang="en-US" dirty="0" smtClean="0"/>
              <a:t>framework </a:t>
            </a:r>
          </a:p>
          <a:p>
            <a:pPr lvl="0"/>
            <a:r>
              <a:rPr lang="en-US" dirty="0" smtClean="0"/>
              <a:t>EMP </a:t>
            </a:r>
            <a:r>
              <a:rPr lang="en-US" dirty="0"/>
              <a:t>leading industry practices / trial implementation </a:t>
            </a:r>
            <a:r>
              <a:rPr lang="en-US" dirty="0" smtClean="0"/>
              <a:t>evaluation </a:t>
            </a:r>
          </a:p>
          <a:p>
            <a:pPr lvl="0"/>
            <a:r>
              <a:rPr lang="en-US" dirty="0" smtClean="0"/>
              <a:t>Annual </a:t>
            </a:r>
            <a:r>
              <a:rPr lang="en-US" dirty="0"/>
              <a:t>conference and </a:t>
            </a:r>
            <a:r>
              <a:rPr lang="en-US" dirty="0" smtClean="0"/>
              <a:t>workshop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14794" y="291548"/>
            <a:ext cx="2472006" cy="6034548"/>
            <a:chOff x="6092160" y="229430"/>
            <a:chExt cx="2502350" cy="67725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60" y="229430"/>
              <a:ext cx="2466940" cy="1401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9721" y="3445951"/>
              <a:ext cx="2466139" cy="15598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8954" y="5134623"/>
              <a:ext cx="2455556" cy="18673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60" y="1768830"/>
              <a:ext cx="2501263" cy="1601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46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Threat Characterization (E1, E2, and E3)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28017"/>
            <a:ext cx="8595360" cy="5394960"/>
          </a:xfrm>
        </p:spPr>
        <p:txBody>
          <a:bodyPr>
            <a:normAutofit/>
          </a:bodyPr>
          <a:lstStyle/>
          <a:p>
            <a:r>
              <a:rPr lang="en-US" sz="1800" dirty="0"/>
              <a:t>This task is: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Identifying the state of knowledge of unclassified HEMP research.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Identifying conservative (bounding) HEMP waveforms (magnitude, spatial and time dependent characteristics, etc.) that can be used to assess the potential impacts on bulk-power system components.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Investigating the physics of HEMP propagation and coupling to power system infrastructure.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40" y="3323017"/>
            <a:ext cx="6165279" cy="23393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019" y="3323017"/>
            <a:ext cx="2693630" cy="22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74320" y="3880485"/>
            <a:ext cx="6002655" cy="169081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32951"/>
      </p:ext>
    </p:extLst>
  </p:cSld>
  <p:clrMapOvr>
    <a:masterClrMapping/>
  </p:clrMapOvr>
</p:sld>
</file>

<file path=ppt/theme/theme1.xml><?xml version="1.0" encoding="utf-8"?>
<a:theme xmlns:a="http://schemas.openxmlformats.org/drawingml/2006/main" name="1_2014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 Template_v1.0.pptx" id="{A2871B91-3C8A-4027-AA48-AA7C37AF9DAB}" vid="{B8216EEA-F9D1-4927-9DF0-D4F68EDE79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165AE-17FB-4693-88CF-F43F03503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216C4-0045-4C87-961F-9232B5C6F44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d4eb815-23ed-48d9-b0c1-2b9ce0016f4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50A614-0025-491C-A177-83C9BC0FE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980</TotalTime>
  <Words>849</Words>
  <Application>Microsoft Office PowerPoint</Application>
  <PresentationFormat>On-screen Show (4:3)</PresentationFormat>
  <Paragraphs>124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Impact</vt:lpstr>
      <vt:lpstr>Wingdings</vt:lpstr>
      <vt:lpstr>1_2014 PowerPoint Theme</vt:lpstr>
      <vt:lpstr>Electromagnetic Pulse (EMP) EPRI Project Update   </vt:lpstr>
      <vt:lpstr>EMP Project Plan – Initial Focus on Transmission</vt:lpstr>
      <vt:lpstr>PowerPoint Presentation</vt:lpstr>
      <vt:lpstr>High Altitude Burst Generated EMP (HEMP)  </vt:lpstr>
      <vt:lpstr>Understanding Probability and Consequence</vt:lpstr>
      <vt:lpstr>PowerPoint Presentation</vt:lpstr>
      <vt:lpstr>EPRI Project Scope (Page 1 of 2)</vt:lpstr>
      <vt:lpstr>EPRI Project Scope (Page 2 of 2)</vt:lpstr>
      <vt:lpstr>Task 1: Threat Characterization (E1, E2, and E3)</vt:lpstr>
      <vt:lpstr>Task 2: EMP Vulnerability</vt:lpstr>
      <vt:lpstr>Task 3: Impacts</vt:lpstr>
      <vt:lpstr>Task 4: Mitigation, Hardening and Recovery</vt:lpstr>
      <vt:lpstr>Task 5: Decision Support</vt:lpstr>
      <vt:lpstr>Task 6: Trial Implementation</vt:lpstr>
      <vt:lpstr>Task 7: Trial Implementation</vt:lpstr>
      <vt:lpstr>PowerPoint Presentation</vt:lpstr>
    </vt:vector>
  </TitlesOfParts>
  <Company>Electric Power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Subtitle</dc:title>
  <dc:subject>Version 1.0</dc:subject>
  <dc:creator>Lordan, Richard</dc:creator>
  <dc:description>© 2016 Electric Power Research Institute, Inc. All rights reserved.</dc:description>
  <cp:lastModifiedBy>Manning, Rob</cp:lastModifiedBy>
  <cp:revision>86</cp:revision>
  <cp:lastPrinted>2016-06-01T11:46:11Z</cp:lastPrinted>
  <dcterms:created xsi:type="dcterms:W3CDTF">2015-12-01T18:00:58Z</dcterms:created>
  <dcterms:modified xsi:type="dcterms:W3CDTF">2016-06-30T12:55:55Z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