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1"/>
  </p:notesMasterIdLst>
  <p:handoutMasterIdLst>
    <p:handoutMasterId r:id="rId22"/>
  </p:handoutMasterIdLst>
  <p:sldIdLst>
    <p:sldId id="260" r:id="rId7"/>
    <p:sldId id="257" r:id="rId8"/>
    <p:sldId id="261" r:id="rId9"/>
    <p:sldId id="262" r:id="rId10"/>
    <p:sldId id="263" r:id="rId11"/>
    <p:sldId id="264" r:id="rId12"/>
    <p:sldId id="273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1" autoAdjust="0"/>
    <p:restoredTop sz="95775" autoAdjust="0"/>
  </p:normalViewPr>
  <p:slideViewPr>
    <p:cSldViewPr showGuide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62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53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075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20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259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600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1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934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82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276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760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28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Settlement Stability</a:t>
            </a:r>
            <a:endParaRPr lang="en-US" b="1" dirty="0"/>
          </a:p>
          <a:p>
            <a:r>
              <a:rPr lang="en-US" sz="1600" b="1" dirty="0" smtClean="0"/>
              <a:t>2016 Q2 Update to COPS</a:t>
            </a:r>
            <a:endParaRPr lang="en-US" sz="1600" b="1" dirty="0"/>
          </a:p>
          <a:p>
            <a:endParaRPr lang="en-US" dirty="0"/>
          </a:p>
          <a:p>
            <a:r>
              <a:rPr lang="en-US" dirty="0" smtClean="0"/>
              <a:t>Blake Holt</a:t>
            </a:r>
            <a:endParaRPr lang="en-US" dirty="0"/>
          </a:p>
          <a:p>
            <a:r>
              <a:rPr lang="en-US" dirty="0" smtClean="0"/>
              <a:t>ERCOT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7/13/16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927" y="685800"/>
            <a:ext cx="7462345" cy="542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78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4572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927" y="685800"/>
            <a:ext cx="7462345" cy="542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69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927" y="685800"/>
            <a:ext cx="7462345" cy="542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2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927" y="685800"/>
            <a:ext cx="7462345" cy="542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1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8.2(g) Net Allocation to Load (Board Report)- Totals and $/</a:t>
            </a:r>
            <a:r>
              <a:rPr lang="en-US" sz="2000" dirty="0" err="1"/>
              <a:t>MWh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561138"/>
            <a:ext cx="6858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14500" y="868784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NET ALLOCATION TO LOAD (MM)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4648200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AUCTION REVENUE PER CONGESTION MANAGEMENT ZONE ($MM)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7877" y="6101686"/>
            <a:ext cx="3986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* The total ERS charges have been evenly allocated across the contract period.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** The $/</a:t>
            </a:r>
            <a:r>
              <a:rPr lang="en-US" sz="800" dirty="0" err="1" smtClean="0">
                <a:solidFill>
                  <a:prstClr val="black"/>
                </a:solidFill>
              </a:rPr>
              <a:t>MWh</a:t>
            </a:r>
            <a:r>
              <a:rPr lang="en-US" sz="800" dirty="0" smtClean="0">
                <a:solidFill>
                  <a:prstClr val="black"/>
                </a:solidFill>
              </a:rPr>
              <a:t> value as calculated per PR 8.2 (2) g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569" y="4845317"/>
            <a:ext cx="8563061" cy="11567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856" y="835235"/>
            <a:ext cx="8558687" cy="332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17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</a:t>
            </a:r>
            <a:r>
              <a:rPr lang="en-US" sz="2000" dirty="0" err="1"/>
              <a:t>i</a:t>
            </a:r>
            <a:r>
              <a:rPr lang="en-US" sz="2000" dirty="0"/>
              <a:t>) Track number of price changes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360145"/>
              </p:ext>
            </p:extLst>
          </p:nvPr>
        </p:nvGraphicFramePr>
        <p:xfrm>
          <a:off x="1236019" y="1219200"/>
          <a:ext cx="6748161" cy="1159785"/>
        </p:xfrm>
        <a:graphic>
          <a:graphicData uri="http://schemas.openxmlformats.org/drawingml/2006/table">
            <a:tbl>
              <a:tblPr firstRow="1" firstCol="1" bandRow="1"/>
              <a:tblGrid>
                <a:gridCol w="1140007"/>
                <a:gridCol w="628500"/>
                <a:gridCol w="710067"/>
                <a:gridCol w="701302"/>
                <a:gridCol w="727602"/>
                <a:gridCol w="648705"/>
                <a:gridCol w="561042"/>
                <a:gridCol w="718835"/>
                <a:gridCol w="912101"/>
              </a:tblGrid>
              <a:tr h="271962">
                <a:tc gridSpan="9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Reporting Period: 2016 Q2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61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Operating Day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Corrected Settlement Point Prices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# of Intervals</a:t>
                      </a:r>
                      <a:r>
                        <a:rPr lang="en-US" sz="12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Affected</a:t>
                      </a:r>
                      <a:endParaRPr lang="en-US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13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</a:tr>
              <a:tr h="233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36018" y="2378985"/>
            <a:ext cx="6748161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100" b="1" u="sng" dirty="0">
                <a:solidFill>
                  <a:prstClr val="black"/>
                </a:solidFill>
              </a:rPr>
              <a:t>Notes</a:t>
            </a:r>
            <a:r>
              <a:rPr lang="en-US" sz="1100" b="1" u="sng" dirty="0" smtClean="0">
                <a:solidFill>
                  <a:prstClr val="black"/>
                </a:solidFill>
              </a:rPr>
              <a:t>:</a:t>
            </a:r>
          </a:p>
          <a:p>
            <a:pPr defTabSz="457200"/>
            <a:endParaRPr lang="en-US" sz="1100" b="1" u="sng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There were no price corrections in Q2.</a:t>
            </a:r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8.2(c)(ii) Track number and types of disputes submitted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316765"/>
              </p:ext>
            </p:extLst>
          </p:nvPr>
        </p:nvGraphicFramePr>
        <p:xfrm>
          <a:off x="666750" y="2057400"/>
          <a:ext cx="7886700" cy="1984446"/>
        </p:xfrm>
        <a:graphic>
          <a:graphicData uri="http://schemas.openxmlformats.org/drawingml/2006/table">
            <a:tbl>
              <a:tblPr/>
              <a:tblGrid>
                <a:gridCol w="2737870"/>
                <a:gridCol w="919434"/>
                <a:gridCol w="919434"/>
                <a:gridCol w="1471094"/>
                <a:gridCol w="919434"/>
                <a:gridCol w="919434"/>
              </a:tblGrid>
              <a:tr h="245182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YEAR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45182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QUARTER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1407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Row Labels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Denied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Granted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Granted w/Exc.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Open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Submitted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Energy-RTM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4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5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Invoice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Reliability Unit Commitment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Gene. Res. Base Pt Deviation</a:t>
                      </a:r>
                      <a:endParaRPr lang="en-US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2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2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Grand Total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8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9</a:t>
                      </a:r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95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8.2(c)(iii) Compliance with timeliness of response to disputes 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657232"/>
              </p:ext>
            </p:extLst>
          </p:nvPr>
        </p:nvGraphicFramePr>
        <p:xfrm>
          <a:off x="850900" y="1981200"/>
          <a:ext cx="7518400" cy="2133600"/>
        </p:xfrm>
        <a:graphic>
          <a:graphicData uri="http://schemas.openxmlformats.org/drawingml/2006/table">
            <a:tbl>
              <a:tblPr/>
              <a:tblGrid>
                <a:gridCol w="3403600"/>
                <a:gridCol w="1143000"/>
                <a:gridCol w="1143000"/>
                <a:gridCol w="1828800"/>
              </a:tblGrid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YEAR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QUARTER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Row Labels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FINAL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TRUE-UP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Energy-RTM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100%</a:t>
                      </a:r>
                      <a:endParaRPr lang="en-US" sz="13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100%</a:t>
                      </a:r>
                      <a:endParaRPr lang="en-US" sz="13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100%</a:t>
                      </a:r>
                      <a:endParaRPr lang="en-US" sz="13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Invoice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100%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100%</a:t>
                      </a:r>
                      <a:endParaRPr lang="en-US" sz="13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Reliability Unit Commitment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100%</a:t>
                      </a:r>
                      <a:endParaRPr lang="en-US" sz="13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100%</a:t>
                      </a:r>
                      <a:endParaRPr lang="en-US" sz="13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Gene. Res. Base Pt Deviation</a:t>
                      </a:r>
                      <a:endParaRPr lang="en-US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100%</a:t>
                      </a:r>
                      <a:endParaRPr lang="en-US" sz="13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100%</a:t>
                      </a:r>
                      <a:endParaRPr lang="en-US" sz="13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100%</a:t>
                      </a:r>
                      <a:endParaRPr lang="en-US" sz="13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100%</a:t>
                      </a:r>
                      <a:endParaRPr lang="en-US" sz="13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100%</a:t>
                      </a:r>
                      <a:endParaRPr lang="en-US" sz="13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99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3914695"/>
            <a:ext cx="3276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NOTE: </a:t>
            </a:r>
            <a:r>
              <a:rPr lang="en-US" sz="800" dirty="0" smtClean="0"/>
              <a:t>ERS </a:t>
            </a:r>
            <a:r>
              <a:rPr lang="en-US" sz="800" dirty="0"/>
              <a:t>Final settlement </a:t>
            </a:r>
            <a:r>
              <a:rPr lang="en-US" sz="800" dirty="0" smtClean="0"/>
              <a:t>OD data </a:t>
            </a:r>
            <a:r>
              <a:rPr lang="en-US" sz="800" dirty="0"/>
              <a:t>is not </a:t>
            </a:r>
            <a:r>
              <a:rPr lang="en-US" sz="800" dirty="0" smtClean="0"/>
              <a:t>represented </a:t>
            </a:r>
            <a:r>
              <a:rPr lang="en-US" sz="800" dirty="0"/>
              <a:t>in graph.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22472" y="3969801"/>
            <a:ext cx="2992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Average percent change</a:t>
            </a:r>
            <a:endParaRPr lang="en-US" sz="1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178" y="1055415"/>
            <a:ext cx="8838095" cy="28190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0376" y="4342138"/>
            <a:ext cx="2057143" cy="17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46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412" y="691872"/>
            <a:ext cx="4161905" cy="27904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045" y="3482348"/>
            <a:ext cx="4161905" cy="27904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4573" y="3482348"/>
            <a:ext cx="4161905" cy="27904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4890" y="691872"/>
            <a:ext cx="4161905" cy="27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75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095" y="3476276"/>
            <a:ext cx="4161905" cy="2790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7170" y="685800"/>
            <a:ext cx="4161905" cy="27904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948" y="3476276"/>
            <a:ext cx="4161905" cy="27904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264" y="685800"/>
            <a:ext cx="4161905" cy="27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9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160" y="685800"/>
            <a:ext cx="7461880" cy="5422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1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927" y="685800"/>
            <a:ext cx="7462345" cy="542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95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infopath/2007/PartnerControls"/>
    <ds:schemaRef ds:uri="c34af464-7aa1-4edd-9be4-83dffc1cb926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4694</TotalTime>
  <Words>364</Words>
  <Application>Microsoft Office PowerPoint</Application>
  <PresentationFormat>On-screen Show (4:3)</PresentationFormat>
  <Paragraphs>152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1_Custom Design</vt:lpstr>
      <vt:lpstr>Office Theme</vt:lpstr>
      <vt:lpstr>Custom Design</vt:lpstr>
      <vt:lpstr>PowerPoint Presentation</vt:lpstr>
      <vt:lpstr>8.2(c)(i) Track number of price changes</vt:lpstr>
      <vt:lpstr>8.2(c)(ii) Track number and types of disputes submitted</vt:lpstr>
      <vt:lpstr>8.2(c)(iii) Compliance with timeliness of response to disputes </vt:lpstr>
      <vt:lpstr>8.2(c)(iv) Other Settlement metrics</vt:lpstr>
      <vt:lpstr>8.2(c)(iv) Other Settlement metrics</vt:lpstr>
      <vt:lpstr>8.2(c)(iv) Other Settlement metrics</vt:lpstr>
      <vt:lpstr>8.2(c)(v) Availability of ESIID consumption data</vt:lpstr>
      <vt:lpstr>8.2(c)(v) Availability of ESIID consumption data</vt:lpstr>
      <vt:lpstr>8.2(c)(v) Availability of ESIID consumption data</vt:lpstr>
      <vt:lpstr>8.2(c)(v) Availability of ESIID consumption data</vt:lpstr>
      <vt:lpstr>8.2(c)(v) Availability of ESIID consumption data</vt:lpstr>
      <vt:lpstr>8.2(c)(v) Availability of ESIID consumption data</vt:lpstr>
      <vt:lpstr>8.2(g) Net Allocation to Load (Board Report)- Totals and $/MWh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Holt, Blake</cp:lastModifiedBy>
  <cp:revision>57</cp:revision>
  <cp:lastPrinted>2016-01-21T20:53:15Z</cp:lastPrinted>
  <dcterms:created xsi:type="dcterms:W3CDTF">2016-01-21T15:20:31Z</dcterms:created>
  <dcterms:modified xsi:type="dcterms:W3CDTF">2016-07-11T21:39:26Z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