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4"/>
  </p:notesMasterIdLst>
  <p:handoutMasterIdLst>
    <p:handoutMasterId r:id="rId15"/>
  </p:handoutMasterIdLst>
  <p:sldIdLst>
    <p:sldId id="258" r:id="rId5"/>
    <p:sldId id="285" r:id="rId6"/>
    <p:sldId id="276" r:id="rId7"/>
    <p:sldId id="284" r:id="rId8"/>
    <p:sldId id="287" r:id="rId9"/>
    <p:sldId id="289" r:id="rId10"/>
    <p:sldId id="290" r:id="rId11"/>
    <p:sldId id="288" r:id="rId12"/>
    <p:sldId id="279" r:id="rId13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100" d="100"/>
          <a:sy n="100" d="100"/>
        </p:scale>
        <p:origin x="-1866" y="-240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7/8/2016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7/8/2016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July 13, </a:t>
            </a:r>
            <a:r>
              <a:rPr lang="en-US" altLang="en-US" dirty="0" smtClean="0"/>
              <a:t>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NOGRR084 – Daily Grid Ops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in business review</a:t>
            </a:r>
            <a:endParaRPr lang="en-US" dirty="0"/>
          </a:p>
          <a:p>
            <a:r>
              <a:rPr lang="en-US" dirty="0" smtClean="0"/>
              <a:t>MDWG has expressed concern over the slow progress of NOGRR084</a:t>
            </a:r>
          </a:p>
          <a:p>
            <a:r>
              <a:rPr lang="en-US" dirty="0" smtClean="0"/>
              <a:t>MDWG would also like visibility and input into the language being circulated before it goes for impact analysis</a:t>
            </a:r>
          </a:p>
          <a:p>
            <a:r>
              <a:rPr lang="en-US" dirty="0" smtClean="0"/>
              <a:t>We would like to investigate the possibility of changing this approach to an NPRR with an accompanying NOGRR to strike the existing grey-box language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to be Automated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Reports in CEER 1 will not be automated</a:t>
            </a:r>
          </a:p>
          <a:p>
            <a:pPr lvl="1"/>
            <a:r>
              <a:rPr lang="en-US" dirty="0" smtClean="0"/>
              <a:t>Impact analysis determined that the reports either could not be automated or that the data was already being provided in another form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CEER 2/3</a:t>
            </a:r>
          </a:p>
          <a:p>
            <a:pPr lvl="1"/>
            <a:r>
              <a:rPr lang="en-US" dirty="0" smtClean="0"/>
              <a:t>Currently in planning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7/11/2016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440102"/>
              </p:ext>
            </p:extLst>
          </p:nvPr>
        </p:nvGraphicFramePr>
        <p:xfrm>
          <a:off x="609600" y="2438400"/>
          <a:ext cx="5840413" cy="9201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5625"/>
                <a:gridCol w="4014788"/>
              </a:tblGrid>
              <a:tr h="38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Report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Description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Net Dependable Capability Test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Net dependable real power capability testing for resources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Reactive Capability Test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Reactive testing for generation resources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Hydro Responsive Testing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Record of when hydro responsive test was received at ERCOT and results.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Governor Test Results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Report of generation resources governor speed tests received from generation entities.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Constant Frequency Control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Attestation that QSEs have the capability to operate in constant frequency control mode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Generic Transmission Limits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Posting of GTL effective in any ERCOT application.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43161"/>
              </p:ext>
            </p:extLst>
          </p:nvPr>
        </p:nvGraphicFramePr>
        <p:xfrm>
          <a:off x="533400" y="4419600"/>
          <a:ext cx="6400801" cy="1015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19401"/>
                <a:gridCol w="3581400"/>
              </a:tblGrid>
              <a:tr h="1005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Report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Description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CSA Report for CRs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Information needed by CRs to audit their CSA's ownership.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Retail Performance Measures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Compliance tracking against ERCOT Retail Protocols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Customer Billing Contact Information &amp; ESIID Counts by Rep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Provides compliance with CBCI that includes ESIID counts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IAG RMS Report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Trending data on Inadvertent Gain issues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ESIIDs </a:t>
                      </a:r>
                      <a:r>
                        <a:rPr lang="en-US" sz="800" u="none" strike="noStrike" dirty="0" err="1">
                          <a:effectLst/>
                        </a:rPr>
                        <a:t>Excercising</a:t>
                      </a:r>
                      <a:r>
                        <a:rPr lang="en-US" sz="800" u="none" strike="noStrike" dirty="0">
                          <a:effectLst/>
                        </a:rPr>
                        <a:t> Option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ESIIDs that have exercised provider option to not be affiliated with the AREP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Monthly Transaction Summary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effectLst/>
                        </a:rPr>
                        <a:t>Month-end Retail Transaction Volumes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QSEs in ERCOT Region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effectLst/>
                        </a:rPr>
                        <a:t>List of QSEs in ERCOT Region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26" marR="5026" marT="50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33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</a:t>
            </a:r>
            <a:r>
              <a:rPr lang="en-US" dirty="0" smtClean="0"/>
              <a:t>Data Transparency SLA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Market Data Transparency SLA document update </a:t>
            </a:r>
            <a:r>
              <a:rPr lang="en-US" dirty="0" smtClean="0"/>
              <a:t>provided</a:t>
            </a:r>
            <a:endParaRPr lang="en-US" dirty="0"/>
          </a:p>
          <a:p>
            <a:pPr lvl="1"/>
            <a:r>
              <a:rPr lang="en-US" dirty="0" smtClean="0"/>
              <a:t>SLA docu</a:t>
            </a:r>
            <a:r>
              <a:rPr lang="en-US" dirty="0" smtClean="0"/>
              <a:t>ment going to COPS in July</a:t>
            </a:r>
            <a:endParaRPr lang="en-US" dirty="0" smtClean="0"/>
          </a:p>
          <a:p>
            <a:r>
              <a:rPr lang="en-US" dirty="0" smtClean="0"/>
              <a:t>Missed </a:t>
            </a:r>
            <a:r>
              <a:rPr lang="en-US" dirty="0" smtClean="0"/>
              <a:t>Postings list</a:t>
            </a:r>
          </a:p>
          <a:p>
            <a:pPr lvl="1"/>
            <a:r>
              <a:rPr lang="en-US" dirty="0" smtClean="0"/>
              <a:t>Report is now </a:t>
            </a:r>
            <a:r>
              <a:rPr lang="en-US" dirty="0" smtClean="0"/>
              <a:t>part of MDWG monthly </a:t>
            </a:r>
            <a:r>
              <a:rPr lang="en-US" dirty="0" smtClean="0"/>
              <a:t>postings</a:t>
            </a:r>
          </a:p>
          <a:p>
            <a:pPr lvl="1"/>
            <a:r>
              <a:rPr lang="en-US" dirty="0" smtClean="0"/>
              <a:t>We’re still tweaking the format</a:t>
            </a:r>
          </a:p>
          <a:p>
            <a:pPr lvl="1"/>
            <a:r>
              <a:rPr lang="en-US" dirty="0" smtClean="0"/>
              <a:t>Adding more information for planned/unplanned outages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ERCOT </a:t>
            </a:r>
            <a:r>
              <a:rPr lang="en-US" dirty="0" smtClean="0"/>
              <a:t>Digital Certificates and Windows 10</a:t>
            </a:r>
          </a:p>
          <a:p>
            <a:pPr lvl="1"/>
            <a:r>
              <a:rPr lang="en-US" dirty="0" smtClean="0"/>
              <a:t>Workaround solutio</a:t>
            </a:r>
            <a:r>
              <a:rPr lang="en-US" dirty="0" smtClean="0"/>
              <a:t>n is in place and working well</a:t>
            </a:r>
            <a:endParaRPr lang="en-US" dirty="0" smtClean="0"/>
          </a:p>
          <a:p>
            <a:pPr lvl="1"/>
            <a:r>
              <a:rPr lang="en-US" dirty="0" smtClean="0"/>
              <a:t>Permanent solution is </a:t>
            </a:r>
            <a:r>
              <a:rPr lang="en-US" dirty="0" smtClean="0"/>
              <a:t>under development</a:t>
            </a:r>
          </a:p>
          <a:p>
            <a:pPr lvl="1"/>
            <a:r>
              <a:rPr lang="en-US" dirty="0" smtClean="0"/>
              <a:t>Scope will be presented at next MDWG meeting</a:t>
            </a:r>
          </a:p>
          <a:p>
            <a:r>
              <a:rPr lang="en-US" dirty="0"/>
              <a:t>SSL Certificate </a:t>
            </a:r>
            <a:r>
              <a:rPr lang="en-US" dirty="0" smtClean="0"/>
              <a:t>Upgrade</a:t>
            </a:r>
          </a:p>
          <a:p>
            <a:pPr lvl="1"/>
            <a:r>
              <a:rPr lang="en-US" dirty="0" smtClean="0"/>
              <a:t>ERCOT Intermediate and Root certificates were changed about a year ago.   </a:t>
            </a:r>
          </a:p>
          <a:p>
            <a:pPr lvl="1"/>
            <a:r>
              <a:rPr lang="en-US" dirty="0" smtClean="0"/>
              <a:t>New standard SHA and applies to MIS API, Notifications, Production Web Services, </a:t>
            </a:r>
            <a:r>
              <a:rPr lang="en-US" dirty="0" err="1" smtClean="0"/>
              <a:t>MarkeTrak</a:t>
            </a:r>
            <a:r>
              <a:rPr lang="en-US" dirty="0" smtClean="0"/>
              <a:t> and Get Report/Get List functionality</a:t>
            </a:r>
          </a:p>
          <a:p>
            <a:pPr lvl="1"/>
            <a:r>
              <a:rPr lang="en-US" dirty="0" smtClean="0"/>
              <a:t>MOTE environment will be open for testing after 7/6/2016</a:t>
            </a:r>
          </a:p>
          <a:p>
            <a:pPr lvl="2"/>
            <a:r>
              <a:rPr lang="en-US" dirty="0" smtClean="0"/>
              <a:t>MOTE cannot actually run reports but getting a response will indicate success </a:t>
            </a:r>
          </a:p>
          <a:p>
            <a:pPr lvl="1"/>
            <a:r>
              <a:rPr lang="en-US" dirty="0" smtClean="0"/>
              <a:t>Production change will occur in August 2016</a:t>
            </a:r>
          </a:p>
          <a:p>
            <a:pPr lvl="1"/>
            <a:r>
              <a:rPr lang="en-US" dirty="0" smtClean="0"/>
              <a:t>ERCOT will hold another market call </a:t>
            </a:r>
            <a:r>
              <a:rPr lang="en-US" dirty="0"/>
              <a:t>around </a:t>
            </a:r>
            <a:r>
              <a:rPr lang="en-US" dirty="0" smtClean="0"/>
              <a:t>7/20/2016 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606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 Changes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 review of Problem Statement</a:t>
            </a:r>
          </a:p>
          <a:p>
            <a:pPr lvl="1"/>
            <a:r>
              <a:rPr lang="en-US" dirty="0" smtClean="0"/>
              <a:t>DME had comments</a:t>
            </a:r>
          </a:p>
          <a:p>
            <a:pPr lvl="1"/>
            <a:r>
              <a:rPr lang="en-US" dirty="0" smtClean="0"/>
              <a:t>Discussion of impact of changes in Market Participant shops</a:t>
            </a:r>
          </a:p>
          <a:p>
            <a:pPr lvl="1"/>
            <a:r>
              <a:rPr lang="en-US" dirty="0" smtClean="0"/>
              <a:t>Requesting additional visibility into timeline</a:t>
            </a:r>
          </a:p>
          <a:p>
            <a:pPr lvl="1"/>
            <a:r>
              <a:rPr lang="en-US" dirty="0" smtClean="0"/>
              <a:t>Information will be distributed to the mailing list to solicit additional feedback</a:t>
            </a:r>
          </a:p>
          <a:p>
            <a:r>
              <a:rPr lang="en-US" dirty="0" smtClean="0"/>
              <a:t>Finalized language will be reviewed with ERCOT leadership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EWS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Brian Brandaw and Julie Thomas will socialize information with other stakeholder groups</a:t>
            </a:r>
          </a:p>
          <a:p>
            <a:r>
              <a:rPr lang="en-US" dirty="0" smtClean="0"/>
              <a:t>Start with COPS</a:t>
            </a:r>
          </a:p>
          <a:p>
            <a:r>
              <a:rPr lang="en-US" dirty="0" smtClean="0"/>
              <a:t>Proposal for new notification and subscription-based services</a:t>
            </a:r>
          </a:p>
          <a:p>
            <a:r>
              <a:rPr lang="en-US" dirty="0" smtClean="0"/>
              <a:t>Julie and Brian to report on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946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R3 went in June 20-23</a:t>
            </a:r>
          </a:p>
          <a:p>
            <a:pPr lvl="1"/>
            <a:r>
              <a:rPr lang="en-US" dirty="0" smtClean="0"/>
              <a:t>Report </a:t>
            </a:r>
            <a:r>
              <a:rPr lang="en-US" dirty="0"/>
              <a:t>ID 13100 </a:t>
            </a:r>
            <a:r>
              <a:rPr lang="en-US" dirty="0" smtClean="0"/>
              <a:t>–calculation changes</a:t>
            </a:r>
            <a:endParaRPr lang="en-US" dirty="0"/>
          </a:p>
          <a:p>
            <a:pPr lvl="1"/>
            <a:r>
              <a:rPr lang="en-US" dirty="0" smtClean="0"/>
              <a:t>New Weekly </a:t>
            </a:r>
            <a:r>
              <a:rPr lang="en-US" dirty="0"/>
              <a:t>RUC </a:t>
            </a:r>
            <a:r>
              <a:rPr lang="en-US" dirty="0" smtClean="0"/>
              <a:t>Committed/De-committed </a:t>
            </a:r>
            <a:r>
              <a:rPr lang="en-US" dirty="0"/>
              <a:t>Resources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New RUC </a:t>
            </a:r>
            <a:r>
              <a:rPr lang="en-US" dirty="0"/>
              <a:t>Offline Daily </a:t>
            </a:r>
            <a:r>
              <a:rPr lang="en-US" dirty="0" smtClean="0"/>
              <a:t>Generation Resource Conditions report</a:t>
            </a:r>
            <a:endParaRPr lang="en-US" dirty="0"/>
          </a:p>
          <a:p>
            <a:pPr lvl="1"/>
            <a:r>
              <a:rPr lang="en-US" dirty="0" smtClean="0"/>
              <a:t>New </a:t>
            </a:r>
            <a:r>
              <a:rPr lang="en-US" dirty="0"/>
              <a:t>MMS role will be created for </a:t>
            </a:r>
            <a:r>
              <a:rPr lang="en-US" dirty="0" smtClean="0"/>
              <a:t>TSP</a:t>
            </a:r>
            <a:endParaRPr lang="en-US" dirty="0"/>
          </a:p>
          <a:p>
            <a:pPr lvl="1"/>
            <a:r>
              <a:rPr lang="en-US" dirty="0" smtClean="0"/>
              <a:t>ORDC </a:t>
            </a:r>
            <a:r>
              <a:rPr lang="en-US" dirty="0" smtClean="0"/>
              <a:t>price </a:t>
            </a:r>
            <a:r>
              <a:rPr lang="en-US" dirty="0"/>
              <a:t>adder on </a:t>
            </a:r>
            <a:r>
              <a:rPr lang="en-US" dirty="0" smtClean="0"/>
              <a:t>Indicative LMP Dashboard</a:t>
            </a:r>
            <a:endParaRPr lang="en-US" dirty="0"/>
          </a:p>
          <a:p>
            <a:pPr lvl="1"/>
            <a:r>
              <a:rPr lang="en-US" dirty="0" smtClean="0"/>
              <a:t>Changes </a:t>
            </a:r>
            <a:r>
              <a:rPr lang="en-US" dirty="0"/>
              <a:t>for bill determinants for CR balancing </a:t>
            </a:r>
            <a:r>
              <a:rPr lang="en-US" dirty="0" smtClean="0"/>
              <a:t>accounts</a:t>
            </a:r>
            <a:endParaRPr lang="en-US" dirty="0"/>
          </a:p>
          <a:p>
            <a:r>
              <a:rPr lang="en-US" dirty="0" smtClean="0"/>
              <a:t>R4</a:t>
            </a:r>
          </a:p>
          <a:p>
            <a:pPr lvl="1"/>
            <a:r>
              <a:rPr lang="en-US" dirty="0" smtClean="0"/>
              <a:t>Correction for zeroes instead of null values in 60-day SCED GRD report</a:t>
            </a:r>
          </a:p>
          <a:p>
            <a:pPr lvl="1"/>
            <a:r>
              <a:rPr lang="en-US" dirty="0" smtClean="0"/>
              <a:t>Changes in several link names</a:t>
            </a:r>
          </a:p>
          <a:p>
            <a:pPr lvl="1"/>
            <a:r>
              <a:rPr lang="en-US" dirty="0" smtClean="0"/>
              <a:t>Change to disclaimer language on Indicative LMP display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0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Tuesday, </a:t>
            </a:r>
            <a:r>
              <a:rPr lang="en-US" dirty="0" smtClean="0"/>
              <a:t>July 26, </a:t>
            </a:r>
            <a:r>
              <a:rPr lang="en-US" dirty="0" smtClean="0"/>
              <a:t>2016</a:t>
            </a:r>
          </a:p>
          <a:p>
            <a:pPr lvl="1"/>
            <a:r>
              <a:rPr lang="en-US" dirty="0" smtClean="0"/>
              <a:t>9:30 AM – noon</a:t>
            </a:r>
          </a:p>
          <a:p>
            <a:pPr lvl="1"/>
            <a:r>
              <a:rPr lang="en-US" dirty="0" smtClean="0"/>
              <a:t>WebEx </a:t>
            </a:r>
            <a:r>
              <a:rPr lang="en-US" dirty="0" smtClean="0"/>
              <a:t>and In-Person (Room 102)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7/8/2016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c34af464-7aa1-4edd-9be4-83dffc1cb926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20897</TotalTime>
  <Words>598</Words>
  <Application>Microsoft Office PowerPoint</Application>
  <PresentationFormat>On-screen Show (4:3)</PresentationFormat>
  <Paragraphs>101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MDWG Update to COPS</vt:lpstr>
      <vt:lpstr>NOGRR084 – Daily Grid Ops Report</vt:lpstr>
      <vt:lpstr>Reports to be Automated</vt:lpstr>
      <vt:lpstr>Market Data Transparency SLA</vt:lpstr>
      <vt:lpstr>Digital Certificates</vt:lpstr>
      <vt:lpstr>MIS Changes Visibility</vt:lpstr>
      <vt:lpstr>EWS Modification</vt:lpstr>
      <vt:lpstr>Upcoming Changes</vt:lpstr>
      <vt:lpstr>Next MDWG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910</cp:revision>
  <cp:lastPrinted>2015-04-13T14:50:48Z</cp:lastPrinted>
  <dcterms:created xsi:type="dcterms:W3CDTF">2005-04-21T14:28:35Z</dcterms:created>
  <dcterms:modified xsi:type="dcterms:W3CDTF">2016-07-11T19:23:12Z</dcterms:modified>
</cp:coreProperties>
</file>