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89" r:id="rId4"/>
    <p:sldMasterId id="2147493467" r:id="rId5"/>
  </p:sldMasterIdLst>
  <p:notesMasterIdLst>
    <p:notesMasterId r:id="rId21"/>
  </p:notesMasterIdLst>
  <p:handoutMasterIdLst>
    <p:handoutMasterId r:id="rId22"/>
  </p:handoutMasterIdLst>
  <p:sldIdLst>
    <p:sldId id="260" r:id="rId6"/>
    <p:sldId id="284" r:id="rId7"/>
    <p:sldId id="261" r:id="rId8"/>
    <p:sldId id="275" r:id="rId9"/>
    <p:sldId id="289" r:id="rId10"/>
    <p:sldId id="276" r:id="rId11"/>
    <p:sldId id="264" r:id="rId12"/>
    <p:sldId id="265" r:id="rId13"/>
    <p:sldId id="270" r:id="rId14"/>
    <p:sldId id="280" r:id="rId15"/>
    <p:sldId id="272" r:id="rId16"/>
    <p:sldId id="285" r:id="rId17"/>
    <p:sldId id="273" r:id="rId18"/>
    <p:sldId id="286" r:id="rId19"/>
    <p:sldId id="262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33926FF-832A-42D0-9291-3EA76F20DFDB}">
          <p14:sldIdLst>
            <p14:sldId id="260"/>
            <p14:sldId id="284"/>
          </p14:sldIdLst>
        </p14:section>
        <p14:section name="Meeting Minutes" id="{D18BE402-A6BF-4A3B-BBC7-FD970CD5DCEF}">
          <p14:sldIdLst>
            <p14:sldId id="261"/>
          </p14:sldIdLst>
        </p14:section>
        <p14:section name="FMEs &amp; IMFR" id="{7B07A7F3-E643-48FA-B8F7-0A8F95EAB17B}">
          <p14:sldIdLst>
            <p14:sldId id="275"/>
            <p14:sldId id="289"/>
            <p14:sldId id="276"/>
          </p14:sldIdLst>
        </p14:section>
        <p14:section name="Frequency Control" id="{B8F210D6-5D03-4ACD-A13A-59DB9A6E0761}">
          <p14:sldIdLst>
            <p14:sldId id="264"/>
            <p14:sldId id="265"/>
            <p14:sldId id="270"/>
            <p14:sldId id="280"/>
            <p14:sldId id="272"/>
            <p14:sldId id="285"/>
            <p14:sldId id="273"/>
            <p14:sldId id="286"/>
          </p14:sldIdLst>
        </p14:section>
        <p14:section name="Untitled Section" id="{96F416E3-8143-44F1-BC34-31FDEEEDC0B2}">
          <p14:sldIdLst>
            <p14:sldId id="2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55BAB7"/>
    <a:srgbClr val="00385E"/>
    <a:srgbClr val="C4E3E1"/>
    <a:srgbClr val="C0D1E2"/>
    <a:srgbClr val="0083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4" autoAdjust="0"/>
    <p:restoredTop sz="94595" autoAdjust="0"/>
  </p:normalViewPr>
  <p:slideViewPr>
    <p:cSldViewPr snapToGrid="0" snapToObjects="1">
      <p:cViewPr varScale="1">
        <p:scale>
          <a:sx n="101" d="100"/>
          <a:sy n="101" d="100"/>
        </p:scale>
        <p:origin x="180" y="96"/>
      </p:cViewPr>
      <p:guideLst>
        <p:guide orient="horz" pos="40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DE495-51AC-4723-A7B4-B1B58AAC8C5A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0D1E90-E9C6-42A2-8EB7-24DAC221A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DF52B9-7E6C-4146-83FC-76B5AB271E46}" type="datetimeFigureOut">
              <a:rPr lang="en-US" smtClean="0"/>
              <a:t>7/6/2016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B3D22-F502-4A52-A06E-717BD3D70E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3D22-F502-4A52-A06E-717BD3D70E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58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664" y="828675"/>
            <a:ext cx="8229600" cy="51165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01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71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2475" y="8001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371475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963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9664" y="9255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9664" y="1565275"/>
            <a:ext cx="4040188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255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65275"/>
            <a:ext cx="4041775" cy="43703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379664" y="179143"/>
            <a:ext cx="8459536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24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247650" y="640808"/>
            <a:ext cx="8648700" cy="0"/>
          </a:xfrm>
          <a:prstGeom prst="line">
            <a:avLst/>
          </a:prstGeom>
          <a:ln w="15875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202150"/>
            <a:ext cx="2133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79663" y="179143"/>
            <a:ext cx="845820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2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787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54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474"/>
            <a:ext cx="3008313" cy="8921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371474"/>
            <a:ext cx="5111750" cy="55832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6365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844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63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6"/>
          <p:cNvSpPr txBox="1">
            <a:spLocks/>
          </p:cNvSpPr>
          <p:nvPr userDrawn="1"/>
        </p:nvSpPr>
        <p:spPr>
          <a:xfrm>
            <a:off x="6705600" y="60687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66355A-084C-D24E-9AD2-7E4FC41EA627}" type="slidenum">
              <a:rPr lang="en-US" smtClean="0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94425"/>
            <a:ext cx="2895600" cy="199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4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849" y="6010274"/>
            <a:ext cx="68675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50" b="1" dirty="0" smtClean="0"/>
              <a:t>ROS</a:t>
            </a:r>
            <a:endParaRPr lang="en-US" sz="1050" b="1" dirty="0"/>
          </a:p>
          <a:p>
            <a:pPr algn="l"/>
            <a:r>
              <a:rPr lang="en-US" sz="1050" dirty="0" smtClean="0"/>
              <a:t>7/7/2016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5801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90" r:id="rId1"/>
    <p:sldLayoutId id="2147493491" r:id="rId2"/>
    <p:sldLayoutId id="2147493492" r:id="rId3"/>
    <p:sldLayoutId id="2147493493" r:id="rId4"/>
    <p:sldLayoutId id="2147493494" r:id="rId5"/>
    <p:sldLayoutId id="2147493495" r:id="rId6"/>
    <p:sldLayoutId id="214749349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" y="-138112"/>
            <a:ext cx="9210675" cy="713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75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Hello I'm a slide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975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1B48D-6708-5141-8A45-C2E8F9E833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33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74" r:id="rId1"/>
    <p:sldLayoutId id="2147493475" r:id="rId2"/>
    <p:sldLayoutId id="2147493476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87400" y="2804577"/>
            <a:ext cx="7543800" cy="2586136"/>
            <a:chOff x="787400" y="1852613"/>
            <a:chExt cx="7543800" cy="2586136"/>
          </a:xfrm>
        </p:grpSpPr>
        <p:sp>
          <p:nvSpPr>
            <p:cNvPr id="10" name="TextBox 9"/>
            <p:cNvSpPr txBox="1"/>
            <p:nvPr/>
          </p:nvSpPr>
          <p:spPr>
            <a:xfrm>
              <a:off x="787400" y="2130425"/>
              <a:ext cx="7543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PDCWG Report to ROS </a:t>
              </a:r>
            </a:p>
            <a:p>
              <a:endParaRPr lang="en-US" b="1" dirty="0" smtClean="0"/>
            </a:p>
            <a:p>
              <a:r>
                <a:rPr lang="en-US" sz="2000" i="1" dirty="0" smtClean="0"/>
                <a:t>Chair: </a:t>
              </a:r>
              <a:r>
                <a:rPr lang="en-US" sz="2000" dirty="0" smtClean="0"/>
                <a:t>Percy Galliguez, Brazos Electric Power Cooperative, Inc.</a:t>
              </a:r>
            </a:p>
            <a:p>
              <a:r>
                <a:rPr lang="en-US" sz="2000" i="1" dirty="0" smtClean="0"/>
                <a:t>Vice Chair: </a:t>
              </a:r>
              <a:r>
                <a:rPr lang="en-US" sz="2000" dirty="0" smtClean="0"/>
                <a:t>Stewart Rake, </a:t>
              </a:r>
              <a:r>
                <a:rPr lang="en-US" sz="2000" dirty="0" err="1" smtClean="0"/>
                <a:t>Luminant</a:t>
              </a:r>
              <a:endParaRPr lang="en-US" sz="2000" dirty="0" smtClean="0"/>
            </a:p>
            <a:p>
              <a:r>
                <a:rPr lang="en-US" dirty="0" smtClean="0"/>
                <a:t> </a:t>
              </a:r>
            </a:p>
            <a:p>
              <a:r>
                <a:rPr lang="en-US" dirty="0" smtClean="0"/>
                <a:t>ROS</a:t>
              </a:r>
            </a:p>
            <a:p>
              <a:r>
                <a:rPr lang="en-US" dirty="0" smtClean="0"/>
                <a:t>July </a:t>
              </a:r>
              <a:r>
                <a:rPr lang="en-US" dirty="0"/>
                <a:t>7</a:t>
              </a:r>
              <a:r>
                <a:rPr lang="en-US" baseline="30000" dirty="0" smtClean="0"/>
                <a:t>th</a:t>
              </a:r>
              <a:r>
                <a:rPr lang="en-US" dirty="0" smtClean="0"/>
                <a:t>, 2016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787400" y="1852613"/>
              <a:ext cx="6286500" cy="1270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697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Analysis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163" y="828675"/>
            <a:ext cx="6942100" cy="5116513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31651"/>
              </p:ext>
            </p:extLst>
          </p:nvPr>
        </p:nvGraphicFramePr>
        <p:xfrm>
          <a:off x="6029325" y="2066925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Low Side (&lt;60Hz)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High Side (&gt;60Hz)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170.48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175.97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174.69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181.12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4197455"/>
              </p:ext>
            </p:extLst>
          </p:nvPr>
        </p:nvGraphicFramePr>
        <p:xfrm>
          <a:off x="6029325" y="4173806"/>
          <a:ext cx="2743200" cy="1101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/>
                <a:gridCol w="914400"/>
                <a:gridCol w="914400"/>
              </a:tblGrid>
              <a:tr h="55254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Year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Mean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Standard</a:t>
                      </a:r>
                      <a:r>
                        <a:rPr lang="en-US" sz="1200" baseline="0" dirty="0" smtClean="0"/>
                        <a:t> Deviation</a:t>
                      </a:r>
                      <a:endParaRPr lang="en-US" sz="1200" dirty="0" smtClean="0"/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2015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60.000658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0.016701</a:t>
                      </a:r>
                    </a:p>
                  </a:txBody>
                  <a:tcPr anchor="ctr"/>
                </a:tc>
              </a:tr>
              <a:tr h="23680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2016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59.999967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0.015599</a:t>
                      </a:r>
                      <a:endParaRPr lang="en-US" sz="12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82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1832" y="5698729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There were 9 Time Error Corrections (TEC) in June.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664" y="828675"/>
            <a:ext cx="8229600" cy="4870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8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56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7618" y="828675"/>
            <a:ext cx="8213189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Generation Performance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2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95400" y="2736053"/>
            <a:ext cx="6553200" cy="1385895"/>
            <a:chOff x="1295400" y="2799182"/>
            <a:chExt cx="6553200" cy="1385895"/>
          </a:xfrm>
        </p:grpSpPr>
        <p:sp>
          <p:nvSpPr>
            <p:cNvPr id="2" name="TextBox 1"/>
            <p:cNvSpPr txBox="1"/>
            <p:nvPr/>
          </p:nvSpPr>
          <p:spPr>
            <a:xfrm>
              <a:off x="1295400" y="3199742"/>
              <a:ext cx="655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/>
                <a:t>Questions?</a:t>
              </a:r>
              <a:endParaRPr lang="en-US" b="1" dirty="0" smtClean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428750" y="2799182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1438275" y="4185077"/>
              <a:ext cx="6286500" cy="0"/>
            </a:xfrm>
            <a:prstGeom prst="line">
              <a:avLst/>
            </a:prstGeom>
            <a:ln>
              <a:solidFill>
                <a:srgbClr val="00385E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7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Report Overview</a:t>
            </a:r>
          </a:p>
          <a:p>
            <a:pPr lvl="1"/>
            <a:r>
              <a:rPr lang="en-US" sz="2000" dirty="0" smtClean="0"/>
              <a:t>Meeting Minutes</a:t>
            </a:r>
          </a:p>
          <a:p>
            <a:pPr lvl="1"/>
            <a:r>
              <a:rPr lang="en-US" sz="2000" dirty="0" smtClean="0"/>
              <a:t>BAL-001-TRE-1 FMEs &amp; IMFR</a:t>
            </a:r>
          </a:p>
          <a:p>
            <a:pPr lvl="2"/>
            <a:r>
              <a:rPr lang="en-US" sz="1600" dirty="0" smtClean="0"/>
              <a:t>4 FMEs in the month of May</a:t>
            </a:r>
          </a:p>
          <a:p>
            <a:pPr lvl="2"/>
            <a:r>
              <a:rPr lang="en-US" sz="1600" dirty="0" smtClean="0"/>
              <a:t>BAL-001-TRE-1 Unit Performance Report now includes Solar resources.</a:t>
            </a:r>
          </a:p>
          <a:p>
            <a:pPr lvl="1"/>
            <a:r>
              <a:rPr lang="en-US" sz="2000" dirty="0" smtClean="0"/>
              <a:t>Frequency Control Report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 Overview &amp; Notes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62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kern="0" dirty="0" smtClean="0"/>
              <a:t>PDCWG Meeting 6/15/16</a:t>
            </a:r>
          </a:p>
          <a:p>
            <a:pPr lvl="1"/>
            <a:r>
              <a:rPr lang="en-US" sz="1800" kern="0" dirty="0" smtClean="0"/>
              <a:t>Regulation &amp; Frequency Control Reports</a:t>
            </a:r>
          </a:p>
          <a:p>
            <a:pPr lvl="1"/>
            <a:r>
              <a:rPr lang="en-US" sz="1800" kern="0" dirty="0"/>
              <a:t>GREDP Performance </a:t>
            </a:r>
            <a:r>
              <a:rPr lang="en-US" sz="1800" kern="0" dirty="0" smtClean="0"/>
              <a:t>Analysis</a:t>
            </a:r>
          </a:p>
          <a:p>
            <a:pPr lvl="1"/>
            <a:r>
              <a:rPr lang="en-US" sz="1800" kern="0" dirty="0" smtClean="0"/>
              <a:t>MOD-026-1 &amp; MOD-027-1 Discussion</a:t>
            </a:r>
          </a:p>
          <a:p>
            <a:pPr lvl="1"/>
            <a:r>
              <a:rPr lang="en-US" sz="1800" kern="0" dirty="0" smtClean="0"/>
              <a:t>NDCRC Reactive Testing Form Discussion</a:t>
            </a:r>
          </a:p>
          <a:p>
            <a:pPr lvl="1"/>
            <a:r>
              <a:rPr lang="en-US" sz="1800" kern="0" dirty="0" smtClean="0"/>
              <a:t>Retirement of Sydney Niemeyer (as </a:t>
            </a:r>
            <a:r>
              <a:rPr lang="en-US" sz="1800" kern="0" smtClean="0"/>
              <a:t>of 6/30/16</a:t>
            </a:r>
            <a:r>
              <a:rPr lang="en-US" sz="1800" kern="0" dirty="0" smtClean="0"/>
              <a:t>)</a:t>
            </a:r>
          </a:p>
          <a:p>
            <a:pPr lvl="1"/>
            <a:r>
              <a:rPr lang="en-US" sz="1800" kern="0" dirty="0" smtClean="0"/>
              <a:t>Reviewed 5 FME’s</a:t>
            </a:r>
          </a:p>
          <a:p>
            <a:pPr lvl="2"/>
            <a:r>
              <a:rPr lang="pt-BR" sz="1400" kern="0" dirty="0"/>
              <a:t>05/05/2016 12:31:01</a:t>
            </a:r>
          </a:p>
          <a:p>
            <a:pPr lvl="3"/>
            <a:r>
              <a:rPr lang="pt-BR" sz="1200" kern="0" dirty="0" smtClean="0"/>
              <a:t>Loss of 627 MW</a:t>
            </a:r>
          </a:p>
          <a:p>
            <a:pPr lvl="3"/>
            <a:r>
              <a:rPr lang="pt-BR" sz="1200" kern="0" dirty="0" smtClean="0"/>
              <a:t>674 </a:t>
            </a:r>
            <a:r>
              <a:rPr lang="pt-BR" sz="1200" kern="0" dirty="0"/>
              <a:t>MW/0.1HZ </a:t>
            </a:r>
            <a:r>
              <a:rPr lang="pt-BR" sz="1200" kern="0" dirty="0" smtClean="0"/>
              <a:t>Response</a:t>
            </a:r>
            <a:endParaRPr lang="en-US" sz="1400" kern="0" dirty="0" smtClean="0"/>
          </a:p>
          <a:p>
            <a:pPr lvl="2"/>
            <a:r>
              <a:rPr lang="pt-BR" sz="1400" kern="0" dirty="0" smtClean="0"/>
              <a:t>05/12/2016 14:31:29</a:t>
            </a:r>
          </a:p>
          <a:p>
            <a:pPr lvl="3"/>
            <a:r>
              <a:rPr lang="pt-BR" sz="1200" kern="0" dirty="0" smtClean="0"/>
              <a:t>Loss </a:t>
            </a:r>
            <a:r>
              <a:rPr lang="pt-BR" sz="1200" kern="0" dirty="0"/>
              <a:t>of </a:t>
            </a:r>
            <a:r>
              <a:rPr lang="pt-BR" sz="1200" kern="0" dirty="0" smtClean="0"/>
              <a:t>588 </a:t>
            </a:r>
            <a:r>
              <a:rPr lang="pt-BR" sz="1200" kern="0" dirty="0"/>
              <a:t>MW</a:t>
            </a:r>
          </a:p>
          <a:p>
            <a:pPr lvl="3"/>
            <a:r>
              <a:rPr lang="pt-BR" sz="1200" kern="0" dirty="0" smtClean="0"/>
              <a:t>763 </a:t>
            </a:r>
            <a:r>
              <a:rPr lang="pt-BR" sz="1200" kern="0" dirty="0"/>
              <a:t>MW/0.1HZ Response</a:t>
            </a:r>
          </a:p>
          <a:p>
            <a:pPr lvl="2"/>
            <a:r>
              <a:rPr lang="pt-BR" sz="1400" kern="0" dirty="0" smtClean="0"/>
              <a:t>05/21/2016 8:18:49</a:t>
            </a:r>
          </a:p>
          <a:p>
            <a:pPr lvl="3"/>
            <a:r>
              <a:rPr lang="pt-BR" sz="1200" kern="0" dirty="0" smtClean="0"/>
              <a:t>Loss of 559 MW</a:t>
            </a:r>
          </a:p>
          <a:p>
            <a:pPr lvl="3"/>
            <a:r>
              <a:rPr lang="pt-BR" sz="1200" kern="0" dirty="0" smtClean="0"/>
              <a:t>1,019 MW/0.1HZ Response</a:t>
            </a:r>
            <a:endParaRPr lang="pt-BR" sz="1400" kern="0" dirty="0" smtClean="0"/>
          </a:p>
          <a:p>
            <a:pPr lvl="2"/>
            <a:endParaRPr lang="pt-BR" sz="1400" kern="0" dirty="0" smtClean="0"/>
          </a:p>
          <a:p>
            <a:pPr lvl="3"/>
            <a:endParaRPr lang="pt-BR" sz="650" kern="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Minutes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63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 Performance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June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8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were </a:t>
            </a:r>
            <a:r>
              <a:rPr lang="en-US" dirty="0"/>
              <a:t>2</a:t>
            </a:r>
            <a:r>
              <a:rPr lang="en-US" dirty="0" smtClean="0"/>
              <a:t> FMEs in June.</a:t>
            </a:r>
            <a:endParaRPr lang="en-US" dirty="0"/>
          </a:p>
          <a:p>
            <a:pPr lvl="1"/>
            <a:r>
              <a:rPr lang="en-US" dirty="0" smtClean="0"/>
              <a:t>6/6/2016 16:21:42</a:t>
            </a:r>
            <a:endParaRPr lang="en-US" dirty="0"/>
          </a:p>
          <a:p>
            <a:pPr lvl="2"/>
            <a:r>
              <a:rPr lang="en-US" dirty="0" smtClean="0"/>
              <a:t>Loss of 517 MW</a:t>
            </a:r>
          </a:p>
          <a:p>
            <a:pPr lvl="2"/>
            <a:r>
              <a:rPr lang="en-US" dirty="0" smtClean="0"/>
              <a:t>Interconnection </a:t>
            </a:r>
            <a:r>
              <a:rPr lang="en-US" dirty="0"/>
              <a:t>Frequency Response: </a:t>
            </a:r>
            <a:r>
              <a:rPr lang="en-US" dirty="0" smtClean="0"/>
              <a:t>820 </a:t>
            </a:r>
            <a:r>
              <a:rPr lang="en-US" dirty="0"/>
              <a:t>MW/0.1 </a:t>
            </a:r>
            <a:r>
              <a:rPr lang="en-US" dirty="0" smtClean="0"/>
              <a:t>Hz</a:t>
            </a:r>
          </a:p>
          <a:p>
            <a:pPr lvl="2"/>
            <a:r>
              <a:rPr lang="en-US" dirty="0"/>
              <a:t>3</a:t>
            </a:r>
            <a:r>
              <a:rPr lang="en-US" dirty="0" smtClean="0"/>
              <a:t> of 40 Generation </a:t>
            </a:r>
            <a:r>
              <a:rPr lang="en-US" dirty="0"/>
              <a:t>Resources had less than 75% of their expected Initial Primary Frequency Response.</a:t>
            </a:r>
          </a:p>
          <a:p>
            <a:pPr lvl="2"/>
            <a:r>
              <a:rPr lang="en-US" dirty="0" smtClean="0"/>
              <a:t>3 </a:t>
            </a:r>
            <a:r>
              <a:rPr lang="en-US" dirty="0"/>
              <a:t>of </a:t>
            </a:r>
            <a:r>
              <a:rPr lang="en-US" dirty="0" smtClean="0"/>
              <a:t>40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6/19/2016 18:14:33</a:t>
            </a:r>
            <a:endParaRPr lang="en-US" dirty="0"/>
          </a:p>
          <a:p>
            <a:pPr lvl="2"/>
            <a:r>
              <a:rPr lang="en-US" dirty="0"/>
              <a:t>Loss of </a:t>
            </a:r>
            <a:r>
              <a:rPr lang="en-US" dirty="0" smtClean="0"/>
              <a:t>669 </a:t>
            </a:r>
            <a:r>
              <a:rPr lang="en-US" dirty="0"/>
              <a:t>MW</a:t>
            </a:r>
          </a:p>
          <a:p>
            <a:pPr lvl="2"/>
            <a:r>
              <a:rPr lang="en-US" dirty="0"/>
              <a:t>Interconnection Frequency Response: </a:t>
            </a:r>
            <a:r>
              <a:rPr lang="en-US" dirty="0" smtClean="0"/>
              <a:t>857 </a:t>
            </a:r>
            <a:r>
              <a:rPr lang="en-US" dirty="0"/>
              <a:t>MW/0.1 Hz</a:t>
            </a:r>
          </a:p>
          <a:p>
            <a:pPr lvl="2"/>
            <a:r>
              <a:rPr lang="en-US" dirty="0"/>
              <a:t>5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42 </a:t>
            </a:r>
            <a:r>
              <a:rPr lang="en-US" dirty="0"/>
              <a:t>Generation Resources had less than 75% of their expected Initial Primary Frequency Response.</a:t>
            </a:r>
          </a:p>
          <a:p>
            <a:pPr lvl="2"/>
            <a:r>
              <a:rPr lang="en-US" dirty="0"/>
              <a:t>6</a:t>
            </a:r>
            <a:r>
              <a:rPr lang="en-US" dirty="0" smtClean="0"/>
              <a:t> </a:t>
            </a:r>
            <a:r>
              <a:rPr lang="en-US" dirty="0"/>
              <a:t>of </a:t>
            </a:r>
            <a:r>
              <a:rPr lang="en-US" dirty="0" smtClean="0"/>
              <a:t>42 </a:t>
            </a:r>
            <a:r>
              <a:rPr lang="en-US" dirty="0"/>
              <a:t>Generation Resources had less than 75% of their expected Sustained Primary Frequency Response</a:t>
            </a:r>
            <a:r>
              <a:rPr lang="en-US" dirty="0" smtClean="0"/>
              <a:t>.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Measurable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04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569" y="828675"/>
            <a:ext cx="7051287" cy="511651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Interconnection Minimum Frequency Response (IMFR) Performance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235430" y="2914650"/>
            <a:ext cx="2033081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/>
              <a:t>IMFR Performance currently </a:t>
            </a:r>
            <a:r>
              <a:rPr lang="en-US" sz="1200" dirty="0" smtClean="0"/>
              <a:t>840.08</a:t>
            </a:r>
            <a:r>
              <a:rPr lang="en-US" sz="1200" dirty="0" smtClean="0"/>
              <a:t> </a:t>
            </a:r>
            <a:r>
              <a:rPr lang="en-US" sz="1200" dirty="0" smtClean="0"/>
              <a:t>MW/0.1Hz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99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Frequency Control Report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January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23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CPS1 Performance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00073" y="640808"/>
            <a:ext cx="3639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CPS1 12 Month Rolling Average = 176.09%</a:t>
            </a:r>
            <a:endParaRPr lang="en-US" sz="1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9413" y="882390"/>
            <a:ext cx="8229600" cy="500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5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RMS1 Performance of ERCOT Frequency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4257" y="828675"/>
            <a:ext cx="7199912" cy="511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6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RCOT Colors">
      <a:dk1>
        <a:sysClr val="windowText" lastClr="000000"/>
      </a:dk1>
      <a:lt1>
        <a:sysClr val="window" lastClr="FFFFFF"/>
      </a:lt1>
      <a:dk2>
        <a:srgbClr val="00385E"/>
      </a:dk2>
      <a:lt2>
        <a:srgbClr val="EEECE1"/>
      </a:lt2>
      <a:accent1>
        <a:srgbClr val="008373"/>
      </a:accent1>
      <a:accent2>
        <a:srgbClr val="056BB8"/>
      </a:accent2>
      <a:accent3>
        <a:srgbClr val="680546"/>
      </a:accent3>
      <a:accent4>
        <a:srgbClr val="FDC709"/>
      </a:accent4>
      <a:accent5>
        <a:srgbClr val="E5E5E2"/>
      </a:accent5>
      <a:accent6>
        <a:srgbClr val="1F8A45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B6C32BA7893B4D8D08DA703C6B8599" ma:contentTypeVersion="0" ma:contentTypeDescription="Create a new document." ma:contentTypeScope="" ma:versionID="438847a72b75665982a8a359f97ca60b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429eac13a7923d6b47fc28e8f4096b10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C9659B9-8752-4DC3-8CFE-950F74D5E7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microsoft.com/office/2006/documentManagement/types"/>
    <ds:schemaRef ds:uri="http://purl.org/dc/dcmitype/"/>
    <ds:schemaRef ds:uri="c34af464-7aa1-4edd-9be4-83dffc1cb926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4053</TotalTime>
  <Words>325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Custom Design</vt:lpstr>
      <vt:lpstr>PowerPoint Presentation</vt:lpstr>
      <vt:lpstr>Report Overview &amp; Notes</vt:lpstr>
      <vt:lpstr>Meeting Minutes</vt:lpstr>
      <vt:lpstr>Frequency Measurable Events Performance</vt:lpstr>
      <vt:lpstr>Frequency Measurable Events</vt:lpstr>
      <vt:lpstr>Interconnection Minimum Frequency Response (IMFR) Performance</vt:lpstr>
      <vt:lpstr>Frequency Control Report</vt:lpstr>
      <vt:lpstr>CPS1 Performance</vt:lpstr>
      <vt:lpstr>RMS1 Performance of ERCOT Frequency</vt:lpstr>
      <vt:lpstr>Frequency Profile Analysis</vt:lpstr>
      <vt:lpstr>Time Error Corrections</vt:lpstr>
      <vt:lpstr>Wind Generation Performance</vt:lpstr>
      <vt:lpstr>Wind Generation Performance</vt:lpstr>
      <vt:lpstr>Wind Generation Performance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Giarratano, Alex</cp:lastModifiedBy>
  <cp:revision>169</cp:revision>
  <cp:lastPrinted>2013-01-30T23:16:36Z</cp:lastPrinted>
  <dcterms:created xsi:type="dcterms:W3CDTF">2010-04-12T23:12:02Z</dcterms:created>
  <dcterms:modified xsi:type="dcterms:W3CDTF">2016-07-06T21:28:12Z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0x0101000EB6C32BA7893B4D8D08DA703C6B8599</vt:lpwstr>
  </property>
</Properties>
</file>