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39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149FF3E-744A-4647-B8BD-E60BC25EA4CE}" type="datetimeFigureOut">
              <a:rPr lang="en-US" smtClean="0"/>
              <a:t>6/29/2016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496424E-4102-4B8E-913E-4710D3058C0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149FF3E-744A-4647-B8BD-E60BC25EA4CE}" type="datetimeFigureOut">
              <a:rPr lang="en-US" smtClean="0"/>
              <a:t>6/29/2016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424E-4102-4B8E-913E-4710D3058C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149FF3E-744A-4647-B8BD-E60BC25EA4CE}" type="datetimeFigureOut">
              <a:rPr lang="en-US" smtClean="0"/>
              <a:t>6/29/2016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424E-4102-4B8E-913E-4710D3058C0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149FF3E-744A-4647-B8BD-E60BC25EA4CE}" type="datetimeFigureOut">
              <a:rPr lang="en-US" smtClean="0"/>
              <a:t>6/29/2016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424E-4102-4B8E-913E-4710D3058C0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149FF3E-744A-4647-B8BD-E60BC25EA4CE}" type="datetimeFigureOut">
              <a:rPr lang="en-US" smtClean="0"/>
              <a:t>6/29/2016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6424E-4102-4B8E-913E-4710D3058C0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149FF3E-744A-4647-B8BD-E60BC25EA4CE}" type="datetimeFigureOut">
              <a:rPr lang="en-US" smtClean="0"/>
              <a:t>6/29/2016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96424E-4102-4B8E-913E-4710D3058C0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149FF3E-744A-4647-B8BD-E60BC25EA4CE}" type="datetimeFigureOut">
              <a:rPr lang="en-US" smtClean="0"/>
              <a:t>6/29/2016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96424E-4102-4B8E-913E-4710D3058C0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149FF3E-744A-4647-B8BD-E60BC25EA4CE}" type="datetimeFigureOut">
              <a:rPr lang="en-US" smtClean="0"/>
              <a:t>6/29/2016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96424E-4102-4B8E-913E-4710D3058C0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49FF3E-744A-4647-B8BD-E60BC25EA4CE}" type="datetimeFigureOut">
              <a:rPr lang="en-US" smtClean="0"/>
              <a:t>6/29/2016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96424E-4102-4B8E-913E-4710D3058C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149FF3E-744A-4647-B8BD-E60BC25EA4CE}" type="datetimeFigureOut">
              <a:rPr lang="en-US" smtClean="0"/>
              <a:t>6/29/2016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96424E-4102-4B8E-913E-4710D3058C0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149FF3E-744A-4647-B8BD-E60BC25EA4CE}" type="datetimeFigureOut">
              <a:rPr lang="en-US" smtClean="0"/>
              <a:t>6/29/2016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496424E-4102-4B8E-913E-4710D3058C01}"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149FF3E-744A-4647-B8BD-E60BC25EA4CE}" type="datetimeFigureOut">
              <a:rPr lang="en-US" smtClean="0"/>
              <a:t>6/29/2016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496424E-4102-4B8E-913E-4710D3058C01}"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5000" dirty="0" smtClean="0"/>
              <a:t>RDWG Update to ROS</a:t>
            </a:r>
            <a:endParaRPr lang="en-US" sz="5000" dirty="0"/>
          </a:p>
        </p:txBody>
      </p:sp>
      <p:sp>
        <p:nvSpPr>
          <p:cNvPr id="3" name="Subtitle 2"/>
          <p:cNvSpPr>
            <a:spLocks noGrp="1"/>
          </p:cNvSpPr>
          <p:nvPr>
            <p:ph type="subTitle" idx="1"/>
          </p:nvPr>
        </p:nvSpPr>
        <p:spPr/>
        <p:txBody>
          <a:bodyPr/>
          <a:lstStyle/>
          <a:p>
            <a:pPr algn="ctr"/>
            <a:r>
              <a:rPr lang="en-US" dirty="0" smtClean="0"/>
              <a:t>July 7, 2016</a:t>
            </a:r>
            <a:endParaRPr lang="en-US" dirty="0"/>
          </a:p>
        </p:txBody>
      </p:sp>
    </p:spTree>
    <p:extLst>
      <p:ext uri="{BB962C8B-B14F-4D97-AF65-F5344CB8AC3E}">
        <p14:creationId xmlns:p14="http://schemas.microsoft.com/office/powerpoint/2010/main" val="30763011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RRGRR009</a:t>
            </a:r>
            <a:br>
              <a:rPr lang="en-US" dirty="0" smtClean="0"/>
            </a:br>
            <a:r>
              <a:rPr lang="en-US" sz="1400" dirty="0" smtClean="0"/>
              <a:t>Adding Voltage Limit Sets, Relay Loadability, MLSE, and GMD Data</a:t>
            </a:r>
            <a:endParaRPr lang="en-US" dirty="0"/>
          </a:p>
        </p:txBody>
      </p:sp>
      <p:sp>
        <p:nvSpPr>
          <p:cNvPr id="3" name="Content Placeholder 2"/>
          <p:cNvSpPr>
            <a:spLocks noGrp="1"/>
          </p:cNvSpPr>
          <p:nvPr>
            <p:ph idx="1"/>
          </p:nvPr>
        </p:nvSpPr>
        <p:spPr/>
        <p:txBody>
          <a:bodyPr>
            <a:normAutofit/>
          </a:bodyPr>
          <a:lstStyle/>
          <a:p>
            <a:r>
              <a:rPr lang="en-US" sz="2400" dirty="0" smtClean="0">
                <a:latin typeface="Calibri" panose="020F0502020204030204" pitchFamily="34" charset="0"/>
              </a:rPr>
              <a:t>The RDWG has recommended approval of RRGRR009 and the associated Impact Analysis.</a:t>
            </a:r>
          </a:p>
          <a:p>
            <a:endParaRPr lang="en-US" sz="2400" dirty="0">
              <a:latin typeface="Calibri" panose="020F0502020204030204" pitchFamily="34" charset="0"/>
            </a:endParaRPr>
          </a:p>
          <a:p>
            <a:r>
              <a:rPr lang="en-US" sz="2400" dirty="0" smtClean="0">
                <a:latin typeface="Calibri" panose="020F0502020204030204" pitchFamily="34" charset="0"/>
              </a:rPr>
              <a:t>The PGDTF met after the RDWG meeting, and made several changes to the GIC System Model Procedure Manual which have un-aligned the two documents, and necessitate changes to RRGRR009.</a:t>
            </a:r>
            <a:endParaRPr lang="en-US" sz="2400" dirty="0">
              <a:latin typeface="Calibri" panose="020F0502020204030204" pitchFamily="34" charset="0"/>
            </a:endParaRPr>
          </a:p>
        </p:txBody>
      </p:sp>
    </p:spTree>
    <p:extLst>
      <p:ext uri="{BB962C8B-B14F-4D97-AF65-F5344CB8AC3E}">
        <p14:creationId xmlns:p14="http://schemas.microsoft.com/office/powerpoint/2010/main" val="18814335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RRGRR009</a:t>
            </a:r>
            <a:r>
              <a:rPr lang="en-US" sz="1200" dirty="0" smtClean="0"/>
              <a:t> …</a:t>
            </a:r>
            <a:r>
              <a:rPr lang="en-US" sz="1200" dirty="0" err="1" smtClean="0"/>
              <a:t>cont</a:t>
            </a:r>
            <a:r>
              <a:rPr lang="en-US" dirty="0" smtClean="0"/>
              <a:t/>
            </a:r>
            <a:br>
              <a:rPr lang="en-US" dirty="0" smtClean="0"/>
            </a:br>
            <a:r>
              <a:rPr lang="en-US" sz="1400" dirty="0" smtClean="0"/>
              <a:t>Adding Voltage Limit Sets, Relay Loadability, MLSE, and GMD Data</a:t>
            </a:r>
            <a:endParaRPr lang="en-US" dirty="0"/>
          </a:p>
        </p:txBody>
      </p:sp>
      <p:sp>
        <p:nvSpPr>
          <p:cNvPr id="3" name="Content Placeholder 2"/>
          <p:cNvSpPr>
            <a:spLocks noGrp="1"/>
          </p:cNvSpPr>
          <p:nvPr>
            <p:ph idx="1"/>
          </p:nvPr>
        </p:nvSpPr>
        <p:spPr/>
        <p:txBody>
          <a:bodyPr>
            <a:normAutofit/>
          </a:bodyPr>
          <a:lstStyle/>
          <a:p>
            <a:r>
              <a:rPr lang="en-US" sz="2400" dirty="0" smtClean="0">
                <a:latin typeface="Calibri" panose="020F0502020204030204" pitchFamily="34" charset="0"/>
              </a:rPr>
              <a:t>Comments on RRGRR009 have been submitted to address changes made to the GIC Procedure Manual.  These changes are minor in nature, mostly adding clarifying comments to aid end-users in RARF completion, and changes to the data classification (optional, conditional, required, etc.)</a:t>
            </a:r>
          </a:p>
          <a:p>
            <a:endParaRPr lang="en-US" sz="2400" dirty="0">
              <a:latin typeface="Calibri" panose="020F0502020204030204" pitchFamily="34" charset="0"/>
            </a:endParaRPr>
          </a:p>
          <a:p>
            <a:r>
              <a:rPr lang="en-US" sz="2400" dirty="0" smtClean="0">
                <a:latin typeface="Calibri" panose="020F0502020204030204" pitchFamily="34" charset="0"/>
              </a:rPr>
              <a:t>Two process options exist:</a:t>
            </a:r>
          </a:p>
          <a:p>
            <a:pPr lvl="1"/>
            <a:r>
              <a:rPr lang="en-US" sz="2200" dirty="0" smtClean="0">
                <a:latin typeface="Calibri" panose="020F0502020204030204" pitchFamily="34" charset="0"/>
              </a:rPr>
              <a:t>The ROS can review the RRGRR009 comments and act upon the RRGRR</a:t>
            </a:r>
          </a:p>
          <a:p>
            <a:pPr lvl="1"/>
            <a:r>
              <a:rPr lang="en-US" sz="2200" dirty="0" smtClean="0">
                <a:latin typeface="Calibri" panose="020F0502020204030204" pitchFamily="34" charset="0"/>
              </a:rPr>
              <a:t>Remand RRGRR009 back to the RDWG for language consideration at the 7/25/16 RDWG meeting</a:t>
            </a:r>
            <a:endParaRPr lang="en-US" sz="2200" dirty="0">
              <a:latin typeface="Calibri" panose="020F0502020204030204" pitchFamily="34" charset="0"/>
            </a:endParaRPr>
          </a:p>
        </p:txBody>
      </p:sp>
    </p:spTree>
    <p:extLst>
      <p:ext uri="{BB962C8B-B14F-4D97-AF65-F5344CB8AC3E}">
        <p14:creationId xmlns:p14="http://schemas.microsoft.com/office/powerpoint/2010/main" val="7645389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RRGRR010</a:t>
            </a:r>
            <a:br>
              <a:rPr lang="en-US" dirty="0" smtClean="0"/>
            </a:br>
            <a:r>
              <a:rPr lang="en-US" sz="1400" dirty="0" smtClean="0"/>
              <a:t>Seasonal Net Max Sustainable Ratings Definitions</a:t>
            </a:r>
            <a:endParaRPr lang="en-US" dirty="0"/>
          </a:p>
        </p:txBody>
      </p:sp>
      <p:sp>
        <p:nvSpPr>
          <p:cNvPr id="3" name="Content Placeholder 2"/>
          <p:cNvSpPr>
            <a:spLocks noGrp="1"/>
          </p:cNvSpPr>
          <p:nvPr>
            <p:ph idx="1"/>
          </p:nvPr>
        </p:nvSpPr>
        <p:spPr/>
        <p:txBody>
          <a:bodyPr>
            <a:normAutofit/>
          </a:bodyPr>
          <a:lstStyle/>
          <a:p>
            <a:r>
              <a:rPr lang="en-US" sz="2400" dirty="0" smtClean="0">
                <a:latin typeface="Calibri" panose="020F0502020204030204" pitchFamily="34" charset="0"/>
              </a:rPr>
              <a:t>RRGRR is currently tabled at RDWG pending impact evaluation</a:t>
            </a:r>
          </a:p>
          <a:p>
            <a:endParaRPr lang="en-US" sz="2400" dirty="0">
              <a:latin typeface="Calibri" panose="020F0502020204030204" pitchFamily="34" charset="0"/>
            </a:endParaRPr>
          </a:p>
          <a:p>
            <a:r>
              <a:rPr lang="en-US" sz="2400" dirty="0" smtClean="0">
                <a:latin typeface="Calibri" panose="020F0502020204030204" pitchFamily="34" charset="0"/>
              </a:rPr>
              <a:t>This RRGRR was submitted by Resource Adequacy, and proposes that REs submit their seasonal capacity ratings based on defined temperatures</a:t>
            </a:r>
            <a:br>
              <a:rPr lang="en-US" sz="2400" dirty="0" smtClean="0">
                <a:latin typeface="Calibri" panose="020F0502020204030204" pitchFamily="34" charset="0"/>
              </a:rPr>
            </a:br>
            <a:endParaRPr lang="en-US" sz="2400" dirty="0" smtClean="0">
              <a:latin typeface="Calibri" panose="020F0502020204030204" pitchFamily="34" charset="0"/>
            </a:endParaRPr>
          </a:p>
          <a:p>
            <a:r>
              <a:rPr lang="en-US" sz="2400" dirty="0" smtClean="0">
                <a:latin typeface="Calibri" panose="020F0502020204030204" pitchFamily="34" charset="0"/>
              </a:rPr>
              <a:t>The temperatures selected were derived using the average of the 20 highest load days during the season over the past 12 years.  The resulting values reflect very low temperatures during the winter, and very high temperatures during the rest of the year</a:t>
            </a:r>
          </a:p>
          <a:p>
            <a:endParaRPr lang="en-US" sz="2400" dirty="0">
              <a:latin typeface="Calibri" panose="020F0502020204030204" pitchFamily="34" charset="0"/>
            </a:endParaRPr>
          </a:p>
        </p:txBody>
      </p:sp>
    </p:spTree>
    <p:extLst>
      <p:ext uri="{BB962C8B-B14F-4D97-AF65-F5344CB8AC3E}">
        <p14:creationId xmlns:p14="http://schemas.microsoft.com/office/powerpoint/2010/main" val="11544382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RRGRR010</a:t>
            </a:r>
            <a:r>
              <a:rPr lang="en-US" sz="1200" dirty="0" smtClean="0"/>
              <a:t>cont…</a:t>
            </a:r>
            <a:r>
              <a:rPr lang="en-US" dirty="0" smtClean="0"/>
              <a:t/>
            </a:r>
            <a:br>
              <a:rPr lang="en-US" dirty="0" smtClean="0"/>
            </a:br>
            <a:r>
              <a:rPr lang="en-US" sz="1400" dirty="0" smtClean="0"/>
              <a:t>Seasonal Net Max Sustainable Ratings Definitions</a:t>
            </a:r>
            <a:endParaRPr lang="en-US" dirty="0"/>
          </a:p>
        </p:txBody>
      </p:sp>
      <p:sp>
        <p:nvSpPr>
          <p:cNvPr id="3" name="Content Placeholder 2"/>
          <p:cNvSpPr>
            <a:spLocks noGrp="1"/>
          </p:cNvSpPr>
          <p:nvPr>
            <p:ph idx="1"/>
          </p:nvPr>
        </p:nvSpPr>
        <p:spPr/>
        <p:txBody>
          <a:bodyPr>
            <a:normAutofit/>
          </a:bodyPr>
          <a:lstStyle/>
          <a:p>
            <a:r>
              <a:rPr lang="en-US" sz="2000" dirty="0" smtClean="0">
                <a:latin typeface="Calibri" panose="020F0502020204030204" pitchFamily="34" charset="0"/>
              </a:rPr>
              <a:t>Utilization of these points should result in a not-insubstantial reduction in capacity values during the Spring, Summer, and Fall periods, and an increase in Winter season values.</a:t>
            </a:r>
            <a:br>
              <a:rPr lang="en-US" sz="2000" dirty="0" smtClean="0">
                <a:latin typeface="Calibri" panose="020F0502020204030204" pitchFamily="34" charset="0"/>
              </a:rPr>
            </a:br>
            <a:endParaRPr lang="en-US" sz="2000" dirty="0" smtClean="0">
              <a:latin typeface="Calibri" panose="020F0502020204030204" pitchFamily="34" charset="0"/>
            </a:endParaRPr>
          </a:p>
          <a:p>
            <a:r>
              <a:rPr lang="en-US" sz="2000" dirty="0" smtClean="0">
                <a:latin typeface="Calibri" panose="020F0502020204030204" pitchFamily="34" charset="0"/>
              </a:rPr>
              <a:t>The RDWG is currently evaluating the impact of the proposed change on 5 different ERCOT groups which also utilize this data.  Is also being presented to WMS for any commercial impacts</a:t>
            </a:r>
          </a:p>
          <a:p>
            <a:endParaRPr lang="en-US" sz="2000" dirty="0">
              <a:latin typeface="Calibri" panose="020F0502020204030204" pitchFamily="34" charset="0"/>
            </a:endParaRPr>
          </a:p>
          <a:p>
            <a:r>
              <a:rPr lang="en-US" sz="2000" dirty="0" smtClean="0">
                <a:latin typeface="Calibri" panose="020F0502020204030204" pitchFamily="34" charset="0"/>
              </a:rPr>
              <a:t>If discussions indicate no/minimal impacts, then the RDWG should recommend RRGRR approval at our next meeting.</a:t>
            </a:r>
          </a:p>
          <a:p>
            <a:endParaRPr lang="en-US" sz="2000" dirty="0">
              <a:latin typeface="Calibri" panose="020F0502020204030204" pitchFamily="34" charset="0"/>
            </a:endParaRPr>
          </a:p>
          <a:p>
            <a:r>
              <a:rPr lang="en-US" sz="2000" dirty="0" smtClean="0">
                <a:latin typeface="Calibri" panose="020F0502020204030204" pitchFamily="34" charset="0"/>
              </a:rPr>
              <a:t>If there are impacts, then RDWG will work with the RRGRR submitter and the different groups to reach a compromise approach</a:t>
            </a:r>
          </a:p>
          <a:p>
            <a:endParaRPr lang="en-US" sz="2400" dirty="0">
              <a:latin typeface="Calibri" panose="020F0502020204030204" pitchFamily="34" charset="0"/>
            </a:endParaRPr>
          </a:p>
        </p:txBody>
      </p:sp>
    </p:spTree>
    <p:extLst>
      <p:ext uri="{BB962C8B-B14F-4D97-AF65-F5344CB8AC3E}">
        <p14:creationId xmlns:p14="http://schemas.microsoft.com/office/powerpoint/2010/main" val="13908006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RRGRR010</a:t>
            </a:r>
            <a:r>
              <a:rPr lang="en-US" sz="1200" dirty="0" smtClean="0"/>
              <a:t>cont…</a:t>
            </a:r>
            <a:r>
              <a:rPr lang="en-US" dirty="0" smtClean="0"/>
              <a:t/>
            </a:r>
            <a:br>
              <a:rPr lang="en-US" dirty="0" smtClean="0"/>
            </a:br>
            <a:r>
              <a:rPr lang="en-US" sz="1400" dirty="0" smtClean="0"/>
              <a:t>Seasonal Net Max Sustainable Ratings Definitions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86152642"/>
              </p:ext>
            </p:extLst>
          </p:nvPr>
        </p:nvGraphicFramePr>
        <p:xfrm>
          <a:off x="457200" y="1858964"/>
          <a:ext cx="8229600" cy="4023360"/>
        </p:xfrm>
        <a:graphic>
          <a:graphicData uri="http://schemas.openxmlformats.org/drawingml/2006/table">
            <a:tbl>
              <a:tblPr firstRow="1" bandRow="1">
                <a:tableStyleId>{5C22544A-7EE6-4342-B048-85BDC9FD1C3A}</a:tableStyleId>
              </a:tblPr>
              <a:tblGrid>
                <a:gridCol w="1600200"/>
                <a:gridCol w="1752600"/>
                <a:gridCol w="2057400"/>
                <a:gridCol w="2819400"/>
              </a:tblGrid>
              <a:tr h="1341436">
                <a:tc>
                  <a:txBody>
                    <a:bodyPr/>
                    <a:lstStyle/>
                    <a:p>
                      <a:endParaRPr kumimoji="0" lang="en-US" sz="1400" kern="1200" dirty="0">
                        <a:solidFill>
                          <a:schemeClr val="dk1"/>
                        </a:solidFill>
                        <a:latin typeface="+mn-lt"/>
                        <a:ea typeface="+mn-ea"/>
                        <a:cs typeface="+mn-cs"/>
                      </a:endParaRPr>
                    </a:p>
                  </a:txBody>
                  <a:tcPr>
                    <a:solidFill>
                      <a:schemeClr val="bg1">
                        <a:lumMod val="75000"/>
                      </a:schemeClr>
                    </a:solidFill>
                  </a:tcPr>
                </a:tc>
                <a:tc>
                  <a:txBody>
                    <a:bodyPr/>
                    <a:lstStyle/>
                    <a:p>
                      <a:r>
                        <a:rPr lang="en-US" dirty="0" smtClean="0"/>
                        <a:t>      </a:t>
                      </a:r>
                    </a:p>
                    <a:p>
                      <a:pPr algn="ctr"/>
                      <a:r>
                        <a:rPr lang="en-US" sz="1400" dirty="0" smtClean="0"/>
                        <a:t>      Settlements </a:t>
                      </a:r>
                    </a:p>
                    <a:p>
                      <a:pPr algn="ctr"/>
                      <a:r>
                        <a:rPr lang="en-US" sz="1400" dirty="0" smtClean="0"/>
                        <a:t>    and </a:t>
                      </a:r>
                    </a:p>
                    <a:p>
                      <a:pPr algn="ctr"/>
                      <a:r>
                        <a:rPr lang="en-US" sz="1400" dirty="0" smtClean="0"/>
                        <a:t>    </a:t>
                      </a:r>
                      <a:r>
                        <a:rPr lang="en-US" sz="1400" u="sng" dirty="0" smtClean="0"/>
                        <a:t>Billing</a:t>
                      </a:r>
                      <a:endParaRPr lang="en-US" sz="1400" u="sng" dirty="0"/>
                    </a:p>
                  </a:txBody>
                  <a:tcPr/>
                </a:tc>
                <a:tc>
                  <a:txBody>
                    <a:bodyPr/>
                    <a:lstStyle/>
                    <a:p>
                      <a:pPr algn="ctr"/>
                      <a:r>
                        <a:rPr lang="en-US" sz="1400" dirty="0" smtClean="0"/>
                        <a:t>Operations Support</a:t>
                      </a:r>
                      <a:r>
                        <a:rPr lang="en-US" sz="1400" baseline="0" dirty="0" smtClean="0"/>
                        <a:t> </a:t>
                      </a:r>
                      <a:r>
                        <a:rPr lang="en-US" sz="1400" u="sng" dirty="0" smtClean="0"/>
                        <a:t>Engineering</a:t>
                      </a:r>
                    </a:p>
                    <a:p>
                      <a:pPr algn="ctr"/>
                      <a:endParaRPr lang="en-US" sz="1400" dirty="0" smtClean="0"/>
                    </a:p>
                    <a:p>
                      <a:pPr algn="ctr"/>
                      <a:r>
                        <a:rPr lang="en-US" sz="1400" u="sng" dirty="0" smtClean="0"/>
                        <a:t>Operations Analysis</a:t>
                      </a:r>
                    </a:p>
                    <a:p>
                      <a:pPr algn="ctr"/>
                      <a:endParaRPr lang="en-US" sz="1400" dirty="0" smtClean="0"/>
                    </a:p>
                    <a:p>
                      <a:pPr algn="ctr"/>
                      <a:r>
                        <a:rPr lang="en-US" sz="1400" u="sng" dirty="0" smtClean="0"/>
                        <a:t>Advanced Network</a:t>
                      </a:r>
                      <a:endParaRPr lang="en-US" sz="1400" u="sng" dirty="0"/>
                    </a:p>
                  </a:txBody>
                  <a:tcPr/>
                </a:tc>
                <a:tc>
                  <a:txBody>
                    <a:bodyPr/>
                    <a:lstStyle/>
                    <a:p>
                      <a:pPr algn="ctr"/>
                      <a:endParaRPr lang="en-US" sz="1600" dirty="0" smtClean="0"/>
                    </a:p>
                    <a:p>
                      <a:pPr algn="ctr"/>
                      <a:endParaRPr lang="en-US" sz="1600" dirty="0" smtClean="0"/>
                    </a:p>
                    <a:p>
                      <a:pPr algn="ctr"/>
                      <a:r>
                        <a:rPr lang="en-US" sz="1400" u="sng" dirty="0" smtClean="0"/>
                        <a:t>CRR</a:t>
                      </a:r>
                      <a:endParaRPr lang="en-US" sz="1400" u="sng" dirty="0"/>
                    </a:p>
                  </a:txBody>
                  <a:tcPr/>
                </a:tc>
              </a:tr>
              <a:tr h="2590799">
                <a:tc>
                  <a:txBody>
                    <a:bodyPr/>
                    <a:lstStyle/>
                    <a:p>
                      <a:endParaRPr lang="en-US" sz="1400" dirty="0" smtClean="0">
                        <a:solidFill>
                          <a:srgbClr val="C00000"/>
                        </a:solidFill>
                      </a:endParaRPr>
                    </a:p>
                    <a:p>
                      <a:endParaRPr lang="en-US" sz="1400" dirty="0" smtClean="0">
                        <a:solidFill>
                          <a:srgbClr val="C00000"/>
                        </a:solidFill>
                      </a:endParaRPr>
                    </a:p>
                    <a:p>
                      <a:endParaRPr lang="en-US" sz="1400" dirty="0" smtClean="0">
                        <a:solidFill>
                          <a:srgbClr val="C00000"/>
                        </a:solidFill>
                      </a:endParaRPr>
                    </a:p>
                    <a:p>
                      <a:endParaRPr lang="en-US" sz="1400" dirty="0" smtClean="0">
                        <a:solidFill>
                          <a:srgbClr val="C00000"/>
                        </a:solidFill>
                      </a:endParaRPr>
                    </a:p>
                    <a:p>
                      <a:pPr algn="ctr"/>
                      <a:r>
                        <a:rPr lang="en-US" sz="1400" dirty="0" smtClean="0">
                          <a:solidFill>
                            <a:srgbClr val="C00000"/>
                          </a:solidFill>
                        </a:rPr>
                        <a:t>Seasonal Net Sustainable</a:t>
                      </a:r>
                      <a:endParaRPr lang="en-US" sz="1400" dirty="0">
                        <a:solidFill>
                          <a:srgbClr val="C00000"/>
                        </a:solidFill>
                      </a:endParaRPr>
                    </a:p>
                  </a:txBody>
                  <a:tcPr>
                    <a:solidFill>
                      <a:schemeClr val="bg1">
                        <a:lumMod val="75000"/>
                      </a:schemeClr>
                    </a:solidFill>
                  </a:tcPr>
                </a:tc>
                <a:tc>
                  <a:txBody>
                    <a:bodyPr/>
                    <a:lstStyle/>
                    <a:p>
                      <a:endParaRPr lang="en-US" sz="1400" dirty="0" smtClean="0"/>
                    </a:p>
                    <a:p>
                      <a:endParaRPr lang="en-US" sz="1400" dirty="0" smtClean="0"/>
                    </a:p>
                    <a:p>
                      <a:endParaRPr lang="en-US" sz="1400" dirty="0" smtClean="0"/>
                    </a:p>
                    <a:p>
                      <a:endParaRPr lang="en-US" sz="1400" dirty="0" smtClean="0"/>
                    </a:p>
                    <a:p>
                      <a:r>
                        <a:rPr lang="en-US" sz="1400" dirty="0" smtClean="0"/>
                        <a:t>Used in VC analysis</a:t>
                      </a:r>
                      <a:endParaRPr lang="en-US" sz="1400" dirty="0"/>
                    </a:p>
                  </a:txBody>
                  <a:tcPr>
                    <a:solidFill>
                      <a:schemeClr val="bg1">
                        <a:lumMod val="75000"/>
                      </a:schemeClr>
                    </a:solidFill>
                  </a:tcPr>
                </a:tc>
                <a:tc>
                  <a:txBody>
                    <a:bodyPr/>
                    <a:lstStyle/>
                    <a:p>
                      <a:endParaRPr lang="en-US" sz="1400" dirty="0" smtClean="0"/>
                    </a:p>
                    <a:p>
                      <a:endParaRPr lang="en-US" sz="1400" dirty="0" smtClean="0"/>
                    </a:p>
                    <a:p>
                      <a:endParaRPr lang="en-US" sz="1400" dirty="0" smtClean="0"/>
                    </a:p>
                    <a:p>
                      <a:endParaRPr lang="en-US" sz="1400" dirty="0" smtClean="0"/>
                    </a:p>
                    <a:p>
                      <a:r>
                        <a:rPr lang="en-US" sz="1400" dirty="0" smtClean="0"/>
                        <a:t>Used in Operations Studies – EMS Imports</a:t>
                      </a:r>
                      <a:endParaRPr lang="en-US" sz="1400" dirty="0"/>
                    </a:p>
                  </a:txBody>
                  <a:tcPr>
                    <a:solidFill>
                      <a:schemeClr val="bg1">
                        <a:lumMod val="75000"/>
                      </a:schemeClr>
                    </a:solidFill>
                  </a:tcPr>
                </a:tc>
                <a:tc>
                  <a:txBody>
                    <a:bodyPr/>
                    <a:lstStyle/>
                    <a:p>
                      <a:endParaRPr lang="en-US" sz="1400" dirty="0" smtClean="0"/>
                    </a:p>
                    <a:p>
                      <a:r>
                        <a:rPr lang="en-US" sz="1400" dirty="0" smtClean="0"/>
                        <a:t>Use the “Seasonal Net Max Sustainable Rating” from the “Parameters – GEN” tab for each of the four seasons to determine monthly PCRR eligibility amounts. These values are checked during the annual PCRR process to see if any of the PCRR-eligible Generation Resources have had a ratings change.</a:t>
                      </a:r>
                    </a:p>
                    <a:p>
                      <a:endParaRPr lang="en-US" sz="1400" dirty="0"/>
                    </a:p>
                  </a:txBody>
                  <a:tcPr>
                    <a:solidFill>
                      <a:schemeClr val="bg1">
                        <a:lumMod val="75000"/>
                      </a:schemeClr>
                    </a:solidFill>
                  </a:tcPr>
                </a:tc>
              </a:tr>
            </a:tbl>
          </a:graphicData>
        </a:graphic>
      </p:graphicFrame>
    </p:spTree>
    <p:extLst>
      <p:ext uri="{BB962C8B-B14F-4D97-AF65-F5344CB8AC3E}">
        <p14:creationId xmlns:p14="http://schemas.microsoft.com/office/powerpoint/2010/main" val="33362090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2819400"/>
            <a:ext cx="6477000" cy="523220"/>
          </a:xfrm>
          <a:prstGeom prst="rect">
            <a:avLst/>
          </a:prstGeom>
          <a:noFill/>
        </p:spPr>
        <p:txBody>
          <a:bodyPr wrap="square" rtlCol="0">
            <a:spAutoFit/>
          </a:bodyPr>
          <a:lstStyle/>
          <a:p>
            <a:r>
              <a:rPr lang="en-US" sz="2800" dirty="0" smtClean="0">
                <a:latin typeface="+mj-lt"/>
              </a:rPr>
              <a:t>Next meeting is scheduled for July 25, 2016</a:t>
            </a:r>
            <a:endParaRPr lang="en-US" sz="2800" dirty="0">
              <a:latin typeface="+mj-lt"/>
            </a:endParaRPr>
          </a:p>
        </p:txBody>
      </p:sp>
    </p:spTree>
    <p:extLst>
      <p:ext uri="{BB962C8B-B14F-4D97-AF65-F5344CB8AC3E}">
        <p14:creationId xmlns:p14="http://schemas.microsoft.com/office/powerpoint/2010/main" val="2468358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Discussion?</a:t>
            </a:r>
            <a:endParaRPr lang="en-US" dirty="0"/>
          </a:p>
        </p:txBody>
      </p:sp>
      <p:pic>
        <p:nvPicPr>
          <p:cNvPr id="2059"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2209800"/>
            <a:ext cx="4276725" cy="400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077026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249</TotalTime>
  <Words>297</Words>
  <Application>Microsoft Office PowerPoint</Application>
  <PresentationFormat>On-screen Show (4:3)</PresentationFormat>
  <Paragraphs>56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RDWG Update to ROS</vt:lpstr>
      <vt:lpstr>RRGRR009 Adding Voltage Limit Sets, Relay Loadability, MLSE, and GMD Data</vt:lpstr>
      <vt:lpstr>RRGRR009 …cont Adding Voltage Limit Sets, Relay Loadability, MLSE, and GMD Data</vt:lpstr>
      <vt:lpstr>RRGRR010 Seasonal Net Max Sustainable Ratings Definitions</vt:lpstr>
      <vt:lpstr>RRGRR010cont… Seasonal Net Max Sustainable Ratings Definitions</vt:lpstr>
      <vt:lpstr>RRGRR010cont… Seasonal Net Max Sustainable Ratings Definitions</vt:lpstr>
      <vt:lpstr>PowerPoint Presentation</vt:lpstr>
      <vt:lpstr>Discussion?</vt:lpstr>
    </vt:vector>
  </TitlesOfParts>
  <Company>NRG Energy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RDWG Update to ROS</dc:title>
  <dc:creator>John D. Palen</dc:creator>
  <cp:lastModifiedBy>John D. Palen</cp:lastModifiedBy>
  <cp:revision>13</cp:revision>
  <dcterms:created xsi:type="dcterms:W3CDTF">2016-06-29T14:59:46Z</dcterms:created>
  <dcterms:modified xsi:type="dcterms:W3CDTF">2016-06-29T19:09:16Z</dcterms:modified>
</cp:coreProperties>
</file>