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60" r:id="rId3"/>
    <p:sldId id="261" r:id="rId4"/>
    <p:sldId id="259"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158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271B00-5EF5-465E-8B5A-71FB68653860}" type="datetimeFigureOut">
              <a:rPr lang="en-US" smtClean="0"/>
              <a:t>7/5/2016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2595A1-9D59-4FFE-B083-F15D0E631188}" type="slidenum">
              <a:rPr lang="en-US" smtClean="0"/>
              <a:t>‹#›</a:t>
            </a:fld>
            <a:endParaRPr lang="en-US"/>
          </a:p>
        </p:txBody>
      </p:sp>
    </p:spTree>
    <p:extLst>
      <p:ext uri="{BB962C8B-B14F-4D97-AF65-F5344CB8AC3E}">
        <p14:creationId xmlns:p14="http://schemas.microsoft.com/office/powerpoint/2010/main" val="1402823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8B1F0C-25F4-4EDC-84BF-B0299F1D814E}" type="datetime1">
              <a:rPr lang="en-US" smtClean="0"/>
              <a:t>7/5/2016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16822C-7DA7-4560-9DCD-4EB4333022EB}" type="datetime1">
              <a:rPr lang="en-US" smtClean="0"/>
              <a:t>7/5/2016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1B2F7C-77B8-4906-ABAC-3CB974A6864A}" type="datetime1">
              <a:rPr lang="en-US" smtClean="0"/>
              <a:t>7/5/2016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F9ADC-3C32-4BDF-A2EC-03E930A5B3DC}" type="datetime1">
              <a:rPr lang="en-US" smtClean="0"/>
              <a:t>7/5/2016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09662B-C434-467F-9D8B-C048011F2F7D}" type="datetime1">
              <a:rPr lang="en-US" smtClean="0"/>
              <a:t>7/5/2016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8A2A64-5BC8-472D-B99D-785C780D6B44}" type="datetime1">
              <a:rPr lang="en-US" smtClean="0"/>
              <a:t>7/5/2016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771386-2C80-4F17-9B09-BE3FCF894DAA}" type="datetime1">
              <a:rPr lang="en-US" smtClean="0"/>
              <a:t>7/5/2016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C3DB68-3309-42F9-8293-C146177298E5}" type="datetime1">
              <a:rPr lang="en-US" smtClean="0"/>
              <a:t>7/5/2016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DAC23-4C25-4C7F-B89A-1C7A5BE04C55}" type="datetime1">
              <a:rPr lang="en-US" smtClean="0"/>
              <a:t>7/5/2016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930D49-99F3-426C-8306-3AA27DD98D52}" type="datetime1">
              <a:rPr lang="en-US" smtClean="0"/>
              <a:t>7/5/2016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6728D-ADAB-4F46-B5AB-1DF0F19AD09F}" type="datetime1">
              <a:rPr lang="en-US" smtClean="0"/>
              <a:t>7/5/2016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313125-F29D-4790-9DF6-546FAD7F7577}" type="datetime1">
              <a:rPr lang="en-US" smtClean="0"/>
              <a:t>7/5/2016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joye.chez-alice.fr/images/Moon_03-08-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7952" y="457200"/>
            <a:ext cx="6608096" cy="496252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552700" y="5486400"/>
            <a:ext cx="4038600" cy="1323439"/>
          </a:xfrm>
          <a:prstGeom prst="rect">
            <a:avLst/>
          </a:prstGeom>
          <a:noFill/>
        </p:spPr>
        <p:txBody>
          <a:bodyPr wrap="square" rtlCol="0">
            <a:spAutoFit/>
          </a:bodyPr>
          <a:lstStyle/>
          <a:p>
            <a:pPr algn="ctr"/>
            <a:r>
              <a:rPr lang="en-US" sz="4000" i="1" dirty="0" smtClean="0"/>
              <a:t>Bad Moon Rising in ERCOT</a:t>
            </a:r>
            <a:endParaRPr lang="en-US" sz="4000" i="1" dirty="0"/>
          </a:p>
        </p:txBody>
      </p:sp>
      <p:sp>
        <p:nvSpPr>
          <p:cNvPr id="3" name="TextBox 2"/>
          <p:cNvSpPr txBox="1"/>
          <p:nvPr/>
        </p:nvSpPr>
        <p:spPr>
          <a:xfrm>
            <a:off x="3352800" y="2442120"/>
            <a:ext cx="2438400" cy="1200329"/>
          </a:xfrm>
          <a:prstGeom prst="rect">
            <a:avLst/>
          </a:prstGeom>
          <a:noFill/>
        </p:spPr>
        <p:txBody>
          <a:bodyPr wrap="square" rtlCol="0">
            <a:spAutoFit/>
          </a:bodyPr>
          <a:lstStyle/>
          <a:p>
            <a:pPr algn="ctr"/>
            <a:r>
              <a:rPr lang="en-US" sz="7200" dirty="0" smtClean="0"/>
              <a:t>RMR</a:t>
            </a:r>
            <a:endParaRPr lang="en-US" sz="7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3695256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9037"/>
            <a:ext cx="8229600" cy="4525963"/>
          </a:xfrm>
        </p:spPr>
        <p:txBody>
          <a:bodyPr>
            <a:normAutofit fontScale="77500" lnSpcReduction="20000"/>
          </a:bodyPr>
          <a:lstStyle/>
          <a:p>
            <a:pPr marL="0" indent="0">
              <a:buNone/>
            </a:pPr>
            <a:r>
              <a:rPr lang="en-US" i="1" dirty="0" smtClean="0"/>
              <a:t>“So </a:t>
            </a:r>
            <a:r>
              <a:rPr lang="en-US" i="1" dirty="0"/>
              <a:t>you're going to be talking in a </a:t>
            </a:r>
            <a:r>
              <a:rPr lang="en-US" i="1" dirty="0" smtClean="0"/>
              <a:t>minute about </a:t>
            </a:r>
            <a:r>
              <a:rPr lang="en-US" i="1" dirty="0"/>
              <a:t>an RMR contract in Houston, and that should concern </a:t>
            </a:r>
            <a:r>
              <a:rPr lang="en-US" i="1" dirty="0" smtClean="0"/>
              <a:t>you.” </a:t>
            </a:r>
          </a:p>
          <a:p>
            <a:pPr marL="0" indent="0">
              <a:buNone/>
            </a:pPr>
            <a:r>
              <a:rPr lang="en-US" i="1" dirty="0" smtClean="0"/>
              <a:t>“…what other </a:t>
            </a:r>
            <a:r>
              <a:rPr lang="en-US" i="1" dirty="0"/>
              <a:t>RTOs also have that ERCOT does not have is </a:t>
            </a:r>
            <a:r>
              <a:rPr lang="en-US" i="1" dirty="0" smtClean="0"/>
              <a:t>a recognition </a:t>
            </a:r>
            <a:r>
              <a:rPr lang="en-US" i="1" dirty="0"/>
              <a:t>of a need in local areas like Houston</a:t>
            </a:r>
            <a:r>
              <a:rPr lang="en-US" i="1" dirty="0" smtClean="0"/>
              <a:t>.”</a:t>
            </a:r>
          </a:p>
          <a:p>
            <a:pPr marL="0" indent="0">
              <a:buNone/>
            </a:pPr>
            <a:r>
              <a:rPr lang="en-US" i="1" dirty="0" smtClean="0"/>
              <a:t>“You can either just </a:t>
            </a:r>
            <a:r>
              <a:rPr lang="en-US" i="1" dirty="0"/>
              <a:t>keep building transmission and </a:t>
            </a:r>
            <a:r>
              <a:rPr lang="en-US" i="1" dirty="0" smtClean="0"/>
              <a:t>building transmission </a:t>
            </a:r>
            <a:r>
              <a:rPr lang="en-US" i="1" dirty="0"/>
              <a:t>to make sure you never have areas </a:t>
            </a:r>
            <a:r>
              <a:rPr lang="en-US" i="1" dirty="0" smtClean="0"/>
              <a:t>like that </a:t>
            </a:r>
            <a:r>
              <a:rPr lang="en-US" i="1" dirty="0"/>
              <a:t>that, but in the case of Houston now you have an </a:t>
            </a:r>
            <a:r>
              <a:rPr lang="en-US" i="1" dirty="0" smtClean="0"/>
              <a:t>RMR contract </a:t>
            </a:r>
            <a:r>
              <a:rPr lang="en-US" i="1" dirty="0"/>
              <a:t>with a generator that's premised I </a:t>
            </a:r>
            <a:r>
              <a:rPr lang="en-US" i="1" dirty="0" smtClean="0"/>
              <a:t>think </a:t>
            </a:r>
            <a:r>
              <a:rPr lang="en-US" i="1" dirty="0"/>
              <a:t>largely on this sort of need, and the reality is </a:t>
            </a:r>
            <a:r>
              <a:rPr lang="en-US" i="1" dirty="0" smtClean="0"/>
              <a:t>that transmission </a:t>
            </a:r>
            <a:r>
              <a:rPr lang="en-US" i="1" dirty="0"/>
              <a:t>is not always the cheapest answer</a:t>
            </a:r>
            <a:r>
              <a:rPr lang="en-US" i="1" dirty="0" smtClean="0"/>
              <a:t>. </a:t>
            </a:r>
            <a:r>
              <a:rPr lang="en-US" i="1" dirty="0"/>
              <a:t>In fact, it's often not the </a:t>
            </a:r>
            <a:r>
              <a:rPr lang="en-US" i="1" dirty="0" smtClean="0"/>
              <a:t>cheapest answer.”</a:t>
            </a:r>
          </a:p>
          <a:p>
            <a:pPr marL="0" indent="0">
              <a:buNone/>
            </a:pPr>
            <a:endParaRPr lang="en-US" dirty="0" smtClean="0"/>
          </a:p>
          <a:p>
            <a:pPr marL="0" indent="0">
              <a:buNone/>
            </a:pPr>
            <a:r>
              <a:rPr lang="en-US" dirty="0" smtClean="0"/>
              <a:t>- Dr. David Patton, Potomac Economics (from the June 14</a:t>
            </a:r>
            <a:r>
              <a:rPr lang="en-US" baseline="30000" dirty="0" smtClean="0"/>
              <a:t>th</a:t>
            </a:r>
            <a:r>
              <a:rPr lang="en-US" dirty="0" smtClean="0"/>
              <a:t> ERCOT Board of Directors Meeting)</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4091491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Our Future?</a:t>
            </a:r>
            <a:endParaRPr lang="en-US" dirty="0"/>
          </a:p>
        </p:txBody>
      </p:sp>
      <p:sp>
        <p:nvSpPr>
          <p:cNvPr id="4" name="Content Placeholder 3"/>
          <p:cNvSpPr txBox="1">
            <a:spLocks noGrp="1"/>
          </p:cNvSpPr>
          <p:nvPr>
            <p:ph idx="1"/>
          </p:nvPr>
        </p:nvSpPr>
        <p:spPr>
          <a:xfrm>
            <a:off x="76200" y="1066800"/>
            <a:ext cx="8610600" cy="6420219"/>
          </a:xfrm>
          <a:prstGeom prst="rect">
            <a:avLst/>
          </a:prstGeom>
          <a:noFill/>
        </p:spPr>
        <p:txBody>
          <a:bodyPr wrap="square" rtlCol="0">
            <a:spAutoFit/>
          </a:bodyPr>
          <a:lstStyle/>
          <a:p>
            <a:r>
              <a:rPr lang="en-US" sz="2400" dirty="0" smtClean="0"/>
              <a:t>What is likely to transpire under the current rules.</a:t>
            </a:r>
          </a:p>
          <a:p>
            <a:pPr lvl="1"/>
            <a:r>
              <a:rPr lang="en-US" sz="2000" dirty="0" smtClean="0"/>
              <a:t>Units that are uneconomic given the current pricing environment and future environmental regulations will choose to mothball or retire.  </a:t>
            </a:r>
          </a:p>
          <a:p>
            <a:pPr lvl="1"/>
            <a:r>
              <a:rPr lang="en-US" sz="2000" dirty="0" smtClean="0"/>
              <a:t>The departure of capacity from the market </a:t>
            </a:r>
            <a:r>
              <a:rPr lang="en-US" sz="2000" dirty="0" smtClean="0"/>
              <a:t>will </a:t>
            </a:r>
            <a:r>
              <a:rPr lang="en-US" sz="2000" dirty="0" smtClean="0"/>
              <a:t>likely come in </a:t>
            </a:r>
            <a:r>
              <a:rPr lang="en-US" sz="2000" dirty="0" smtClean="0"/>
              <a:t>chunks (not all at once).</a:t>
            </a:r>
            <a:endParaRPr lang="en-US" sz="2000" dirty="0" smtClean="0"/>
          </a:p>
          <a:p>
            <a:pPr lvl="1"/>
            <a:r>
              <a:rPr lang="en-US" sz="2000" dirty="0" smtClean="0"/>
              <a:t>ERCOT will study each mothball request and make a determination if the unit is required to remain on “RMR for transmission.”  ERCOT’s RMR study does not consider resource adequacy or “emergency procurement” (i.e. RMR for capacity</a:t>
            </a:r>
            <a:r>
              <a:rPr lang="en-US" sz="2000" dirty="0" smtClean="0"/>
              <a:t>).</a:t>
            </a:r>
            <a:endParaRPr lang="en-US" sz="2000" dirty="0" smtClean="0"/>
          </a:p>
          <a:p>
            <a:pPr lvl="1"/>
            <a:r>
              <a:rPr lang="en-US" sz="2000" dirty="0" smtClean="0"/>
              <a:t>As more capacity departs, the more likely ERCOT’s RMR studies will conclude that </a:t>
            </a:r>
            <a:r>
              <a:rPr lang="en-US" sz="2000" dirty="0" smtClean="0"/>
              <a:t>departing</a:t>
            </a:r>
            <a:r>
              <a:rPr lang="en-US" sz="2000" dirty="0" smtClean="0"/>
              <a:t> units </a:t>
            </a:r>
            <a:r>
              <a:rPr lang="en-US" sz="2000" dirty="0" smtClean="0"/>
              <a:t>will be “needed for transmission.” </a:t>
            </a:r>
          </a:p>
          <a:p>
            <a:pPr lvl="1"/>
            <a:r>
              <a:rPr lang="en-US" sz="2000" dirty="0" smtClean="0"/>
              <a:t>Each RMR contract must have an exit plan which will likely result in transmission infrastructure construction.  Alternatives </a:t>
            </a:r>
            <a:r>
              <a:rPr lang="en-US" sz="2000" dirty="0" smtClean="0"/>
              <a:t>are possible</a:t>
            </a:r>
            <a:r>
              <a:rPr lang="en-US" sz="2000" dirty="0" smtClean="0"/>
              <a:t> </a:t>
            </a:r>
            <a:r>
              <a:rPr lang="en-US" sz="2000" dirty="0" smtClean="0"/>
              <a:t>but unlikely.</a:t>
            </a:r>
          </a:p>
          <a:p>
            <a:pPr lvl="1"/>
            <a:r>
              <a:rPr lang="en-US" sz="2000" dirty="0" smtClean="0"/>
              <a:t>Locational price signals will be defeated by the presence of RMR units (or MRA) and the eventual construction of transmission.  This will lead to more RMR and more transmission.  Where does this take us as a market?</a:t>
            </a:r>
          </a:p>
          <a:p>
            <a:pPr lvl="1"/>
            <a:endParaRPr lang="en-US" sz="2000" dirty="0" smtClean="0"/>
          </a:p>
          <a:p>
            <a:pPr lvl="1"/>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814663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Concerns with RMR in ERCOT</a:t>
            </a:r>
            <a:endParaRPr lang="en-US" dirty="0"/>
          </a:p>
        </p:txBody>
      </p:sp>
      <p:sp>
        <p:nvSpPr>
          <p:cNvPr id="4" name="Content Placeholder 3"/>
          <p:cNvSpPr txBox="1">
            <a:spLocks noGrp="1"/>
          </p:cNvSpPr>
          <p:nvPr>
            <p:ph idx="1"/>
          </p:nvPr>
        </p:nvSpPr>
        <p:spPr>
          <a:xfrm>
            <a:off x="457200" y="990600"/>
            <a:ext cx="8229600" cy="6149376"/>
          </a:xfrm>
          <a:prstGeom prst="rect">
            <a:avLst/>
          </a:prstGeom>
          <a:noFill/>
        </p:spPr>
        <p:txBody>
          <a:bodyPr wrap="square" rtlCol="0">
            <a:spAutoFit/>
          </a:bodyPr>
          <a:lstStyle/>
          <a:p>
            <a:r>
              <a:rPr lang="en-US" sz="2400" dirty="0" smtClean="0"/>
              <a:t>The current RMR process poses a threat to market principles both from a locational aspect and a resource adequacy aspect and will result in a </a:t>
            </a:r>
            <a:r>
              <a:rPr lang="en-US" sz="2400" u="sng" dirty="0" smtClean="0"/>
              <a:t>historically inefficient deployment of capital</a:t>
            </a:r>
            <a:r>
              <a:rPr lang="en-US" sz="2400" dirty="0" smtClean="0"/>
              <a:t> if left unchanged.</a:t>
            </a:r>
          </a:p>
          <a:p>
            <a:r>
              <a:rPr lang="en-US" sz="2400" dirty="0" smtClean="0"/>
              <a:t>RMR impacts price signal and shifts significant cost from the market to loads (i.e. avoidable costs to unavoidable costs).</a:t>
            </a:r>
          </a:p>
          <a:p>
            <a:pPr lvl="1"/>
            <a:r>
              <a:rPr lang="en-US" sz="2000" dirty="0" smtClean="0"/>
              <a:t>Retaining uneconomic, end-of-life generation on RMR defeats locational price signal.</a:t>
            </a:r>
          </a:p>
          <a:p>
            <a:pPr lvl="2"/>
            <a:r>
              <a:rPr lang="en-US" sz="1600" dirty="0" smtClean="0"/>
              <a:t>Load pockets with insufficient generation likely to be deemed non-competitive.  NPRR784 provides a short-term solution.</a:t>
            </a:r>
          </a:p>
          <a:p>
            <a:pPr lvl="1"/>
            <a:r>
              <a:rPr lang="en-US" sz="2000" dirty="0" smtClean="0"/>
              <a:t>RMR will likely result in more and more transmission which is economically inefficient for loads (residential load bears a higher proportion of transmission cost which impacts the retail market).</a:t>
            </a:r>
          </a:p>
          <a:p>
            <a:pPr lvl="2"/>
            <a:r>
              <a:rPr lang="en-US" sz="1600" dirty="0" smtClean="0"/>
              <a:t>What is the policy trigger for “emergency procurement”?  Anticipated emergency?</a:t>
            </a:r>
            <a:endParaRPr lang="en-US" sz="2800" dirty="0"/>
          </a:p>
          <a:p>
            <a:pPr lvl="1"/>
            <a:r>
              <a:rPr lang="en-US" sz="2000" dirty="0" smtClean="0"/>
              <a:t>RMR will inject new capital into the most uneconomic generation assets in ERCOT and those costs will be funded by loads.</a:t>
            </a:r>
          </a:p>
          <a:p>
            <a:pPr lvl="2"/>
            <a:r>
              <a:rPr lang="en-US" sz="1600" dirty="0" smtClean="0"/>
              <a:t>The “All-In” energy price for consumers will go up for the wrong reasons.</a:t>
            </a:r>
          </a:p>
          <a:p>
            <a:pPr lvl="2"/>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926684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Potential RMR Reforms?</a:t>
            </a:r>
            <a:endParaRPr lang="en-US" dirty="0"/>
          </a:p>
        </p:txBody>
      </p:sp>
      <p:sp>
        <p:nvSpPr>
          <p:cNvPr id="4" name="Content Placeholder 3"/>
          <p:cNvSpPr txBox="1">
            <a:spLocks noGrp="1"/>
          </p:cNvSpPr>
          <p:nvPr>
            <p:ph idx="1"/>
          </p:nvPr>
        </p:nvSpPr>
        <p:spPr>
          <a:xfrm>
            <a:off x="457200" y="939558"/>
            <a:ext cx="8229600" cy="5226046"/>
          </a:xfrm>
          <a:prstGeom prst="rect">
            <a:avLst/>
          </a:prstGeom>
          <a:noFill/>
        </p:spPr>
        <p:txBody>
          <a:bodyPr wrap="square" rtlCol="0">
            <a:spAutoFit/>
          </a:bodyPr>
          <a:lstStyle/>
          <a:p>
            <a:pPr marL="0" indent="0">
              <a:buNone/>
            </a:pPr>
            <a:r>
              <a:rPr lang="en-US" sz="2000" u="sng" dirty="0" smtClean="0"/>
              <a:t>Short-term</a:t>
            </a:r>
          </a:p>
          <a:p>
            <a:pPr marL="342900" indent="-342900">
              <a:buFont typeface="Arial" panose="020B0604020202020204" pitchFamily="34" charset="0"/>
              <a:buChar char="•"/>
            </a:pPr>
            <a:r>
              <a:rPr lang="en-US" sz="2000" dirty="0" smtClean="0"/>
              <a:t>Revisit the notice period for suspending operation of generation </a:t>
            </a:r>
            <a:r>
              <a:rPr lang="en-US" sz="2000" dirty="0" smtClean="0"/>
              <a:t>resource.</a:t>
            </a:r>
            <a:endParaRPr lang="en-US" sz="2000" dirty="0" smtClean="0"/>
          </a:p>
          <a:p>
            <a:pPr marL="342900" indent="-342900">
              <a:buFont typeface="Arial" panose="020B0604020202020204" pitchFamily="34" charset="0"/>
              <a:buChar char="•"/>
            </a:pPr>
            <a:r>
              <a:rPr lang="en-US" sz="2000" dirty="0" smtClean="0"/>
              <a:t>Revisit the </a:t>
            </a:r>
            <a:r>
              <a:rPr lang="en-US" sz="2000" dirty="0" smtClean="0"/>
              <a:t>treatment of capital costs for “RMR </a:t>
            </a:r>
            <a:r>
              <a:rPr lang="en-US" sz="2000" dirty="0" smtClean="0"/>
              <a:t>for </a:t>
            </a:r>
            <a:r>
              <a:rPr lang="en-US" sz="2000" dirty="0" smtClean="0"/>
              <a:t>transmission”.</a:t>
            </a:r>
            <a:endParaRPr lang="en-US" sz="2000" dirty="0" smtClean="0"/>
          </a:p>
          <a:p>
            <a:r>
              <a:rPr lang="en-US" sz="2000" dirty="0"/>
              <a:t>Improve process for stakeholder comment on RMR studies, proposed RMR contracts, and MRA.</a:t>
            </a:r>
          </a:p>
          <a:p>
            <a:r>
              <a:rPr lang="en-US" sz="2000" dirty="0"/>
              <a:t>Reform the MRA/RFP process.</a:t>
            </a:r>
          </a:p>
          <a:p>
            <a:pPr marL="0" indent="0">
              <a:buNone/>
            </a:pPr>
            <a:r>
              <a:rPr lang="en-US" sz="2000" u="sng" dirty="0" smtClean="0"/>
              <a:t>Long-term</a:t>
            </a:r>
          </a:p>
          <a:p>
            <a:pPr marL="342900" indent="-342900">
              <a:buFont typeface="Arial" panose="020B0604020202020204" pitchFamily="34" charset="0"/>
              <a:buChar char="•"/>
            </a:pPr>
            <a:r>
              <a:rPr lang="en-US" sz="2000" dirty="0" smtClean="0"/>
              <a:t>Reform</a:t>
            </a:r>
            <a:r>
              <a:rPr lang="en-US" sz="2000" dirty="0" smtClean="0"/>
              <a:t> </a:t>
            </a:r>
            <a:r>
              <a:rPr lang="en-US" sz="2000" dirty="0" smtClean="0"/>
              <a:t>RMR study inputs such as load forecast </a:t>
            </a:r>
            <a:r>
              <a:rPr lang="en-US" sz="2000" dirty="0" smtClean="0"/>
              <a:t>assumptions.</a:t>
            </a:r>
            <a:endParaRPr lang="en-US" sz="2000" dirty="0" smtClean="0"/>
          </a:p>
          <a:p>
            <a:pPr marL="342900" indent="-342900">
              <a:buFont typeface="Arial" panose="020B0604020202020204" pitchFamily="34" charset="0"/>
              <a:buChar char="•"/>
            </a:pPr>
            <a:r>
              <a:rPr lang="en-US" sz="2000" dirty="0"/>
              <a:t>E</a:t>
            </a:r>
            <a:r>
              <a:rPr lang="en-US" sz="2000" dirty="0" smtClean="0"/>
              <a:t>stablish </a:t>
            </a:r>
            <a:r>
              <a:rPr lang="en-US" sz="2000" dirty="0" smtClean="0"/>
              <a:t>study criteria to distinguish between </a:t>
            </a:r>
            <a:r>
              <a:rPr lang="en-US" sz="2000" dirty="0"/>
              <a:t>a transmission issue and a resource adequacy </a:t>
            </a:r>
            <a:r>
              <a:rPr lang="en-US" sz="2000" dirty="0" smtClean="0"/>
              <a:t>(Emergency Procurement/RMR </a:t>
            </a:r>
            <a:r>
              <a:rPr lang="en-US" sz="2000" dirty="0" smtClean="0"/>
              <a:t>for capacity) </a:t>
            </a:r>
            <a:r>
              <a:rPr lang="en-US" sz="2000" dirty="0" smtClean="0"/>
              <a:t>issue.</a:t>
            </a:r>
            <a:endParaRPr lang="en-US" sz="2000" dirty="0" smtClean="0"/>
          </a:p>
          <a:p>
            <a:pPr lvl="1"/>
            <a:r>
              <a:rPr lang="en-US" sz="1600" dirty="0"/>
              <a:t>Eliminate the requirement to construct new transmission (i.e. exit plan</a:t>
            </a:r>
            <a:r>
              <a:rPr lang="en-US" sz="1600" dirty="0" smtClean="0"/>
              <a:t>).</a:t>
            </a:r>
            <a:endParaRPr lang="en-US" sz="1600" dirty="0"/>
          </a:p>
          <a:p>
            <a:pPr lvl="1"/>
            <a:r>
              <a:rPr lang="en-US" sz="1600" dirty="0" smtClean="0"/>
              <a:t>Let the unit suspend </a:t>
            </a:r>
            <a:r>
              <a:rPr lang="en-US" sz="1600" dirty="0" smtClean="0"/>
              <a:t>operation.</a:t>
            </a:r>
            <a:endParaRPr lang="en-US" sz="1600" dirty="0" smtClean="0"/>
          </a:p>
          <a:p>
            <a:pPr lvl="1"/>
            <a:r>
              <a:rPr lang="en-US" sz="1600" dirty="0" smtClean="0"/>
              <a:t>Establish a new type of RMR that minimizes costs to </a:t>
            </a:r>
            <a:r>
              <a:rPr lang="en-US" sz="1600" dirty="0" smtClean="0"/>
              <a:t>loads.</a:t>
            </a:r>
            <a:endParaRPr lang="en-US" sz="1600" dirty="0" smtClean="0"/>
          </a:p>
          <a:p>
            <a:pPr marL="342900" lvl="1" indent="-342900">
              <a:buFont typeface="Arial" pitchFamily="34" charset="0"/>
              <a:buChar char="•"/>
            </a:pPr>
            <a:r>
              <a:rPr lang="en-US" sz="2000" dirty="0"/>
              <a:t>P</a:t>
            </a:r>
            <a:r>
              <a:rPr lang="en-US" sz="2000" dirty="0" smtClean="0"/>
              <a:t>ursue </a:t>
            </a:r>
            <a:r>
              <a:rPr lang="en-US" sz="2000" dirty="0"/>
              <a:t>a reliability exemption to avoid environmental compliance </a:t>
            </a:r>
            <a:r>
              <a:rPr lang="en-US" sz="2000" dirty="0" smtClean="0"/>
              <a:t>costs</a:t>
            </a:r>
            <a:r>
              <a:rPr lang="en-US" sz="2000" dirty="0" smtClean="0"/>
              <a:t>.</a:t>
            </a:r>
            <a:endParaRPr lang="en-US" sz="2000" dirty="0" smtClean="0"/>
          </a:p>
          <a:p>
            <a:pPr marL="342900" lvl="1" indent="-342900">
              <a:buFont typeface="Arial" pitchFamily="34" charset="0"/>
              <a:buChar char="•"/>
            </a:pPr>
            <a:r>
              <a:rPr lang="en-US" sz="2000" dirty="0" smtClean="0"/>
              <a:t>Revisit RMR cost </a:t>
            </a:r>
            <a:r>
              <a:rPr lang="en-US" sz="2000" dirty="0" smtClean="0"/>
              <a:t>allocation.</a:t>
            </a:r>
            <a:endParaRPr lang="en-US" sz="20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2333141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628</Words>
  <Application>Microsoft Office PowerPoint</Application>
  <PresentationFormat>On-screen Show (4:3)</PresentationFormat>
  <Paragraphs>43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Our Future?</vt:lpstr>
      <vt:lpstr>Concerns with RMR in ERCOT</vt:lpstr>
      <vt:lpstr>Potential RMR Reforms?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Barnes, Bill</dc:creator>
  <cp:lastModifiedBy>Bill Barnes (NRG)</cp:lastModifiedBy>
  <cp:revision>37</cp:revision>
  <dcterms:created xsi:type="dcterms:W3CDTF">2006-08-16T00:00:00Z</dcterms:created>
  <dcterms:modified xsi:type="dcterms:W3CDTF">2016-07-05T15:57:51Z</dcterms:modified>
</cp:coreProperties>
</file>