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09" r:id="rId8"/>
    <p:sldId id="31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8551" autoAdjust="0"/>
  </p:normalViewPr>
  <p:slideViewPr>
    <p:cSldViewPr showGuides="1">
      <p:cViewPr varScale="1">
        <p:scale>
          <a:sx n="128" d="100"/>
          <a:sy n="128" d="100"/>
        </p:scale>
        <p:origin x="141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2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286000"/>
            <a:ext cx="56460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Operations Training Working Group</a:t>
            </a:r>
            <a:endParaRPr lang="en-US" sz="2000" b="1" dirty="0" smtClean="0"/>
          </a:p>
          <a:p>
            <a:r>
              <a:rPr lang="en-US" sz="2000" b="1" dirty="0" smtClean="0"/>
              <a:t>Meeting Minutes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Mark Spinner</a:t>
            </a:r>
            <a:endParaRPr lang="en-US" sz="2000" b="1" dirty="0" smtClean="0"/>
          </a:p>
          <a:p>
            <a:r>
              <a:rPr lang="en-US" sz="2000" b="1" dirty="0" smtClean="0"/>
              <a:t>Chairman</a:t>
            </a:r>
            <a:endParaRPr lang="en-US" sz="2000" b="1" dirty="0"/>
          </a:p>
          <a:p>
            <a:endParaRPr lang="en-US" dirty="0"/>
          </a:p>
          <a:p>
            <a:fld id="{5A2E7396-010E-46F0-93B0-FFB2AA88CC18}" type="datetime1">
              <a:rPr lang="en-US" smtClean="0"/>
              <a:t>6/23/2016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848600" cy="518318"/>
          </a:xfrm>
        </p:spPr>
        <p:txBody>
          <a:bodyPr/>
          <a:lstStyle/>
          <a:p>
            <a:r>
              <a:rPr lang="en-US" sz="2500" dirty="0" smtClean="0"/>
              <a:t>OTWG Meeting Minutes</a:t>
            </a:r>
            <a:endParaRPr lang="en-US" sz="25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334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/>
              <a:t>Outage Scheduler </a:t>
            </a:r>
            <a:r>
              <a:rPr lang="en-US" sz="2400" b="1" dirty="0" smtClean="0"/>
              <a:t>Enhancements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Current Online Course Materials </a:t>
            </a:r>
          </a:p>
          <a:p>
            <a:pPr lvl="2"/>
            <a:r>
              <a:rPr lang="en-US" sz="1800" dirty="0"/>
              <a:t>ERCOT Website</a:t>
            </a:r>
          </a:p>
          <a:p>
            <a:pPr lvl="2"/>
            <a:r>
              <a:rPr lang="en-US" sz="1800" dirty="0"/>
              <a:t>Click Services at top</a:t>
            </a:r>
          </a:p>
          <a:p>
            <a:pPr lvl="2"/>
            <a:r>
              <a:rPr lang="en-US" sz="1800" dirty="0"/>
              <a:t>Click Training on left</a:t>
            </a:r>
          </a:p>
          <a:p>
            <a:pPr lvl="2"/>
            <a:r>
              <a:rPr lang="en-US" sz="1800" dirty="0"/>
              <a:t>Click Course Catalog on left</a:t>
            </a:r>
          </a:p>
          <a:p>
            <a:pPr lvl="2"/>
            <a:r>
              <a:rPr lang="en-US" sz="1800" dirty="0"/>
              <a:t>Select Outage Scheduler of QSEs – WBT or Outage Scheduler for TSPs – WBT as applicable.</a:t>
            </a:r>
          </a:p>
          <a:p>
            <a:pPr lvl="2"/>
            <a:r>
              <a:rPr lang="en-US" sz="1800" dirty="0"/>
              <a:t>Click on Schedule/Registration</a:t>
            </a:r>
          </a:p>
          <a:p>
            <a:pPr lvl="2"/>
            <a:r>
              <a:rPr lang="en-US" sz="1800" dirty="0"/>
              <a:t>Click on </a:t>
            </a:r>
            <a:r>
              <a:rPr lang="en-US" sz="1800" dirty="0" smtClean="0"/>
              <a:t>Launch</a:t>
            </a:r>
          </a:p>
          <a:p>
            <a:r>
              <a:rPr lang="en-US" sz="2400" b="1" dirty="0" smtClean="0"/>
              <a:t>Hurricane Drill Update</a:t>
            </a:r>
          </a:p>
          <a:p>
            <a:pPr lvl="1"/>
            <a:r>
              <a:rPr lang="en-US" sz="2000" b="1" dirty="0" smtClean="0"/>
              <a:t>21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and 22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</a:t>
            </a:r>
          </a:p>
          <a:p>
            <a:r>
              <a:rPr lang="en-US" sz="2400" b="1" dirty="0"/>
              <a:t>Trainer Professional Development</a:t>
            </a:r>
          </a:p>
          <a:p>
            <a:pPr lvl="1"/>
            <a:r>
              <a:rPr lang="en-US" sz="2000" b="1" dirty="0"/>
              <a:t>Categories</a:t>
            </a:r>
          </a:p>
          <a:p>
            <a:r>
              <a:rPr lang="en-US" sz="2400" b="1" dirty="0"/>
              <a:t>OTWG Meeting Format </a:t>
            </a:r>
            <a:r>
              <a:rPr lang="en-US" sz="2400" b="1" dirty="0" smtClean="0"/>
              <a:t>Changes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Meeting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25" y="1028700"/>
            <a:ext cx="8534400" cy="5067300"/>
          </a:xfrm>
        </p:spPr>
        <p:txBody>
          <a:bodyPr/>
          <a:lstStyle/>
          <a:p>
            <a:r>
              <a:rPr lang="en-US" sz="2400" b="1" dirty="0" smtClean="0"/>
              <a:t>2017 </a:t>
            </a:r>
            <a:r>
              <a:rPr lang="en-US" sz="2400" b="1" dirty="0"/>
              <a:t>Black Start / Restoration Training</a:t>
            </a:r>
          </a:p>
          <a:p>
            <a:pPr lvl="1"/>
            <a:r>
              <a:rPr lang="en-US" sz="2000" b="1" dirty="0"/>
              <a:t>Following recommendations in </a:t>
            </a:r>
            <a:r>
              <a:rPr lang="en-US" sz="2000" b="1" dirty="0" smtClean="0"/>
              <a:t>report</a:t>
            </a:r>
          </a:p>
          <a:p>
            <a:r>
              <a:rPr lang="en-US" sz="2400" b="1" dirty="0" smtClean="0"/>
              <a:t>2017 Operator Training Seminar</a:t>
            </a:r>
          </a:p>
          <a:p>
            <a:pPr lvl="1"/>
            <a:r>
              <a:rPr lang="en-US" sz="1800" b="1" dirty="0" smtClean="0"/>
              <a:t>Theme: Power System Resiliency</a:t>
            </a:r>
          </a:p>
          <a:p>
            <a:pPr lvl="1"/>
            <a:r>
              <a:rPr lang="en-US" sz="1800" b="1" dirty="0" smtClean="0"/>
              <a:t>Many Topics suggested (narrow down next meeting)</a:t>
            </a:r>
          </a:p>
          <a:p>
            <a:r>
              <a:rPr lang="en-US" sz="2200" b="1" dirty="0" smtClean="0"/>
              <a:t>Vice Chair Nominations Tabled until next meeting</a:t>
            </a:r>
          </a:p>
          <a:p>
            <a:r>
              <a:rPr lang="en-US" sz="2200" b="1" dirty="0" smtClean="0"/>
              <a:t>ERCOT Operator Certification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718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www.w3.org/XML/1998/namespace"/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4960</TotalTime>
  <Words>116</Words>
  <Application>Microsoft Office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OTWG Meeting Minutes</vt:lpstr>
      <vt:lpstr>OTWG Meeting Minutes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Spinner, Mark</cp:lastModifiedBy>
  <cp:revision>266</cp:revision>
  <cp:lastPrinted>2016-06-07T20:04:50Z</cp:lastPrinted>
  <dcterms:created xsi:type="dcterms:W3CDTF">2016-01-21T15:20:31Z</dcterms:created>
  <dcterms:modified xsi:type="dcterms:W3CDTF">2016-06-23T19:41:56Z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