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49FF3E-744A-4647-B8BD-E60BC25EA4CE}" type="datetimeFigureOut">
              <a:rPr lang="en-US" smtClean="0"/>
              <a:t>6/30/2016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496424E-4102-4B8E-913E-4710D3058C0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49FF3E-744A-4647-B8BD-E60BC25EA4C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49FF3E-744A-4647-B8BD-E60BC25EA4C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49FF3E-744A-4647-B8BD-E60BC25EA4C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49FF3E-744A-4647-B8BD-E60BC25EA4CE}"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49FF3E-744A-4647-B8BD-E60BC25EA4C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49FF3E-744A-4647-B8BD-E60BC25EA4CE}"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49FF3E-744A-4647-B8BD-E60BC25EA4CE}"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FF3E-744A-4647-B8BD-E60BC25EA4CE}"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49FF3E-744A-4647-B8BD-E60BC25EA4C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49FF3E-744A-4647-B8BD-E60BC25EA4CE}"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496424E-4102-4B8E-913E-4710D3058C0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49FF3E-744A-4647-B8BD-E60BC25EA4CE}" type="datetimeFigureOut">
              <a:rPr lang="en-US" smtClean="0"/>
              <a:t>6/30/2016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96424E-4102-4B8E-913E-4710D3058C0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000" dirty="0" smtClean="0"/>
              <a:t>Request for Impact Evaluation of RRGRR010</a:t>
            </a:r>
            <a:endParaRPr lang="en-US" sz="5000" dirty="0"/>
          </a:p>
        </p:txBody>
      </p:sp>
      <p:sp>
        <p:nvSpPr>
          <p:cNvPr id="3" name="Subtitle 2"/>
          <p:cNvSpPr>
            <a:spLocks noGrp="1"/>
          </p:cNvSpPr>
          <p:nvPr>
            <p:ph type="subTitle" idx="1"/>
          </p:nvPr>
        </p:nvSpPr>
        <p:spPr/>
        <p:txBody>
          <a:bodyPr/>
          <a:lstStyle/>
          <a:p>
            <a:pPr algn="ctr"/>
            <a:r>
              <a:rPr lang="en-US" dirty="0" smtClean="0"/>
              <a:t>July </a:t>
            </a:r>
            <a:r>
              <a:rPr lang="en-US" dirty="0" smtClean="0"/>
              <a:t>6, 2016</a:t>
            </a:r>
          </a:p>
          <a:p>
            <a:pPr algn="ctr"/>
            <a:endParaRPr lang="en-US" dirty="0"/>
          </a:p>
          <a:p>
            <a:pPr algn="ctr"/>
            <a:endParaRPr lang="en-US" dirty="0" smtClean="0"/>
          </a:p>
          <a:p>
            <a:r>
              <a:rPr lang="en-US" sz="1400" dirty="0" smtClean="0"/>
              <a:t>John Palen – RDWG Chair</a:t>
            </a:r>
            <a:endParaRPr lang="en-US" sz="1400" dirty="0"/>
          </a:p>
        </p:txBody>
      </p:sp>
    </p:spTree>
    <p:extLst>
      <p:ext uri="{BB962C8B-B14F-4D97-AF65-F5344CB8AC3E}">
        <p14:creationId xmlns:p14="http://schemas.microsoft.com/office/powerpoint/2010/main" val="3076301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RRGRR010</a:t>
            </a:r>
            <a:br>
              <a:rPr lang="en-US" dirty="0" smtClean="0"/>
            </a:br>
            <a:r>
              <a:rPr lang="en-US" sz="1400" dirty="0" smtClean="0"/>
              <a:t>Seasonal Net Max Sustainable Ratings Definitions</a:t>
            </a:r>
            <a:endParaRPr lang="en-US" dirty="0"/>
          </a:p>
        </p:txBody>
      </p:sp>
      <p:sp>
        <p:nvSpPr>
          <p:cNvPr id="3" name="Content Placeholder 2"/>
          <p:cNvSpPr>
            <a:spLocks noGrp="1"/>
          </p:cNvSpPr>
          <p:nvPr>
            <p:ph idx="1"/>
          </p:nvPr>
        </p:nvSpPr>
        <p:spPr/>
        <p:txBody>
          <a:bodyPr>
            <a:normAutofit fontScale="92500"/>
          </a:bodyPr>
          <a:lstStyle/>
          <a:p>
            <a:r>
              <a:rPr lang="en-US" sz="2400" dirty="0" smtClean="0">
                <a:latin typeface="Calibri" panose="020F0502020204030204" pitchFamily="34" charset="0"/>
              </a:rPr>
              <a:t>This </a:t>
            </a:r>
            <a:r>
              <a:rPr lang="en-US" sz="2400" dirty="0" smtClean="0">
                <a:latin typeface="Calibri" panose="020F0502020204030204" pitchFamily="34" charset="0"/>
              </a:rPr>
              <a:t>RRGRR was submitted by Resource Adequacy, and proposes that REs submit their seasonal </a:t>
            </a:r>
            <a:r>
              <a:rPr lang="en-US" sz="2400" dirty="0" smtClean="0">
                <a:latin typeface="Calibri" panose="020F0502020204030204" pitchFamily="34" charset="0"/>
              </a:rPr>
              <a:t>net capacity </a:t>
            </a:r>
            <a:r>
              <a:rPr lang="en-US" sz="2400" dirty="0" smtClean="0">
                <a:latin typeface="Calibri" panose="020F0502020204030204" pitchFamily="34" charset="0"/>
              </a:rPr>
              <a:t>ratings based on </a:t>
            </a:r>
            <a:r>
              <a:rPr lang="en-US" sz="2400" dirty="0" smtClean="0">
                <a:latin typeface="Calibri" panose="020F0502020204030204" pitchFamily="34" charset="0"/>
              </a:rPr>
              <a:t>ERCOT-defined </a:t>
            </a:r>
            <a:r>
              <a:rPr lang="en-US" sz="2400" dirty="0" smtClean="0">
                <a:latin typeface="Calibri" panose="020F0502020204030204" pitchFamily="34" charset="0"/>
              </a:rPr>
              <a:t>temperatures</a:t>
            </a:r>
            <a:br>
              <a:rPr lang="en-US" sz="2400" dirty="0" smtClean="0">
                <a:latin typeface="Calibri" panose="020F0502020204030204" pitchFamily="34" charset="0"/>
              </a:rPr>
            </a:br>
            <a:endParaRPr lang="en-US" sz="2400" dirty="0" smtClean="0">
              <a:latin typeface="Calibri" panose="020F0502020204030204" pitchFamily="34" charset="0"/>
            </a:endParaRPr>
          </a:p>
          <a:p>
            <a:r>
              <a:rPr lang="en-US" sz="2400" dirty="0" smtClean="0">
                <a:latin typeface="Calibri" panose="020F0502020204030204" pitchFamily="34" charset="0"/>
              </a:rPr>
              <a:t>The temperatures selected were derived using the average of the 20 highest load days during the season over the past 12 years.  The resulting values reflect very low temperatures during the winter, and very high temperatures during the rest of the </a:t>
            </a:r>
            <a:r>
              <a:rPr lang="en-US" sz="2400" dirty="0" smtClean="0">
                <a:latin typeface="Calibri" panose="020F0502020204030204" pitchFamily="34" charset="0"/>
              </a:rPr>
              <a:t>year</a:t>
            </a:r>
            <a:br>
              <a:rPr lang="en-US" sz="2400" dirty="0" smtClean="0">
                <a:latin typeface="Calibri" panose="020F0502020204030204" pitchFamily="34" charset="0"/>
              </a:rPr>
            </a:br>
            <a:endParaRPr lang="en-US" sz="2400" dirty="0" smtClean="0">
              <a:latin typeface="Calibri" panose="020F0502020204030204" pitchFamily="34" charset="0"/>
            </a:endParaRPr>
          </a:p>
          <a:p>
            <a:r>
              <a:rPr lang="en-US" sz="2400" dirty="0">
                <a:latin typeface="Calibri" panose="020F0502020204030204" pitchFamily="34" charset="0"/>
              </a:rPr>
              <a:t>Utilization of these </a:t>
            </a:r>
            <a:r>
              <a:rPr lang="en-US" sz="2400" dirty="0" smtClean="0">
                <a:latin typeface="Calibri" panose="020F0502020204030204" pitchFamily="34" charset="0"/>
              </a:rPr>
              <a:t>temperatures </a:t>
            </a:r>
            <a:r>
              <a:rPr lang="en-US" sz="2400" dirty="0">
                <a:latin typeface="Calibri" panose="020F0502020204030204" pitchFamily="34" charset="0"/>
              </a:rPr>
              <a:t>should result in a not-insubstantial reduction in </a:t>
            </a:r>
            <a:r>
              <a:rPr lang="en-US" sz="2400" dirty="0" smtClean="0">
                <a:latin typeface="Calibri" panose="020F0502020204030204" pitchFamily="34" charset="0"/>
              </a:rPr>
              <a:t>apparent capacity </a:t>
            </a:r>
            <a:r>
              <a:rPr lang="en-US" sz="2400" dirty="0">
                <a:latin typeface="Calibri" panose="020F0502020204030204" pitchFamily="34" charset="0"/>
              </a:rPr>
              <a:t>values during the Spring, Summer, and Fall periods, and an increase in Winter season values.</a:t>
            </a:r>
            <a:endParaRPr lang="en-US" sz="2400" dirty="0">
              <a:latin typeface="Calibri" panose="020F0502020204030204" pitchFamily="34" charset="0"/>
            </a:endParaRPr>
          </a:p>
        </p:txBody>
      </p:sp>
    </p:spTree>
    <p:extLst>
      <p:ext uri="{BB962C8B-B14F-4D97-AF65-F5344CB8AC3E}">
        <p14:creationId xmlns:p14="http://schemas.microsoft.com/office/powerpoint/2010/main" val="1154438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RRGRR010</a:t>
            </a:r>
            <a:r>
              <a:rPr lang="en-US" sz="1200" dirty="0" smtClean="0"/>
              <a:t>cont…</a:t>
            </a:r>
            <a:r>
              <a:rPr lang="en-US" dirty="0" smtClean="0"/>
              <a:t/>
            </a:r>
            <a:br>
              <a:rPr lang="en-US" dirty="0" smtClean="0"/>
            </a:br>
            <a:r>
              <a:rPr lang="en-US" sz="1400" dirty="0" smtClean="0"/>
              <a:t>Seasonal Net Max Sustainable Ratings Definitions</a:t>
            </a:r>
            <a:endParaRPr lang="en-US" dirty="0"/>
          </a:p>
        </p:txBody>
      </p:sp>
      <p:sp>
        <p:nvSpPr>
          <p:cNvPr id="3" name="Content Placeholder 2"/>
          <p:cNvSpPr>
            <a:spLocks noGrp="1"/>
          </p:cNvSpPr>
          <p:nvPr>
            <p:ph idx="1"/>
          </p:nvPr>
        </p:nvSpPr>
        <p:spPr/>
        <p:txBody>
          <a:bodyPr>
            <a:normAutofit/>
          </a:bodyPr>
          <a:lstStyle/>
          <a:p>
            <a:r>
              <a:rPr lang="en-US" sz="2000" dirty="0" smtClean="0">
                <a:latin typeface="Calibri" panose="020F0502020204030204" pitchFamily="34" charset="0"/>
              </a:rPr>
              <a:t>The RDWG recently developed a Resource Limits spreadsheet identifying ERCOT users of every method of communicating limits (</a:t>
            </a:r>
            <a:r>
              <a:rPr lang="en-US" sz="2000" dirty="0" smtClean="0">
                <a:latin typeface="Calibri" panose="020F0502020204030204" pitchFamily="34" charset="0"/>
              </a:rPr>
              <a:t>e.g. RARF, COP, NDCRC, etc.)</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smtClean="0">
              <a:latin typeface="Calibri" panose="020F0502020204030204" pitchFamily="34" charset="0"/>
            </a:endParaRPr>
          </a:p>
          <a:p>
            <a:r>
              <a:rPr lang="en-US" sz="2000" dirty="0" smtClean="0">
                <a:latin typeface="Calibri" panose="020F0502020204030204" pitchFamily="34" charset="0"/>
              </a:rPr>
              <a:t>Utilizing this document, 5 different ERCOT groups were identified as users of this particular data, and they are being contacted in order to evaluate any impact the proposed change may have on their processes</a:t>
            </a:r>
          </a:p>
          <a:p>
            <a:endParaRPr lang="en-US" sz="2000" dirty="0">
              <a:latin typeface="Calibri" panose="020F0502020204030204" pitchFamily="34" charset="0"/>
            </a:endParaRPr>
          </a:p>
          <a:p>
            <a:r>
              <a:rPr lang="en-US" sz="2000" dirty="0" smtClean="0">
                <a:latin typeface="Calibri" panose="020F0502020204030204" pitchFamily="34" charset="0"/>
              </a:rPr>
              <a:t>A recommendation was made to also </a:t>
            </a:r>
            <a:r>
              <a:rPr lang="en-US" sz="2000" dirty="0" smtClean="0">
                <a:latin typeface="Calibri" panose="020F0502020204030204" pitchFamily="34" charset="0"/>
              </a:rPr>
              <a:t>request that</a:t>
            </a:r>
            <a:r>
              <a:rPr lang="en-US" sz="2000" dirty="0" smtClean="0">
                <a:latin typeface="Calibri" panose="020F0502020204030204" pitchFamily="34" charset="0"/>
              </a:rPr>
              <a:t> WMS evaluate any impacts this change may have from a commercial perspective</a:t>
            </a:r>
            <a:endParaRPr lang="en-US" sz="2000" dirty="0">
              <a:latin typeface="Calibri" panose="020F0502020204030204" pitchFamily="34" charset="0"/>
            </a:endParaRPr>
          </a:p>
          <a:p>
            <a:endParaRPr lang="en-US" sz="2400" dirty="0">
              <a:latin typeface="Calibri" panose="020F0502020204030204" pitchFamily="34" charset="0"/>
            </a:endParaRPr>
          </a:p>
        </p:txBody>
      </p:sp>
    </p:spTree>
    <p:extLst>
      <p:ext uri="{BB962C8B-B14F-4D97-AF65-F5344CB8AC3E}">
        <p14:creationId xmlns:p14="http://schemas.microsoft.com/office/powerpoint/2010/main" val="1390800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Resource Limits Use</a:t>
            </a:r>
            <a:r>
              <a:rPr lang="en-US" dirty="0" smtClean="0"/>
              <a:t/>
            </a:r>
            <a:br>
              <a:rPr lang="en-US" dirty="0" smtClean="0"/>
            </a:br>
            <a:r>
              <a:rPr lang="en-US" sz="1400" dirty="0" smtClean="0">
                <a:solidFill>
                  <a:schemeClr val="bg1"/>
                </a:solidFill>
              </a:rPr>
              <a:t>S</a:t>
            </a:r>
            <a:endParaRPr lang="en-US"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6152642"/>
              </p:ext>
            </p:extLst>
          </p:nvPr>
        </p:nvGraphicFramePr>
        <p:xfrm>
          <a:off x="457200" y="1858964"/>
          <a:ext cx="8229600" cy="4023360"/>
        </p:xfrm>
        <a:graphic>
          <a:graphicData uri="http://schemas.openxmlformats.org/drawingml/2006/table">
            <a:tbl>
              <a:tblPr firstRow="1" bandRow="1">
                <a:tableStyleId>{5C22544A-7EE6-4342-B048-85BDC9FD1C3A}</a:tableStyleId>
              </a:tblPr>
              <a:tblGrid>
                <a:gridCol w="1600200"/>
                <a:gridCol w="1752600"/>
                <a:gridCol w="2057400"/>
                <a:gridCol w="2819400"/>
              </a:tblGrid>
              <a:tr h="1341436">
                <a:tc>
                  <a:txBody>
                    <a:bodyPr/>
                    <a:lstStyle/>
                    <a:p>
                      <a:endParaRPr kumimoji="0" lang="en-US" sz="1400" kern="1200" dirty="0">
                        <a:solidFill>
                          <a:schemeClr val="dk1"/>
                        </a:solidFill>
                        <a:latin typeface="+mn-lt"/>
                        <a:ea typeface="+mn-ea"/>
                        <a:cs typeface="+mn-cs"/>
                      </a:endParaRPr>
                    </a:p>
                  </a:txBody>
                  <a:tcPr>
                    <a:solidFill>
                      <a:schemeClr val="bg1">
                        <a:lumMod val="75000"/>
                      </a:schemeClr>
                    </a:solidFill>
                  </a:tcPr>
                </a:tc>
                <a:tc>
                  <a:txBody>
                    <a:bodyPr/>
                    <a:lstStyle/>
                    <a:p>
                      <a:r>
                        <a:rPr lang="en-US" dirty="0" smtClean="0"/>
                        <a:t>      </a:t>
                      </a:r>
                    </a:p>
                    <a:p>
                      <a:pPr algn="ctr"/>
                      <a:r>
                        <a:rPr lang="en-US" sz="1400" dirty="0" smtClean="0"/>
                        <a:t>      Settlements </a:t>
                      </a:r>
                    </a:p>
                    <a:p>
                      <a:pPr algn="ctr"/>
                      <a:r>
                        <a:rPr lang="en-US" sz="1400" dirty="0" smtClean="0"/>
                        <a:t>    and </a:t>
                      </a:r>
                    </a:p>
                    <a:p>
                      <a:pPr algn="ctr"/>
                      <a:r>
                        <a:rPr lang="en-US" sz="1400" dirty="0" smtClean="0"/>
                        <a:t>    </a:t>
                      </a:r>
                      <a:r>
                        <a:rPr lang="en-US" sz="1400" u="sng" dirty="0" smtClean="0"/>
                        <a:t>Billing</a:t>
                      </a:r>
                      <a:endParaRPr lang="en-US" sz="1400" u="sng" dirty="0"/>
                    </a:p>
                  </a:txBody>
                  <a:tcPr/>
                </a:tc>
                <a:tc>
                  <a:txBody>
                    <a:bodyPr/>
                    <a:lstStyle/>
                    <a:p>
                      <a:pPr algn="ctr"/>
                      <a:r>
                        <a:rPr lang="en-US" sz="1400" dirty="0" smtClean="0"/>
                        <a:t>Operations Support</a:t>
                      </a:r>
                      <a:r>
                        <a:rPr lang="en-US" sz="1400" baseline="0" dirty="0" smtClean="0"/>
                        <a:t> </a:t>
                      </a:r>
                      <a:r>
                        <a:rPr lang="en-US" sz="1400" u="sng" dirty="0" smtClean="0"/>
                        <a:t>Engineering</a:t>
                      </a:r>
                    </a:p>
                    <a:p>
                      <a:pPr algn="ctr"/>
                      <a:endParaRPr lang="en-US" sz="1400" dirty="0" smtClean="0"/>
                    </a:p>
                    <a:p>
                      <a:pPr algn="ctr"/>
                      <a:r>
                        <a:rPr lang="en-US" sz="1400" u="sng" dirty="0" smtClean="0"/>
                        <a:t>Operations Analysis</a:t>
                      </a:r>
                    </a:p>
                    <a:p>
                      <a:pPr algn="ctr"/>
                      <a:endParaRPr lang="en-US" sz="1400" dirty="0" smtClean="0"/>
                    </a:p>
                    <a:p>
                      <a:pPr algn="ctr"/>
                      <a:r>
                        <a:rPr lang="en-US" sz="1400" u="sng" dirty="0" smtClean="0"/>
                        <a:t>Advanced Network</a:t>
                      </a:r>
                      <a:endParaRPr lang="en-US" sz="1400" u="sng" dirty="0"/>
                    </a:p>
                  </a:txBody>
                  <a:tcPr/>
                </a:tc>
                <a:tc>
                  <a:txBody>
                    <a:bodyPr/>
                    <a:lstStyle/>
                    <a:p>
                      <a:pPr algn="ctr"/>
                      <a:endParaRPr lang="en-US" sz="1600" dirty="0" smtClean="0"/>
                    </a:p>
                    <a:p>
                      <a:pPr algn="ctr"/>
                      <a:endParaRPr lang="en-US" sz="1600" dirty="0" smtClean="0"/>
                    </a:p>
                    <a:p>
                      <a:pPr algn="ctr"/>
                      <a:r>
                        <a:rPr lang="en-US" sz="1400" u="sng" dirty="0" smtClean="0"/>
                        <a:t>CRR</a:t>
                      </a:r>
                      <a:endParaRPr lang="en-US" sz="1400" u="sng" dirty="0"/>
                    </a:p>
                  </a:txBody>
                  <a:tcPr/>
                </a:tc>
              </a:tr>
              <a:tr h="2590799">
                <a:tc>
                  <a:txBody>
                    <a:bodyPr/>
                    <a:lstStyle/>
                    <a:p>
                      <a:endParaRPr lang="en-US" sz="1400" dirty="0" smtClean="0">
                        <a:solidFill>
                          <a:srgbClr val="C00000"/>
                        </a:solidFill>
                      </a:endParaRPr>
                    </a:p>
                    <a:p>
                      <a:endParaRPr lang="en-US" sz="1400" dirty="0" smtClean="0">
                        <a:solidFill>
                          <a:srgbClr val="C00000"/>
                        </a:solidFill>
                      </a:endParaRPr>
                    </a:p>
                    <a:p>
                      <a:endParaRPr lang="en-US" sz="1400" dirty="0" smtClean="0">
                        <a:solidFill>
                          <a:srgbClr val="C00000"/>
                        </a:solidFill>
                      </a:endParaRPr>
                    </a:p>
                    <a:p>
                      <a:endParaRPr lang="en-US" sz="1400" dirty="0" smtClean="0">
                        <a:solidFill>
                          <a:srgbClr val="C00000"/>
                        </a:solidFill>
                      </a:endParaRPr>
                    </a:p>
                    <a:p>
                      <a:pPr algn="ctr"/>
                      <a:r>
                        <a:rPr lang="en-US" sz="1400" dirty="0" smtClean="0">
                          <a:solidFill>
                            <a:srgbClr val="C00000"/>
                          </a:solidFill>
                        </a:rPr>
                        <a:t>Seasonal Net Sustainable</a:t>
                      </a:r>
                      <a:endParaRPr lang="en-US" sz="1400" dirty="0">
                        <a:solidFill>
                          <a:srgbClr val="C00000"/>
                        </a:solidFill>
                      </a:endParaRPr>
                    </a:p>
                  </a:txBody>
                  <a:tcPr>
                    <a:solidFill>
                      <a:schemeClr val="bg1">
                        <a:lumMod val="75000"/>
                      </a:schemeClr>
                    </a:solidFill>
                  </a:tcPr>
                </a:tc>
                <a:tc>
                  <a:txBody>
                    <a:bodyPr/>
                    <a:lstStyle/>
                    <a:p>
                      <a:endParaRPr lang="en-US" sz="1400" dirty="0" smtClean="0"/>
                    </a:p>
                    <a:p>
                      <a:endParaRPr lang="en-US" sz="1400" dirty="0" smtClean="0"/>
                    </a:p>
                    <a:p>
                      <a:endParaRPr lang="en-US" sz="1400" dirty="0" smtClean="0"/>
                    </a:p>
                    <a:p>
                      <a:endParaRPr lang="en-US" sz="1400" dirty="0" smtClean="0"/>
                    </a:p>
                    <a:p>
                      <a:r>
                        <a:rPr lang="en-US" sz="1400" dirty="0" smtClean="0"/>
                        <a:t>Used in VC analysis</a:t>
                      </a:r>
                      <a:endParaRPr lang="en-US" sz="1400" dirty="0"/>
                    </a:p>
                  </a:txBody>
                  <a:tcPr>
                    <a:solidFill>
                      <a:schemeClr val="bg1">
                        <a:lumMod val="75000"/>
                      </a:schemeClr>
                    </a:solidFill>
                  </a:tcPr>
                </a:tc>
                <a:tc>
                  <a:txBody>
                    <a:bodyPr/>
                    <a:lstStyle/>
                    <a:p>
                      <a:endParaRPr lang="en-US" sz="1400" dirty="0" smtClean="0"/>
                    </a:p>
                    <a:p>
                      <a:endParaRPr lang="en-US" sz="1400" dirty="0" smtClean="0"/>
                    </a:p>
                    <a:p>
                      <a:endParaRPr lang="en-US" sz="1400" dirty="0" smtClean="0"/>
                    </a:p>
                    <a:p>
                      <a:endParaRPr lang="en-US" sz="1400" dirty="0" smtClean="0"/>
                    </a:p>
                    <a:p>
                      <a:r>
                        <a:rPr lang="en-US" sz="1400" dirty="0" smtClean="0"/>
                        <a:t>Used in Operations Studies – EMS Imports</a:t>
                      </a:r>
                      <a:endParaRPr lang="en-US" sz="1400" dirty="0"/>
                    </a:p>
                  </a:txBody>
                  <a:tcPr>
                    <a:solidFill>
                      <a:schemeClr val="bg1">
                        <a:lumMod val="75000"/>
                      </a:schemeClr>
                    </a:solidFill>
                  </a:tcPr>
                </a:tc>
                <a:tc>
                  <a:txBody>
                    <a:bodyPr/>
                    <a:lstStyle/>
                    <a:p>
                      <a:endParaRPr lang="en-US" sz="1400" dirty="0" smtClean="0"/>
                    </a:p>
                    <a:p>
                      <a:r>
                        <a:rPr lang="en-US" sz="1400" dirty="0" smtClean="0"/>
                        <a:t>Use the “Seasonal Net Max Sustainable Rating” from the “Parameters – GEN” tab for each of the four seasons to determine monthly PCRR eligibility amounts. These values are checked during the annual PCRR process to see if any of the PCRR-eligible Generation Resources have had a ratings change.</a:t>
                      </a:r>
                    </a:p>
                    <a:p>
                      <a:endParaRPr lang="en-US" sz="1400" dirty="0"/>
                    </a:p>
                  </a:txBody>
                  <a:tcPr>
                    <a:solidFill>
                      <a:schemeClr val="bg1">
                        <a:lumMod val="75000"/>
                      </a:schemeClr>
                    </a:solidFill>
                  </a:tcPr>
                </a:tc>
              </a:tr>
            </a:tbl>
          </a:graphicData>
        </a:graphic>
      </p:graphicFrame>
    </p:spTree>
    <p:extLst>
      <p:ext uri="{BB962C8B-B14F-4D97-AF65-F5344CB8AC3E}">
        <p14:creationId xmlns:p14="http://schemas.microsoft.com/office/powerpoint/2010/main" val="3336209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09800"/>
            <a:ext cx="4257675"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7702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318</TotalTime>
  <Words>156</Words>
  <Application>Microsoft Office PowerPoint</Application>
  <PresentationFormat>On-screen Show (4:3)</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Request for Impact Evaluation of RRGRR010</vt:lpstr>
      <vt:lpstr>RRGRR010 Seasonal Net Max Sustainable Ratings Definitions</vt:lpstr>
      <vt:lpstr>RRGRR010cont… Seasonal Net Max Sustainable Ratings Definitions</vt:lpstr>
      <vt:lpstr>Resource Limits Use S</vt:lpstr>
      <vt:lpstr>Discussion?</vt:lpstr>
    </vt:vector>
  </TitlesOfParts>
  <Company>NRG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RDWG Update to ROS</dc:title>
  <dc:creator>John D. Palen</dc:creator>
  <cp:lastModifiedBy>John D. Palen</cp:lastModifiedBy>
  <cp:revision>17</cp:revision>
  <dcterms:created xsi:type="dcterms:W3CDTF">2016-06-29T14:59:46Z</dcterms:created>
  <dcterms:modified xsi:type="dcterms:W3CDTF">2016-06-30T14:46:22Z</dcterms:modified>
</cp:coreProperties>
</file>