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1"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D4B790-53AC-4D37-9664-269CF5559BD5}"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1773467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B790-53AC-4D37-9664-269CF5559BD5}"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335209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B790-53AC-4D37-9664-269CF5559BD5}"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87986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D4B790-53AC-4D37-9664-269CF5559BD5}"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77555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D4B790-53AC-4D37-9664-269CF5559BD5}"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398744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4B790-53AC-4D37-9664-269CF5559BD5}"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115470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D4B790-53AC-4D37-9664-269CF5559BD5}"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73282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D4B790-53AC-4D37-9664-269CF5559BD5}"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12506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4B790-53AC-4D37-9664-269CF5559BD5}"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232626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4B790-53AC-4D37-9664-269CF5559BD5}"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3621530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D4B790-53AC-4D37-9664-269CF5559BD5}"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16EBA2-1870-4C5B-9672-105159CF8408}" type="slidenum">
              <a:rPr lang="en-US" smtClean="0"/>
              <a:t>‹#›</a:t>
            </a:fld>
            <a:endParaRPr lang="en-US"/>
          </a:p>
        </p:txBody>
      </p:sp>
    </p:spTree>
    <p:extLst>
      <p:ext uri="{BB962C8B-B14F-4D97-AF65-F5344CB8AC3E}">
        <p14:creationId xmlns:p14="http://schemas.microsoft.com/office/powerpoint/2010/main" val="182050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4B790-53AC-4D37-9664-269CF5559BD5}" type="datetimeFigureOut">
              <a:rPr lang="en-US" smtClean="0"/>
              <a:t>6/30/2016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16EBA2-1870-4C5B-9672-105159CF8408}" type="slidenum">
              <a:rPr lang="en-US" smtClean="0"/>
              <a:t>‹#›</a:t>
            </a:fld>
            <a:endParaRPr lang="en-US"/>
          </a:p>
        </p:txBody>
      </p:sp>
    </p:spTree>
    <p:extLst>
      <p:ext uri="{BB962C8B-B14F-4D97-AF65-F5344CB8AC3E}">
        <p14:creationId xmlns:p14="http://schemas.microsoft.com/office/powerpoint/2010/main" val="1397452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 </a:t>
            </a:r>
            <a:r>
              <a:rPr lang="en-US" dirty="0" smtClean="0"/>
              <a:t>Midsummer </a:t>
            </a:r>
            <a:r>
              <a:rPr lang="en-US" dirty="0" smtClean="0"/>
              <a:t>N</a:t>
            </a:r>
            <a:r>
              <a:rPr lang="en-US" dirty="0" smtClean="0"/>
              <a:t>ight’s </a:t>
            </a:r>
            <a:r>
              <a:rPr lang="en-US" dirty="0" smtClean="0"/>
              <a:t>DREAM</a:t>
            </a:r>
            <a:endParaRPr lang="en-US" dirty="0"/>
          </a:p>
        </p:txBody>
      </p:sp>
      <p:sp>
        <p:nvSpPr>
          <p:cNvPr id="3" name="Subtitle 2"/>
          <p:cNvSpPr>
            <a:spLocks noGrp="1"/>
          </p:cNvSpPr>
          <p:nvPr>
            <p:ph type="subTitle" idx="1"/>
          </p:nvPr>
        </p:nvSpPr>
        <p:spPr/>
        <p:txBody>
          <a:bodyPr/>
          <a:lstStyle/>
          <a:p>
            <a:r>
              <a:rPr lang="en-US" dirty="0" smtClean="0"/>
              <a:t>Vision for NPRR 777</a:t>
            </a:r>
            <a:endParaRPr lang="en-US" dirty="0"/>
          </a:p>
        </p:txBody>
      </p:sp>
    </p:spTree>
    <p:extLst>
      <p:ext uri="{BB962C8B-B14F-4D97-AF65-F5344CB8AC3E}">
        <p14:creationId xmlns:p14="http://schemas.microsoft.com/office/powerpoint/2010/main" val="3463735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SENA developed NPRR 777 with the intent to implement the findings of the DREAM task force, with a focus on integrating price responsive resources connected to the distribution system.  SENA also elected to:</a:t>
            </a:r>
          </a:p>
          <a:p>
            <a:r>
              <a:rPr lang="en-US" dirty="0" smtClean="0"/>
              <a:t>Create a new resource type</a:t>
            </a:r>
          </a:p>
          <a:p>
            <a:r>
              <a:rPr lang="en-US" dirty="0" smtClean="0"/>
              <a:t>Enable a load-zone dispatch </a:t>
            </a:r>
          </a:p>
          <a:p>
            <a:r>
              <a:rPr lang="en-US" dirty="0" smtClean="0"/>
              <a:t>Leverage existing settlements, RUC practices, price discovery, and performance metrics associated with traditional resources</a:t>
            </a:r>
          </a:p>
          <a:p>
            <a:pPr marL="0" indent="0">
              <a:buNone/>
            </a:pPr>
            <a:r>
              <a:rPr lang="en-US" i="1" dirty="0" smtClean="0"/>
              <a:t>Such that distribution-connected resources that behave like traditional resources may opt-in to participate in a SCED dispatch</a:t>
            </a:r>
          </a:p>
        </p:txBody>
      </p:sp>
    </p:spTree>
    <p:extLst>
      <p:ext uri="{BB962C8B-B14F-4D97-AF65-F5344CB8AC3E}">
        <p14:creationId xmlns:p14="http://schemas.microsoft.com/office/powerpoint/2010/main" val="1085327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a:t>
            </a:r>
            <a:endParaRPr lang="en-US" dirty="0"/>
          </a:p>
        </p:txBody>
      </p:sp>
      <p:sp>
        <p:nvSpPr>
          <p:cNvPr id="3" name="Content Placeholder 2"/>
          <p:cNvSpPr>
            <a:spLocks noGrp="1"/>
          </p:cNvSpPr>
          <p:nvPr>
            <p:ph idx="1"/>
          </p:nvPr>
        </p:nvSpPr>
        <p:spPr/>
        <p:txBody>
          <a:bodyPr>
            <a:normAutofit lnSpcReduction="10000"/>
          </a:bodyPr>
          <a:lstStyle/>
          <a:p>
            <a:r>
              <a:rPr lang="en-US" dirty="0" smtClean="0"/>
              <a:t>Efficient price formation, where deployment of price-responsive distribution connected resources is reflected as a </a:t>
            </a:r>
            <a:r>
              <a:rPr lang="en-US" b="1" i="1" dirty="0" smtClean="0"/>
              <a:t>resource serving load, rather than a reduction in demand.</a:t>
            </a:r>
            <a:endParaRPr lang="en-US" dirty="0" smtClean="0"/>
          </a:p>
          <a:p>
            <a:endParaRPr lang="en-US" dirty="0" smtClean="0"/>
          </a:p>
          <a:p>
            <a:r>
              <a:rPr lang="en-US" dirty="0" smtClean="0"/>
              <a:t>Increased market efficiency and reliability, through transparency and ISO awareness of price-responsive distribution connected resources.</a:t>
            </a:r>
          </a:p>
          <a:p>
            <a:endParaRPr lang="en-US" dirty="0" smtClean="0"/>
          </a:p>
          <a:p>
            <a:r>
              <a:rPr lang="en-US" dirty="0" smtClean="0"/>
              <a:t>Incremental resources available to ERCOT for</a:t>
            </a:r>
          </a:p>
          <a:p>
            <a:pPr lvl="1"/>
            <a:r>
              <a:rPr lang="en-US" dirty="0" smtClean="0"/>
              <a:t>Assessment of transmission needs / studies</a:t>
            </a:r>
          </a:p>
          <a:p>
            <a:pPr lvl="1"/>
            <a:r>
              <a:rPr lang="en-US" dirty="0" smtClean="0"/>
              <a:t>RMR alternatives</a:t>
            </a:r>
            <a:endParaRPr lang="en-US" dirty="0"/>
          </a:p>
        </p:txBody>
      </p:sp>
    </p:spTree>
    <p:extLst>
      <p:ext uri="{BB962C8B-B14F-4D97-AF65-F5344CB8AC3E}">
        <p14:creationId xmlns:p14="http://schemas.microsoft.com/office/powerpoint/2010/main" val="259766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777 focused on protocol revisions that enable existing distribution connected resources that cannot currently participate in SCED.  The current NPRR excludes distributed resource participation in</a:t>
            </a:r>
          </a:p>
          <a:p>
            <a:r>
              <a:rPr lang="en-US" dirty="0" smtClean="0"/>
              <a:t>Nodal Dispatch</a:t>
            </a:r>
          </a:p>
          <a:p>
            <a:r>
              <a:rPr lang="en-US" dirty="0" smtClean="0"/>
              <a:t>Ancillary Service Markets</a:t>
            </a:r>
          </a:p>
          <a:p>
            <a:r>
              <a:rPr lang="en-US" dirty="0" smtClean="0"/>
              <a:t>Day-Ahead Markets</a:t>
            </a:r>
          </a:p>
          <a:p>
            <a:r>
              <a:rPr lang="en-US" dirty="0" smtClean="0"/>
              <a:t>Congestion Revenue Rights Markets*</a:t>
            </a:r>
          </a:p>
          <a:p>
            <a:endParaRPr lang="en-US" dirty="0"/>
          </a:p>
          <a:p>
            <a:pPr marL="0" indent="0">
              <a:buNone/>
            </a:pPr>
            <a:r>
              <a:rPr lang="en-US" sz="1600" dirty="0" smtClean="0"/>
              <a:t>*Note:  This exclusion prohibits development of a resource node / settlement point for a distribution-connected resource.  All market participants may participate in CRR markets, subject to meeting requirements defined in ERCOT Protocols     </a:t>
            </a:r>
            <a:endParaRPr lang="en-US" sz="1600" dirty="0"/>
          </a:p>
        </p:txBody>
      </p:sp>
    </p:spTree>
    <p:extLst>
      <p:ext uri="{BB962C8B-B14F-4D97-AF65-F5344CB8AC3E}">
        <p14:creationId xmlns:p14="http://schemas.microsoft.com/office/powerpoint/2010/main" val="536753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 / Rationale:  Nodal Dispatch</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SENA supports an efficient dispatch of all resources.  Resources that can monetize their locational value to alleviate constraints through a SCED dispatch should have the ability to do so.</a:t>
            </a:r>
          </a:p>
          <a:p>
            <a:pPr marL="0" indent="0">
              <a:buNone/>
            </a:pPr>
            <a:endParaRPr lang="en-US" dirty="0"/>
          </a:p>
          <a:p>
            <a:pPr marL="0" indent="0">
              <a:buNone/>
            </a:pPr>
            <a:r>
              <a:rPr lang="en-US" dirty="0" smtClean="0"/>
              <a:t>However, NPRR 777 was authored acknowledging the challenges associated with a nodal dispatch, including:</a:t>
            </a:r>
          </a:p>
          <a:p>
            <a:pPr marL="0" indent="0">
              <a:buNone/>
            </a:pPr>
            <a:endParaRPr lang="en-US" dirty="0" smtClean="0"/>
          </a:p>
          <a:p>
            <a:r>
              <a:rPr lang="en-US" dirty="0" smtClean="0"/>
              <a:t>The potential for registering as an MDR (for nodal payment) when nodal prices favor the resource, and de-registering as an MDR (for zonal payment) when nodal prices do not favor the resource.</a:t>
            </a:r>
          </a:p>
          <a:p>
            <a:r>
              <a:rPr lang="en-US" dirty="0" smtClean="0"/>
              <a:t>Incentives to create a mobile generation fleet.</a:t>
            </a:r>
            <a:endParaRPr lang="en-US" dirty="0"/>
          </a:p>
        </p:txBody>
      </p:sp>
    </p:spTree>
    <p:extLst>
      <p:ext uri="{BB962C8B-B14F-4D97-AF65-F5344CB8AC3E}">
        <p14:creationId xmlns:p14="http://schemas.microsoft.com/office/powerpoint/2010/main" val="193536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 / Rationale:  Ancillary Services</a:t>
            </a:r>
            <a:endParaRPr lang="en-US" dirty="0"/>
          </a:p>
        </p:txBody>
      </p:sp>
      <p:sp>
        <p:nvSpPr>
          <p:cNvPr id="3" name="Content Placeholder 2"/>
          <p:cNvSpPr>
            <a:spLocks noGrp="1"/>
          </p:cNvSpPr>
          <p:nvPr>
            <p:ph idx="1"/>
          </p:nvPr>
        </p:nvSpPr>
        <p:spPr>
          <a:xfrm>
            <a:off x="838200" y="1389790"/>
            <a:ext cx="10515600" cy="4351338"/>
          </a:xfrm>
        </p:spPr>
        <p:txBody>
          <a:bodyPr/>
          <a:lstStyle/>
          <a:p>
            <a:pPr marL="0" indent="0">
              <a:buNone/>
            </a:pPr>
            <a:r>
              <a:rPr lang="en-US" dirty="0" smtClean="0"/>
              <a:t>NPRR 777, as written excludes MDRs from providing ancillary services.   SENA is supportive of a competitive market structure where any resource can provide Ancillary Services, provided that they have the technical capabilities to provide that service.  </a:t>
            </a:r>
          </a:p>
          <a:p>
            <a:pPr marL="0" indent="0">
              <a:buNone/>
            </a:pPr>
            <a:endParaRPr lang="en-US" dirty="0"/>
          </a:p>
          <a:p>
            <a:pPr marL="0" indent="0">
              <a:buNone/>
            </a:pPr>
            <a:r>
              <a:rPr lang="en-US" dirty="0" smtClean="0"/>
              <a:t>Existing market structures permit (and do not change by virtue of 777) opportunities for MDRs to provide certain Ancillary (or comparable services)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85169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 / Rationale : Ancillary Services</a:t>
            </a:r>
            <a:endParaRPr lang="en-US" dirty="0"/>
          </a:p>
        </p:txBody>
      </p:sp>
      <p:sp>
        <p:nvSpPr>
          <p:cNvPr id="4" name="Rounded Rectangle 3"/>
          <p:cNvSpPr/>
          <p:nvPr/>
        </p:nvSpPr>
        <p:spPr>
          <a:xfrm>
            <a:off x="2020388" y="1976846"/>
            <a:ext cx="2420982" cy="984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Non Spin  </a:t>
            </a:r>
          </a:p>
          <a:p>
            <a:pPr algn="ctr"/>
            <a:r>
              <a:rPr lang="en-US" dirty="0" smtClean="0"/>
              <a:t>(10/30 Min Response)</a:t>
            </a:r>
            <a:endParaRPr lang="en-US" dirty="0"/>
          </a:p>
        </p:txBody>
      </p:sp>
      <p:sp>
        <p:nvSpPr>
          <p:cNvPr id="5" name="Rounded Rectangle 4"/>
          <p:cNvSpPr/>
          <p:nvPr/>
        </p:nvSpPr>
        <p:spPr>
          <a:xfrm>
            <a:off x="6453051" y="1976846"/>
            <a:ext cx="2403566" cy="984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ERS</a:t>
            </a:r>
          </a:p>
          <a:p>
            <a:pPr algn="ctr"/>
            <a:r>
              <a:rPr lang="en-US" dirty="0" smtClean="0"/>
              <a:t>(10/30 Min Response)</a:t>
            </a:r>
            <a:endParaRPr lang="en-US" dirty="0"/>
          </a:p>
        </p:txBody>
      </p:sp>
      <p:sp>
        <p:nvSpPr>
          <p:cNvPr id="6" name="Rounded Rectangle 5"/>
          <p:cNvSpPr/>
          <p:nvPr/>
        </p:nvSpPr>
        <p:spPr>
          <a:xfrm>
            <a:off x="2020387" y="3113315"/>
            <a:ext cx="2420983" cy="984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Responsive Reserve</a:t>
            </a:r>
          </a:p>
          <a:p>
            <a:pPr algn="ctr"/>
            <a:r>
              <a:rPr lang="en-US" dirty="0" smtClean="0"/>
              <a:t>(10 min / Governor Response)</a:t>
            </a:r>
          </a:p>
        </p:txBody>
      </p:sp>
      <p:sp>
        <p:nvSpPr>
          <p:cNvPr id="7" name="Rounded Rectangle 6"/>
          <p:cNvSpPr/>
          <p:nvPr/>
        </p:nvSpPr>
        <p:spPr>
          <a:xfrm>
            <a:off x="6453051" y="3113315"/>
            <a:ext cx="2420983" cy="984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Load Resource participation by high-set UF Relay</a:t>
            </a:r>
          </a:p>
        </p:txBody>
      </p:sp>
      <p:sp>
        <p:nvSpPr>
          <p:cNvPr id="8" name="Rounded Rectangle 7"/>
          <p:cNvSpPr/>
          <p:nvPr/>
        </p:nvSpPr>
        <p:spPr>
          <a:xfrm>
            <a:off x="2020387" y="4275911"/>
            <a:ext cx="2420983" cy="9840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Regulation</a:t>
            </a:r>
          </a:p>
        </p:txBody>
      </p:sp>
      <p:sp>
        <p:nvSpPr>
          <p:cNvPr id="9" name="Rounded Rectangle 8"/>
          <p:cNvSpPr/>
          <p:nvPr/>
        </p:nvSpPr>
        <p:spPr>
          <a:xfrm>
            <a:off x="6453051" y="4275911"/>
            <a:ext cx="2420983" cy="98406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 comparable product</a:t>
            </a:r>
          </a:p>
        </p:txBody>
      </p:sp>
      <p:sp>
        <p:nvSpPr>
          <p:cNvPr id="10" name="Left-Right Arrow 9"/>
          <p:cNvSpPr/>
          <p:nvPr/>
        </p:nvSpPr>
        <p:spPr>
          <a:xfrm>
            <a:off x="4572000" y="2342606"/>
            <a:ext cx="1733006" cy="278674"/>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Right Arrow 10"/>
          <p:cNvSpPr/>
          <p:nvPr/>
        </p:nvSpPr>
        <p:spPr>
          <a:xfrm>
            <a:off x="4580707" y="3466012"/>
            <a:ext cx="1733006" cy="278674"/>
          </a:xfrm>
          <a:prstGeom prst="lef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Left-Right Arrow 11"/>
          <p:cNvSpPr/>
          <p:nvPr/>
        </p:nvSpPr>
        <p:spPr>
          <a:xfrm>
            <a:off x="4572000" y="4554584"/>
            <a:ext cx="1733006" cy="278674"/>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874034" y="4233093"/>
            <a:ext cx="2891246" cy="1200329"/>
          </a:xfrm>
          <a:prstGeom prst="rect">
            <a:avLst/>
          </a:prstGeom>
          <a:noFill/>
        </p:spPr>
        <p:txBody>
          <a:bodyPr wrap="square" rtlCol="0">
            <a:spAutoFit/>
          </a:bodyPr>
          <a:lstStyle/>
          <a:p>
            <a:r>
              <a:rPr lang="en-US" dirty="0" smtClean="0"/>
              <a:t>Protocol revisions need to include storage when deployment is commercial and material</a:t>
            </a:r>
            <a:endParaRPr lang="en-US" dirty="0"/>
          </a:p>
        </p:txBody>
      </p:sp>
      <p:sp>
        <p:nvSpPr>
          <p:cNvPr id="14" name="TextBox 13"/>
          <p:cNvSpPr txBox="1"/>
          <p:nvPr/>
        </p:nvSpPr>
        <p:spPr>
          <a:xfrm>
            <a:off x="604284" y="5707522"/>
            <a:ext cx="11080898" cy="646331"/>
          </a:xfrm>
          <a:prstGeom prst="rect">
            <a:avLst/>
          </a:prstGeom>
          <a:noFill/>
        </p:spPr>
        <p:txBody>
          <a:bodyPr wrap="square" rtlCol="0">
            <a:spAutoFit/>
          </a:bodyPr>
          <a:lstStyle/>
          <a:p>
            <a:r>
              <a:rPr lang="en-US" smtClean="0"/>
              <a:t>Regulation provided </a:t>
            </a:r>
            <a:r>
              <a:rPr lang="en-US" dirty="0" smtClean="0"/>
              <a:t>by Natural Gas and Diesel fired Resources would likely be uneconomic compared to other lower-cost alternatives.   </a:t>
            </a:r>
            <a:endParaRPr lang="en-US" dirty="0"/>
          </a:p>
        </p:txBody>
      </p:sp>
    </p:spTree>
    <p:extLst>
      <p:ext uri="{BB962C8B-B14F-4D97-AF65-F5344CB8AC3E}">
        <p14:creationId xmlns:p14="http://schemas.microsoft.com/office/powerpoint/2010/main" val="3617203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Exclusions / Rationale:  </a:t>
            </a:r>
            <a:endParaRPr lang="en-US" dirty="0"/>
          </a:p>
        </p:txBody>
      </p:sp>
      <p:sp>
        <p:nvSpPr>
          <p:cNvPr id="3" name="Content Placeholder 2"/>
          <p:cNvSpPr>
            <a:spLocks noGrp="1"/>
          </p:cNvSpPr>
          <p:nvPr>
            <p:ph idx="1"/>
          </p:nvPr>
        </p:nvSpPr>
        <p:spPr/>
        <p:txBody>
          <a:bodyPr>
            <a:normAutofit lnSpcReduction="10000"/>
          </a:bodyPr>
          <a:lstStyle/>
          <a:p>
            <a:r>
              <a:rPr lang="en-US" dirty="0" smtClean="0"/>
              <a:t>Day-Ahead Market:  Market Participants may participate in the DAM, however no new settlement points will be created for each MDR.  Load Zone dispatch and Payment allows each MDR to be perfectly hedged to the Load Zone, and can participate in DAM activities.  </a:t>
            </a:r>
          </a:p>
          <a:p>
            <a:endParaRPr lang="en-US" dirty="0"/>
          </a:p>
          <a:p>
            <a:r>
              <a:rPr lang="en-US" dirty="0" smtClean="0"/>
              <a:t>Congestion Revenue Rights:  </a:t>
            </a:r>
          </a:p>
          <a:p>
            <a:pPr lvl="1"/>
            <a:r>
              <a:rPr lang="en-US" dirty="0" smtClean="0"/>
              <a:t>Development of a Settlement Point for each MDR may burden existing infrastructure</a:t>
            </a:r>
          </a:p>
          <a:p>
            <a:pPr lvl="1"/>
            <a:r>
              <a:rPr lang="en-US" dirty="0" smtClean="0"/>
              <a:t>Load-zone dispatch of MDRs allows Market Participants to Hedge from the Load Zone to any existing point on the system, enabling a perfect hedge if desired.  Load Zone payment also guarantees each MDR is perfectly hedged to the Load Zone, without procuring any CRR instrument.  </a:t>
            </a:r>
            <a:endParaRPr lang="en-US" dirty="0"/>
          </a:p>
        </p:txBody>
      </p:sp>
    </p:spTree>
    <p:extLst>
      <p:ext uri="{BB962C8B-B14F-4D97-AF65-F5344CB8AC3E}">
        <p14:creationId xmlns:p14="http://schemas.microsoft.com/office/powerpoint/2010/main" val="3384915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Forward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SENA proposes that WMS host monthly discussions to build consensus on the following topics:</a:t>
            </a:r>
          </a:p>
          <a:p>
            <a:r>
              <a:rPr lang="en-US" dirty="0" smtClean="0"/>
              <a:t>Settlement:  Does the current MDR treatment as a resource align with current resource settlement practices?</a:t>
            </a:r>
          </a:p>
          <a:p>
            <a:r>
              <a:rPr lang="en-US" dirty="0" smtClean="0"/>
              <a:t>RUC:  Does the current MDR treatment make a MDR eligible for RUC?  Inclusion in transmission studies?  </a:t>
            </a:r>
          </a:p>
          <a:p>
            <a:r>
              <a:rPr lang="en-US" dirty="0" smtClean="0"/>
              <a:t>Telemetry:  Is telemetry adequate for ERCOT and achievable by MDRs?</a:t>
            </a:r>
          </a:p>
          <a:p>
            <a:r>
              <a:rPr lang="en-US" dirty="0" smtClean="0"/>
              <a:t>Performance Metrics:  Are existing resource performance metrics appropriate and achievable for MDRs?</a:t>
            </a:r>
          </a:p>
          <a:p>
            <a:r>
              <a:rPr lang="en-US" dirty="0" smtClean="0"/>
              <a:t>Other?  </a:t>
            </a:r>
          </a:p>
          <a:p>
            <a:pPr marL="0" indent="0">
              <a:buNone/>
            </a:pPr>
            <a:r>
              <a:rPr lang="en-US" dirty="0" smtClean="0"/>
              <a:t> </a:t>
            </a:r>
            <a:endParaRPr lang="en-US" dirty="0"/>
          </a:p>
        </p:txBody>
      </p:sp>
    </p:spTree>
    <p:extLst>
      <p:ext uri="{BB962C8B-B14F-4D97-AF65-F5344CB8AC3E}">
        <p14:creationId xmlns:p14="http://schemas.microsoft.com/office/powerpoint/2010/main" val="3446894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663</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A Midsummer Night’s DREAM</vt:lpstr>
      <vt:lpstr>Goal:</vt:lpstr>
      <vt:lpstr>Goal:  </vt:lpstr>
      <vt:lpstr>Exclusions</vt:lpstr>
      <vt:lpstr>Exclusions / Rationale:  Nodal Dispatch</vt:lpstr>
      <vt:lpstr>Exclusions / Rationale:  Ancillary Services</vt:lpstr>
      <vt:lpstr>Exclusions / Rationale : Ancillary Services</vt:lpstr>
      <vt:lpstr>Exclusions / Rationale:  </vt:lpstr>
      <vt:lpstr>Path Forward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Mid-summer’s night DREAM</dc:title>
  <dc:creator>Greg Thurnher</dc:creator>
  <cp:lastModifiedBy>Brittney Albracht</cp:lastModifiedBy>
  <cp:revision>11</cp:revision>
  <dcterms:created xsi:type="dcterms:W3CDTF">2016-06-28T19:26:09Z</dcterms:created>
  <dcterms:modified xsi:type="dcterms:W3CDTF">2016-06-30T18:33:57Z</dcterms:modified>
</cp:coreProperties>
</file>