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6"/>
  </p:notesMasterIdLst>
  <p:handoutMasterIdLst>
    <p:handoutMasterId r:id="rId17"/>
  </p:handoutMasterIdLst>
  <p:sldIdLst>
    <p:sldId id="260" r:id="rId7"/>
    <p:sldId id="258" r:id="rId8"/>
    <p:sldId id="257" r:id="rId9"/>
    <p:sldId id="261" r:id="rId10"/>
    <p:sldId id="262" r:id="rId11"/>
    <p:sldId id="279" r:id="rId12"/>
    <p:sldId id="266" r:id="rId13"/>
    <p:sldId id="288" r:id="rId14"/>
    <p:sldId id="28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7626" autoAdjust="0"/>
  </p:normalViewPr>
  <p:slideViewPr>
    <p:cSldViewPr showGuides="1">
      <p:cViewPr varScale="1">
        <p:scale>
          <a:sx n="107" d="100"/>
          <a:sy n="107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1965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CONFIDENTIAL - DRAFT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Thompson@ERCOT.co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413338"/>
            <a:ext cx="5646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Switchable Generation Resources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ROS</a:t>
            </a:r>
            <a:endParaRPr lang="en-US" dirty="0"/>
          </a:p>
          <a:p>
            <a:endParaRPr lang="en-US" dirty="0"/>
          </a:p>
          <a:p>
            <a:r>
              <a:rPr lang="en-US" smtClean="0"/>
              <a:t>7/7/2016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7840" y="685800"/>
            <a:ext cx="638556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Agenda</a:t>
            </a:r>
          </a:p>
          <a:p>
            <a:r>
              <a:rPr lang="en-US" dirty="0" smtClean="0"/>
              <a:t>Review of Switchable Generation Resources (SWGRs) in ERCOT</a:t>
            </a:r>
          </a:p>
          <a:p>
            <a:r>
              <a:rPr lang="en-US" dirty="0" smtClean="0"/>
              <a:t>ERCOT SWGR whitepaper</a:t>
            </a:r>
          </a:p>
          <a:p>
            <a:r>
              <a:rPr lang="en-US" dirty="0" smtClean="0"/>
              <a:t>Project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SWGRs in ERCOT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181600"/>
          </a:xfrm>
        </p:spPr>
        <p:txBody>
          <a:bodyPr/>
          <a:lstStyle/>
          <a:p>
            <a:r>
              <a:rPr lang="en-US" sz="2400" dirty="0"/>
              <a:t>A Switchable Generation Resource (SWGR) is defined in the ERCOT Protocols as </a:t>
            </a:r>
            <a:r>
              <a:rPr lang="en-US" sz="2400" i="1" dirty="0"/>
              <a:t>“A Generation Resource that can be connected to either the ERCOT Transmission Grid or a non-ERCOT Control Area.” 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14600"/>
            <a:ext cx="6352248" cy="35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SWGR sites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06" y="838200"/>
            <a:ext cx="8534400" cy="5334000"/>
          </a:xfrm>
        </p:spPr>
        <p:txBody>
          <a:bodyPr/>
          <a:lstStyle/>
          <a:p>
            <a:pPr marL="0" lvl="0" indent="0">
              <a:buNone/>
            </a:pPr>
            <a:endParaRPr lang="en-US" sz="2000" u="sng" dirty="0" smtClean="0"/>
          </a:p>
          <a:p>
            <a:pPr lvl="0"/>
            <a:r>
              <a:rPr lang="en-US" sz="2000" dirty="0" smtClean="0"/>
              <a:t>Tenaska </a:t>
            </a:r>
            <a:r>
              <a:rPr lang="en-US" sz="2000" dirty="0"/>
              <a:t>Kiamichi is a natural gas-fired combined-cycle generation facility located in Pittsburg County, </a:t>
            </a:r>
            <a:r>
              <a:rPr lang="en-US" sz="2000" dirty="0" smtClean="0"/>
              <a:t>Oklahoma</a:t>
            </a:r>
          </a:p>
          <a:p>
            <a:pPr lvl="0"/>
            <a:r>
              <a:rPr lang="en-US" sz="2000" dirty="0" smtClean="0"/>
              <a:t>Tenaska </a:t>
            </a:r>
            <a:r>
              <a:rPr lang="en-US" sz="2000" dirty="0"/>
              <a:t>Gateway is a natural gas-fired combined-cycle generation facility located in Rusk County, </a:t>
            </a:r>
            <a:r>
              <a:rPr lang="en-US" sz="2000" dirty="0" smtClean="0"/>
              <a:t>Texas</a:t>
            </a:r>
          </a:p>
          <a:p>
            <a:pPr lvl="0"/>
            <a:r>
              <a:rPr lang="en-US" sz="2000" dirty="0" smtClean="0"/>
              <a:t>The </a:t>
            </a:r>
            <a:r>
              <a:rPr lang="en-US" sz="2000" dirty="0"/>
              <a:t>Tenaska Frontier facility is a natural gas-fired combined-cycle generation facility located in Grimes County, </a:t>
            </a:r>
            <a:r>
              <a:rPr lang="en-US" sz="2000" dirty="0" smtClean="0"/>
              <a:t>Texas </a:t>
            </a:r>
          </a:p>
          <a:p>
            <a:pPr lvl="0"/>
            <a:r>
              <a:rPr lang="en-US" sz="2000" dirty="0" smtClean="0"/>
              <a:t>The </a:t>
            </a:r>
            <a:r>
              <a:rPr lang="en-US" sz="2000" dirty="0" err="1"/>
              <a:t>Frontera</a:t>
            </a:r>
            <a:r>
              <a:rPr lang="en-US" sz="2000" dirty="0"/>
              <a:t> Generation facility is a natural gas-fired combined-cycle generation facility located in Hidalgo County, </a:t>
            </a:r>
            <a:r>
              <a:rPr lang="en-US" sz="2000" dirty="0" smtClean="0"/>
              <a:t>Texas</a:t>
            </a:r>
          </a:p>
          <a:p>
            <a:pPr lvl="0"/>
            <a:r>
              <a:rPr lang="en-US" sz="2000" dirty="0" smtClean="0"/>
              <a:t>Antelope </a:t>
            </a:r>
            <a:r>
              <a:rPr lang="en-US" sz="2000" dirty="0"/>
              <a:t>Station is a natural gas-fired reciprocating engine driven generation facility located in Hale County, </a:t>
            </a:r>
            <a:r>
              <a:rPr lang="en-US" sz="2000" dirty="0" smtClean="0"/>
              <a:t>Texas</a:t>
            </a:r>
            <a:endParaRPr lang="en-US" sz="1800" dirty="0"/>
          </a:p>
          <a:p>
            <a:pPr lvl="0"/>
            <a:r>
              <a:rPr lang="en-US" sz="2000" dirty="0" smtClean="0"/>
              <a:t>Elk </a:t>
            </a:r>
            <a:r>
              <a:rPr lang="en-US" sz="2000" dirty="0"/>
              <a:t>Station is a natural gas-fired simple-cycle combustion turbine driven generation facility located in Hale County, </a:t>
            </a:r>
            <a:r>
              <a:rPr lang="en-US" sz="2000" dirty="0" smtClean="0"/>
              <a:t>Texas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SWGR </a:t>
            </a:r>
            <a:r>
              <a:rPr lang="en-US" dirty="0"/>
              <a:t>sites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http://www.digital-topo-maps.com/county-map/texa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663854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73" y="4076700"/>
            <a:ext cx="304800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73" y="30313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72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0627" y="189013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Tenaska Kiamichi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4940" y="40767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Tenaska </a:t>
            </a:r>
            <a:r>
              <a:rPr lang="en-US" sz="1400" dirty="0" smtClean="0"/>
              <a:t>Frontier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70627" y="4178615"/>
            <a:ext cx="1332989" cy="5048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791200" y="2197913"/>
            <a:ext cx="76200" cy="9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51" y="19071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4427321" y="6545673"/>
            <a:ext cx="407332" cy="121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0544" y="303437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Tenaska Gateway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705600" y="3340664"/>
            <a:ext cx="598016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655115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Frontera</a:t>
            </a:r>
            <a:endParaRPr lang="en-US" sz="1400" dirty="0"/>
          </a:p>
        </p:txBody>
      </p:sp>
      <p:pic>
        <p:nvPicPr>
          <p:cNvPr id="28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47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209800" y="2059555"/>
            <a:ext cx="851714" cy="13835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" y="175326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Antelope and Elk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5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SWGR whitepaper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2943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Purpose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Describe </a:t>
            </a:r>
            <a:r>
              <a:rPr lang="en-US" sz="2000" dirty="0"/>
              <a:t>the current ERCOT rules and procedures (ERCOT Protocols, Operating Guides, Other Binding Documents, etc.) under which Switchable Generation Resources operate within the ERCOT Region.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Describe challenges </a:t>
            </a:r>
            <a:r>
              <a:rPr lang="en-US" sz="2000" dirty="0"/>
              <a:t>to the ERCOT market and grid operations areas.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Identify </a:t>
            </a:r>
            <a:r>
              <a:rPr lang="en-US" sz="2000" dirty="0"/>
              <a:t>areas </a:t>
            </a:r>
            <a:r>
              <a:rPr lang="en-US" sz="2000" dirty="0" smtClean="0"/>
              <a:t>needing clarification and/or changes to </a:t>
            </a:r>
            <a:r>
              <a:rPr lang="en-US" sz="2000" dirty="0"/>
              <a:t>ERCOT </a:t>
            </a:r>
            <a:r>
              <a:rPr lang="en-US" sz="2000" dirty="0" smtClean="0"/>
              <a:t>rules, protocols, guides </a:t>
            </a:r>
            <a:r>
              <a:rPr lang="en-US" sz="2000" dirty="0"/>
              <a:t>or </a:t>
            </a:r>
            <a:r>
              <a:rPr lang="en-US" sz="2000" dirty="0" smtClean="0"/>
              <a:t>processes with the goals of</a:t>
            </a:r>
          </a:p>
          <a:p>
            <a:pPr marL="457200" lvl="1" indent="0">
              <a:buNone/>
            </a:pPr>
            <a:r>
              <a:rPr lang="en-US" sz="1600" dirty="0" smtClean="0"/>
              <a:t> - Providing </a:t>
            </a:r>
            <a:r>
              <a:rPr lang="en-US" sz="1600" dirty="0"/>
              <a:t>ERCOT </a:t>
            </a:r>
            <a:r>
              <a:rPr lang="en-US" sz="1600" dirty="0" smtClean="0"/>
              <a:t>the </a:t>
            </a:r>
            <a:r>
              <a:rPr lang="en-US" sz="1600" dirty="0"/>
              <a:t>ability to manage grid reliability and markets </a:t>
            </a:r>
            <a:r>
              <a:rPr lang="en-US" sz="1600" dirty="0" smtClean="0"/>
              <a:t>effectively</a:t>
            </a:r>
          </a:p>
          <a:p>
            <a:pPr marL="457200" lvl="1" indent="0">
              <a:buNone/>
            </a:pPr>
            <a:r>
              <a:rPr lang="en-US" sz="1600" dirty="0" smtClean="0"/>
              <a:t> - Providing </a:t>
            </a:r>
            <a:r>
              <a:rPr lang="en-US" sz="1600" dirty="0"/>
              <a:t>Generation Resource operators with maximum flexibility and efficient use of their Switchable Generation Resources via clear and unambiguous ERCOT </a:t>
            </a:r>
            <a:r>
              <a:rPr lang="en-US" sz="1600" dirty="0" smtClean="0"/>
              <a:t>rules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 - Providing </a:t>
            </a:r>
            <a:r>
              <a:rPr lang="en-US" sz="1600" dirty="0"/>
              <a:t>market participants transparency in disclosure reports as to SWGR operations</a:t>
            </a:r>
          </a:p>
          <a:p>
            <a:pPr>
              <a:buFont typeface="+mj-lt"/>
              <a:buAutoNum type="arabicPeriod"/>
            </a:pPr>
            <a:endParaRPr lang="en-US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ERCOT </a:t>
            </a:r>
            <a:r>
              <a:rPr lang="en-US" dirty="0" smtClean="0"/>
              <a:t>SWGR </a:t>
            </a:r>
            <a:r>
              <a:rPr lang="en-US" b="1" dirty="0" smtClean="0">
                <a:solidFill>
                  <a:schemeClr val="accent1"/>
                </a:solidFill>
              </a:rPr>
              <a:t>whitepaper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Contents:</a:t>
            </a:r>
          </a:p>
          <a:p>
            <a:r>
              <a:rPr lang="en-US" sz="2400" dirty="0" smtClean="0"/>
              <a:t>Modeling, Definitions and the Interconnection Process</a:t>
            </a:r>
          </a:p>
          <a:p>
            <a:r>
              <a:rPr lang="en-US" sz="2400" dirty="0" smtClean="0"/>
              <a:t>Operations</a:t>
            </a:r>
          </a:p>
          <a:p>
            <a:pPr lvl="1"/>
            <a:r>
              <a:rPr lang="en-US" sz="2000" dirty="0" smtClean="0"/>
              <a:t>COP submittal</a:t>
            </a:r>
          </a:p>
          <a:p>
            <a:pPr lvl="1"/>
            <a:r>
              <a:rPr lang="en-US" sz="2000" dirty="0" smtClean="0"/>
              <a:t>Switching under normal and </a:t>
            </a:r>
            <a:r>
              <a:rPr lang="en-US" sz="2000" dirty="0"/>
              <a:t>emergency </a:t>
            </a:r>
            <a:r>
              <a:rPr lang="en-US" sz="2000" dirty="0" smtClean="0"/>
              <a:t>conditions</a:t>
            </a:r>
          </a:p>
          <a:p>
            <a:pPr lvl="1"/>
            <a:r>
              <a:rPr lang="en-US" sz="2000" dirty="0" smtClean="0"/>
              <a:t>Outage submittal</a:t>
            </a:r>
          </a:p>
          <a:p>
            <a:r>
              <a:rPr lang="en-US" sz="2400" dirty="0" smtClean="0"/>
              <a:t>Market Operations</a:t>
            </a:r>
          </a:p>
          <a:p>
            <a:pPr lvl="1"/>
            <a:r>
              <a:rPr lang="en-US" sz="2000" dirty="0" smtClean="0"/>
              <a:t>CRR</a:t>
            </a:r>
          </a:p>
          <a:p>
            <a:r>
              <a:rPr lang="en-US" sz="2400" dirty="0" smtClean="0"/>
              <a:t>Market Settlements</a:t>
            </a:r>
          </a:p>
          <a:p>
            <a:pPr lvl="1"/>
            <a:r>
              <a:rPr lang="en-US" sz="2000" dirty="0" smtClean="0"/>
              <a:t>Emergency conditions</a:t>
            </a:r>
          </a:p>
          <a:p>
            <a:r>
              <a:rPr lang="en-US" sz="2400" dirty="0" smtClean="0"/>
              <a:t>Planning</a:t>
            </a:r>
            <a:endParaRPr lang="en-US" sz="2400" dirty="0"/>
          </a:p>
          <a:p>
            <a:r>
              <a:rPr lang="en-US" sz="2400" smtClean="0"/>
              <a:t>Coordination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 smtClean="0"/>
              <a:t>Project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08183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Project timeline:</a:t>
            </a:r>
            <a:endParaRPr lang="en-US" sz="2400" dirty="0"/>
          </a:p>
          <a:p>
            <a:r>
              <a:rPr lang="en-US" sz="2000" dirty="0" smtClean="0"/>
              <a:t>July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WMS meeting</a:t>
            </a:r>
          </a:p>
          <a:p>
            <a:r>
              <a:rPr lang="en-US" sz="2000" dirty="0" smtClean="0"/>
              <a:t>July </a:t>
            </a:r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- ROS meeting </a:t>
            </a:r>
            <a:endParaRPr lang="en-US" sz="2000" dirty="0" smtClean="0"/>
          </a:p>
          <a:p>
            <a:r>
              <a:rPr lang="en-US" sz="2000" dirty="0"/>
              <a:t>Working groups under ROS and WMS to be assigned various topics</a:t>
            </a:r>
          </a:p>
          <a:p>
            <a:r>
              <a:rPr lang="en-US" sz="2000" dirty="0"/>
              <a:t>Receive </a:t>
            </a:r>
            <a:r>
              <a:rPr lang="en-US" sz="2000" dirty="0" smtClean="0"/>
              <a:t>comments</a:t>
            </a:r>
            <a:endParaRPr lang="en-US" sz="2000" dirty="0"/>
          </a:p>
          <a:p>
            <a:r>
              <a:rPr lang="en-US" sz="2000" dirty="0" smtClean="0"/>
              <a:t>Workshop </a:t>
            </a:r>
            <a:r>
              <a:rPr lang="en-US" sz="2000" dirty="0"/>
              <a:t>will be scheduled if requested</a:t>
            </a:r>
          </a:p>
          <a:p>
            <a:r>
              <a:rPr lang="en-US" sz="2000" dirty="0" smtClean="0"/>
              <a:t>ERCOT </a:t>
            </a:r>
            <a:r>
              <a:rPr lang="en-US" sz="2000" dirty="0"/>
              <a:t>NPRRs after comments received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Submit comments to David Thompson</a:t>
            </a:r>
          </a:p>
          <a:p>
            <a:pPr lvl="1"/>
            <a:r>
              <a:rPr lang="en-US" sz="1400" dirty="0" smtClean="0">
                <a:hlinkClick r:id="rId2"/>
              </a:rPr>
              <a:t>David.Thompson@ERCOT.com</a:t>
            </a:r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458200" cy="32004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79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377</Words>
  <Application>Microsoft Office PowerPoint</Application>
  <PresentationFormat>On-screen Show (4:3)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SWGRs in ERCOT</vt:lpstr>
      <vt:lpstr>SWGR sites</vt:lpstr>
      <vt:lpstr>SWGR sites</vt:lpstr>
      <vt:lpstr>ERCOT SWGR whitepaper</vt:lpstr>
      <vt:lpstr>ERCOT SWGR whitepaper</vt:lpstr>
      <vt:lpstr>Project next steps</vt:lpstr>
      <vt:lpstr>Questions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Thompson, David</cp:lastModifiedBy>
  <cp:revision>130</cp:revision>
  <cp:lastPrinted>2016-01-21T20:53:15Z</cp:lastPrinted>
  <dcterms:created xsi:type="dcterms:W3CDTF">2016-01-21T15:20:31Z</dcterms:created>
  <dcterms:modified xsi:type="dcterms:W3CDTF">2016-06-28T16:25:13Z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