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16"/>
  </p:notesMasterIdLst>
  <p:handoutMasterIdLst>
    <p:handoutMasterId r:id="rId17"/>
  </p:handoutMasterIdLst>
  <p:sldIdLst>
    <p:sldId id="260" r:id="rId7"/>
    <p:sldId id="258" r:id="rId8"/>
    <p:sldId id="257" r:id="rId9"/>
    <p:sldId id="261" r:id="rId10"/>
    <p:sldId id="262" r:id="rId11"/>
    <p:sldId id="279" r:id="rId12"/>
    <p:sldId id="266" r:id="rId13"/>
    <p:sldId id="288" r:id="rId14"/>
    <p:sldId id="280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77626" autoAdjust="0"/>
  </p:normalViewPr>
  <p:slideViewPr>
    <p:cSldViewPr showGuides="1">
      <p:cViewPr varScale="1">
        <p:scale>
          <a:sx n="107" d="100"/>
          <a:sy n="107" d="100"/>
        </p:scale>
        <p:origin x="171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08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75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01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1965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CONFIDENTIAL - DRAFT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David.Thompson@ERCOT.com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2413338"/>
            <a:ext cx="5646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Switchable Generation Resources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WMS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7/6/2016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67840" y="685800"/>
            <a:ext cx="6385560" cy="54864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Agenda</a:t>
            </a:r>
          </a:p>
          <a:p>
            <a:r>
              <a:rPr lang="en-US" dirty="0" smtClean="0"/>
              <a:t>Review of Switchable Generation Resources (SWGRs) in ERCOT</a:t>
            </a:r>
          </a:p>
          <a:p>
            <a:r>
              <a:rPr lang="en-US" dirty="0" smtClean="0"/>
              <a:t>ERCOT SWGR whitepaper</a:t>
            </a:r>
          </a:p>
          <a:p>
            <a:r>
              <a:rPr lang="en-US" dirty="0" smtClean="0"/>
              <a:t>Project 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SWGRs in ERCOT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534400" cy="5181600"/>
          </a:xfrm>
        </p:spPr>
        <p:txBody>
          <a:bodyPr/>
          <a:lstStyle/>
          <a:p>
            <a:r>
              <a:rPr lang="en-US" sz="2400" dirty="0"/>
              <a:t>A Switchable Generation Resource (SWGR) is defined in the ERCOT Protocols as </a:t>
            </a:r>
            <a:r>
              <a:rPr lang="en-US" sz="2400" i="1" dirty="0"/>
              <a:t>“A Generation Resource that can be connected to either the ERCOT Transmission Grid or a non-ERCOT Control Area.” </a:t>
            </a: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514600"/>
            <a:ext cx="6352248" cy="358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SWGR sites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006" y="838200"/>
            <a:ext cx="8534400" cy="5334000"/>
          </a:xfrm>
        </p:spPr>
        <p:txBody>
          <a:bodyPr/>
          <a:lstStyle/>
          <a:p>
            <a:pPr marL="0" lvl="0" indent="0">
              <a:buNone/>
            </a:pPr>
            <a:endParaRPr lang="en-US" sz="2000" u="sng" dirty="0" smtClean="0"/>
          </a:p>
          <a:p>
            <a:pPr lvl="0"/>
            <a:r>
              <a:rPr lang="en-US" sz="2000" dirty="0" smtClean="0"/>
              <a:t>Tenaska </a:t>
            </a:r>
            <a:r>
              <a:rPr lang="en-US" sz="2000" dirty="0"/>
              <a:t>Kiamichi is a natural gas-fired combined-cycle generation facility located in Pittsburg County, </a:t>
            </a:r>
            <a:r>
              <a:rPr lang="en-US" sz="2000" dirty="0" smtClean="0"/>
              <a:t>Oklahoma</a:t>
            </a:r>
          </a:p>
          <a:p>
            <a:pPr lvl="0"/>
            <a:r>
              <a:rPr lang="en-US" sz="2000" dirty="0" smtClean="0"/>
              <a:t>Tenaska </a:t>
            </a:r>
            <a:r>
              <a:rPr lang="en-US" sz="2000" dirty="0"/>
              <a:t>Gateway is a natural gas-fired combined-cycle generation facility located in Rusk County, </a:t>
            </a:r>
            <a:r>
              <a:rPr lang="en-US" sz="2000" dirty="0" smtClean="0"/>
              <a:t>Texas</a:t>
            </a:r>
          </a:p>
          <a:p>
            <a:pPr lvl="0"/>
            <a:r>
              <a:rPr lang="en-US" sz="2000" dirty="0" smtClean="0"/>
              <a:t>The </a:t>
            </a:r>
            <a:r>
              <a:rPr lang="en-US" sz="2000" dirty="0"/>
              <a:t>Tenaska Frontier facility is a natural gas-fired combined-cycle generation facility located in Grimes County, </a:t>
            </a:r>
            <a:r>
              <a:rPr lang="en-US" sz="2000" dirty="0" smtClean="0"/>
              <a:t>Texas </a:t>
            </a:r>
          </a:p>
          <a:p>
            <a:pPr lvl="0"/>
            <a:r>
              <a:rPr lang="en-US" sz="2000" dirty="0" smtClean="0"/>
              <a:t>The </a:t>
            </a:r>
            <a:r>
              <a:rPr lang="en-US" sz="2000" dirty="0" err="1"/>
              <a:t>Frontera</a:t>
            </a:r>
            <a:r>
              <a:rPr lang="en-US" sz="2000" dirty="0"/>
              <a:t> Generation facility is a natural gas-fired combined-cycle generation facility located in Hidalgo County, </a:t>
            </a:r>
            <a:r>
              <a:rPr lang="en-US" sz="2000" dirty="0" smtClean="0"/>
              <a:t>Texas</a:t>
            </a:r>
          </a:p>
          <a:p>
            <a:pPr lvl="0"/>
            <a:r>
              <a:rPr lang="en-US" sz="2000" dirty="0" smtClean="0"/>
              <a:t>Antelope </a:t>
            </a:r>
            <a:r>
              <a:rPr lang="en-US" sz="2000" dirty="0"/>
              <a:t>Station is a natural gas-fired reciprocating engine driven generation facility located in Hale County, </a:t>
            </a:r>
            <a:r>
              <a:rPr lang="en-US" sz="2000" dirty="0" smtClean="0"/>
              <a:t>Texas</a:t>
            </a:r>
            <a:endParaRPr lang="en-US" sz="1800" dirty="0"/>
          </a:p>
          <a:p>
            <a:pPr lvl="0"/>
            <a:r>
              <a:rPr lang="en-US" sz="2000" dirty="0" smtClean="0"/>
              <a:t>Elk </a:t>
            </a:r>
            <a:r>
              <a:rPr lang="en-US" sz="2000" dirty="0"/>
              <a:t>Station is a natural gas-fired simple-cycle combustion turbine driven generation facility located in Hale County, </a:t>
            </a:r>
            <a:r>
              <a:rPr lang="en-US" sz="2000" dirty="0" smtClean="0"/>
              <a:t>Texas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 smtClean="0"/>
              <a:t>SWGR </a:t>
            </a:r>
            <a:r>
              <a:rPr lang="en-US" dirty="0"/>
              <a:t>sites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 descr="http://www.digital-topo-maps.com/county-map/texas-county-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663854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cdn0.iconfinder.com/data/icons/energy-vol-3/48/114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373" y="4076700"/>
            <a:ext cx="304800" cy="3048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4" descr="https://cdn0.iconfinder.com/data/icons/energy-vol-3/48/114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973" y="303139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cdn0.iconfinder.com/data/icons/energy-vol-3/48/114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272" y="651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70627" y="1890136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Tenaska Kiamichi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4940" y="40767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Tenaska </a:t>
            </a:r>
            <a:r>
              <a:rPr lang="en-US" sz="1400" dirty="0" smtClean="0"/>
              <a:t>Frontier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970627" y="4178615"/>
            <a:ext cx="1332989" cy="50485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791200" y="2197913"/>
            <a:ext cx="76200" cy="912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s://cdn0.iconfinder.com/data/icons/energy-vol-3/48/114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751" y="190715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V="1">
            <a:off x="4427321" y="6545673"/>
            <a:ext cx="407332" cy="12182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400544" y="3034375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Tenaska Gateway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705600" y="3340664"/>
            <a:ext cx="598016" cy="1524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00400" y="6551153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Frontera</a:t>
            </a:r>
            <a:endParaRPr lang="en-US" sz="1400" dirty="0"/>
          </a:p>
        </p:txBody>
      </p:sp>
      <p:pic>
        <p:nvPicPr>
          <p:cNvPr id="28" name="Picture 4" descr="https://cdn0.iconfinder.com/data/icons/energy-vol-3/48/114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475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209800" y="2059555"/>
            <a:ext cx="851714" cy="13835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3400" y="1753267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Antelope and Elk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055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SWGR whitepaper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929433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 smtClean="0"/>
              <a:t>Purpose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Describe </a:t>
            </a:r>
            <a:r>
              <a:rPr lang="en-US" sz="2000" dirty="0"/>
              <a:t>the current ERCOT rules and procedures (ERCOT Protocols, Operating Guides, Other Binding Documents, etc.) under which Switchable Generation Resources operate within the ERCOT Region.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Describe challenges </a:t>
            </a:r>
            <a:r>
              <a:rPr lang="en-US" sz="2000" dirty="0"/>
              <a:t>to the ERCOT market and grid operations areas.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Identify </a:t>
            </a:r>
            <a:r>
              <a:rPr lang="en-US" sz="2000" dirty="0"/>
              <a:t>areas </a:t>
            </a:r>
            <a:r>
              <a:rPr lang="en-US" sz="2000" dirty="0" smtClean="0"/>
              <a:t>needing clarification and/or changes to </a:t>
            </a:r>
            <a:r>
              <a:rPr lang="en-US" sz="2000" dirty="0"/>
              <a:t>ERCOT </a:t>
            </a:r>
            <a:r>
              <a:rPr lang="en-US" sz="2000" dirty="0" smtClean="0"/>
              <a:t>rules, protocols, guides </a:t>
            </a:r>
            <a:r>
              <a:rPr lang="en-US" sz="2000" dirty="0"/>
              <a:t>or </a:t>
            </a:r>
            <a:r>
              <a:rPr lang="en-US" sz="2000" dirty="0" smtClean="0"/>
              <a:t>processes with the goals of</a:t>
            </a:r>
          </a:p>
          <a:p>
            <a:pPr marL="457200" lvl="1" indent="0">
              <a:buNone/>
            </a:pPr>
            <a:r>
              <a:rPr lang="en-US" sz="1600" dirty="0" smtClean="0"/>
              <a:t> - Providing </a:t>
            </a:r>
            <a:r>
              <a:rPr lang="en-US" sz="1600" dirty="0"/>
              <a:t>ERCOT </a:t>
            </a:r>
            <a:r>
              <a:rPr lang="en-US" sz="1600" dirty="0" smtClean="0"/>
              <a:t>the </a:t>
            </a:r>
            <a:r>
              <a:rPr lang="en-US" sz="1600" dirty="0"/>
              <a:t>ability to manage grid reliability and markets </a:t>
            </a:r>
            <a:r>
              <a:rPr lang="en-US" sz="1600" dirty="0" smtClean="0"/>
              <a:t>effectively</a:t>
            </a:r>
          </a:p>
          <a:p>
            <a:pPr marL="457200" lvl="1" indent="0">
              <a:buNone/>
            </a:pPr>
            <a:r>
              <a:rPr lang="en-US" sz="1600" dirty="0" smtClean="0"/>
              <a:t> - Providing </a:t>
            </a:r>
            <a:r>
              <a:rPr lang="en-US" sz="1600" dirty="0"/>
              <a:t>Generation Resource operators with maximum flexibility and efficient use of their Switchable Generation Resources via clear and unambiguous ERCOT </a:t>
            </a:r>
            <a:r>
              <a:rPr lang="en-US" sz="1600" dirty="0" smtClean="0"/>
              <a:t>rules</a:t>
            </a:r>
            <a:endParaRPr lang="en-US" sz="1600" dirty="0"/>
          </a:p>
          <a:p>
            <a:pPr marL="457200" lvl="1" indent="0">
              <a:buNone/>
            </a:pPr>
            <a:r>
              <a:rPr lang="en-US" sz="1600" dirty="0" smtClean="0"/>
              <a:t> - Providing </a:t>
            </a:r>
            <a:r>
              <a:rPr lang="en-US" sz="1600" dirty="0"/>
              <a:t>market participants transparency in disclosure reports as to SWGR operations</a:t>
            </a:r>
          </a:p>
          <a:p>
            <a:pPr>
              <a:buFont typeface="+mj-lt"/>
              <a:buAutoNum type="arabicPeriod"/>
            </a:pPr>
            <a:endParaRPr lang="en-US" sz="28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4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ERCOT </a:t>
            </a:r>
            <a:r>
              <a:rPr lang="en-US" dirty="0" smtClean="0"/>
              <a:t>SWGR </a:t>
            </a:r>
            <a:r>
              <a:rPr lang="en-US" b="1" dirty="0" smtClean="0">
                <a:solidFill>
                  <a:schemeClr val="accent1"/>
                </a:solidFill>
              </a:rPr>
              <a:t>whitepaper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005633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 smtClean="0"/>
              <a:t>Contents:</a:t>
            </a:r>
          </a:p>
          <a:p>
            <a:r>
              <a:rPr lang="en-US" sz="2400" dirty="0" smtClean="0"/>
              <a:t>Modeling, Definitions and the Interconnection Process</a:t>
            </a:r>
          </a:p>
          <a:p>
            <a:r>
              <a:rPr lang="en-US" sz="2400" dirty="0" smtClean="0"/>
              <a:t>Operations</a:t>
            </a:r>
          </a:p>
          <a:p>
            <a:pPr lvl="1"/>
            <a:r>
              <a:rPr lang="en-US" sz="2000" dirty="0" smtClean="0"/>
              <a:t>COP submittal</a:t>
            </a:r>
          </a:p>
          <a:p>
            <a:pPr lvl="1"/>
            <a:r>
              <a:rPr lang="en-US" sz="2000" dirty="0" smtClean="0"/>
              <a:t>Switching under normal and </a:t>
            </a:r>
            <a:r>
              <a:rPr lang="en-US" sz="2000" dirty="0"/>
              <a:t>emergency </a:t>
            </a:r>
            <a:r>
              <a:rPr lang="en-US" sz="2000" dirty="0" smtClean="0"/>
              <a:t>conditions</a:t>
            </a:r>
          </a:p>
          <a:p>
            <a:pPr lvl="1"/>
            <a:r>
              <a:rPr lang="en-US" sz="2000" dirty="0" smtClean="0"/>
              <a:t>Outage submittal</a:t>
            </a:r>
          </a:p>
          <a:p>
            <a:r>
              <a:rPr lang="en-US" sz="2400" dirty="0" smtClean="0"/>
              <a:t>Market Operations</a:t>
            </a:r>
          </a:p>
          <a:p>
            <a:pPr lvl="1"/>
            <a:r>
              <a:rPr lang="en-US" sz="2000" dirty="0" smtClean="0"/>
              <a:t>CRR</a:t>
            </a:r>
          </a:p>
          <a:p>
            <a:r>
              <a:rPr lang="en-US" sz="2400" dirty="0" smtClean="0"/>
              <a:t>Market Settlements</a:t>
            </a:r>
          </a:p>
          <a:p>
            <a:pPr lvl="1"/>
            <a:r>
              <a:rPr lang="en-US" sz="2000" dirty="0" smtClean="0"/>
              <a:t>Emergency conditions</a:t>
            </a:r>
          </a:p>
          <a:p>
            <a:r>
              <a:rPr lang="en-US" sz="2400" dirty="0" smtClean="0"/>
              <a:t>Planning</a:t>
            </a:r>
          </a:p>
          <a:p>
            <a:r>
              <a:rPr lang="en-US" sz="2400" dirty="0" smtClean="0"/>
              <a:t>Coordination</a:t>
            </a:r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dirty="0" smtClean="0"/>
              <a:t>Project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081833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/>
              <a:t>Project timeline:</a:t>
            </a:r>
            <a:endParaRPr lang="en-US" sz="2400" dirty="0"/>
          </a:p>
          <a:p>
            <a:r>
              <a:rPr lang="en-US" sz="2000" dirty="0" smtClean="0"/>
              <a:t>July 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– WMS meeting</a:t>
            </a:r>
          </a:p>
          <a:p>
            <a:r>
              <a:rPr lang="en-US" sz="2000" dirty="0" smtClean="0"/>
              <a:t>July </a:t>
            </a:r>
            <a:r>
              <a:rPr lang="en-US" sz="2000" dirty="0"/>
              <a:t>7</a:t>
            </a:r>
            <a:r>
              <a:rPr lang="en-US" sz="2000" baseline="30000" dirty="0"/>
              <a:t>th</a:t>
            </a:r>
            <a:r>
              <a:rPr lang="en-US" sz="2000" dirty="0"/>
              <a:t> - ROS meeting </a:t>
            </a:r>
            <a:endParaRPr lang="en-US" sz="2000" dirty="0" smtClean="0"/>
          </a:p>
          <a:p>
            <a:r>
              <a:rPr lang="en-US" sz="2000" dirty="0"/>
              <a:t>Working groups under ROS and WMS to be assigned various topics</a:t>
            </a:r>
          </a:p>
          <a:p>
            <a:r>
              <a:rPr lang="en-US" sz="2000" dirty="0"/>
              <a:t>Receive </a:t>
            </a:r>
            <a:r>
              <a:rPr lang="en-US" sz="2000" dirty="0" smtClean="0"/>
              <a:t>comments</a:t>
            </a:r>
            <a:endParaRPr lang="en-US" sz="2000" dirty="0"/>
          </a:p>
          <a:p>
            <a:r>
              <a:rPr lang="en-US" sz="2000" dirty="0" smtClean="0"/>
              <a:t>Workshop </a:t>
            </a:r>
            <a:r>
              <a:rPr lang="en-US" sz="2000" dirty="0"/>
              <a:t>will be scheduled if requested</a:t>
            </a:r>
          </a:p>
          <a:p>
            <a:r>
              <a:rPr lang="en-US" sz="2000" dirty="0" smtClean="0"/>
              <a:t>ERCOT </a:t>
            </a:r>
            <a:r>
              <a:rPr lang="en-US" sz="2000" dirty="0"/>
              <a:t>NPRRs after comments received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Submit comments to David Thompson</a:t>
            </a:r>
          </a:p>
          <a:p>
            <a:pPr lvl="1"/>
            <a:r>
              <a:rPr lang="en-US" sz="1400" dirty="0" smtClean="0">
                <a:hlinkClick r:id="rId2"/>
              </a:rPr>
              <a:t>David.Thompson@ERCOT.com</a:t>
            </a:r>
            <a:endParaRPr lang="en-US" sz="1400" dirty="0" smtClean="0"/>
          </a:p>
          <a:p>
            <a:pPr lvl="1"/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4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458200" cy="3200400"/>
          </a:xfrm>
        </p:spPr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2795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E9AA12-8AF9-4AA6-90FE-24669859CDF3}">
  <ds:schemaRefs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c34af464-7aa1-4edd-9be4-83dffc1cb926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2424</TotalTime>
  <Words>377</Words>
  <Application>Microsoft Office PowerPoint</Application>
  <PresentationFormat>On-screen Show (4:3)</PresentationFormat>
  <Paragraphs>76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SWGRs in ERCOT</vt:lpstr>
      <vt:lpstr>SWGR sites</vt:lpstr>
      <vt:lpstr>SWGR sites</vt:lpstr>
      <vt:lpstr>ERCOT SWGR whitepaper</vt:lpstr>
      <vt:lpstr>ERCOT SWGR whitepaper</vt:lpstr>
      <vt:lpstr>Project next steps</vt:lpstr>
      <vt:lpstr>Questions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Thompson, David</cp:lastModifiedBy>
  <cp:revision>129</cp:revision>
  <cp:lastPrinted>2016-01-21T20:53:15Z</cp:lastPrinted>
  <dcterms:created xsi:type="dcterms:W3CDTF">2016-01-21T15:20:31Z</dcterms:created>
  <dcterms:modified xsi:type="dcterms:W3CDTF">2016-06-28T16:24:57Z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