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6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8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2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53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1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mdt/webservices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ing.ercot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ERCOT External Web Services and Notifications </a:t>
            </a:r>
            <a:r>
              <a:rPr lang="en-US" sz="2000" b="1" dirty="0" smtClean="0"/>
              <a:t>Secure </a:t>
            </a:r>
            <a:r>
              <a:rPr lang="en-US" sz="2000" b="1" dirty="0"/>
              <a:t>Sockets Layer (SSL) Certificate Upgrade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Leo Angele</a:t>
            </a:r>
          </a:p>
          <a:p>
            <a:r>
              <a:rPr lang="en-US" dirty="0" smtClean="0"/>
              <a:t>ERCOT Web Services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Location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dirty="0"/>
              <a:t>Where do Market Participants find all of ERCOT’s SSL Root and Intermediate Certificates?</a:t>
            </a:r>
          </a:p>
          <a:p>
            <a:pPr marL="0" lvl="1" indent="0">
              <a:buNone/>
            </a:pPr>
            <a:endParaRPr lang="en-US" sz="1600" dirty="0"/>
          </a:p>
          <a:p>
            <a:pPr lvl="1"/>
            <a:r>
              <a:rPr lang="en-US" sz="1400" dirty="0"/>
              <a:t>ERCOT has published a list of all required SSL and Client Digital Certificate Root CA’s on ERCOT.com. </a:t>
            </a:r>
          </a:p>
          <a:p>
            <a:pPr lvl="1"/>
            <a:r>
              <a:rPr lang="en-US" sz="1400" dirty="0">
                <a:hlinkClick r:id="rId3"/>
              </a:rPr>
              <a:t>http://www.ercot.com/services/mdt/webservices/index.html</a:t>
            </a:r>
            <a:endParaRPr lang="en-US" sz="1400" dirty="0"/>
          </a:p>
          <a:p>
            <a:pPr lvl="1"/>
            <a:r>
              <a:rPr lang="en-US" sz="1400" dirty="0"/>
              <a:t>Market Participants can contact their Client Services Representative for </a:t>
            </a:r>
            <a:r>
              <a:rPr lang="en-US" sz="1400" dirty="0" smtClean="0"/>
              <a:t>example installation </a:t>
            </a:r>
            <a:r>
              <a:rPr lang="en-US" sz="1400" dirty="0"/>
              <a:t>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Do I have to revoke/reissue all of my user’s Digital Certificates?   Will we need to regenerate private certificates and install them along with the root certificates? </a:t>
            </a:r>
          </a:p>
          <a:p>
            <a:pPr lvl="1"/>
            <a:r>
              <a:rPr lang="en-US" sz="1200" dirty="0"/>
              <a:t>No, this is just the SSL certificate that secures the API website.  No client certificates will be affected.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Does </a:t>
            </a:r>
            <a:r>
              <a:rPr lang="en-US" sz="1600" dirty="0"/>
              <a:t>the USA have to install the SSL certs? </a:t>
            </a:r>
            <a:endParaRPr lang="en-US" sz="1600" dirty="0" smtClean="0"/>
          </a:p>
          <a:p>
            <a:pPr lvl="1"/>
            <a:r>
              <a:rPr lang="en-US" sz="1200" dirty="0"/>
              <a:t>No, </a:t>
            </a:r>
            <a:r>
              <a:rPr lang="en-US" sz="1200" dirty="0" smtClean="0"/>
              <a:t>IT administrators of the MP’s API will need to manually install the SSL Intermediate and Root certificates into the API’s </a:t>
            </a:r>
            <a:r>
              <a:rPr lang="en-US" sz="1200" dirty="0" err="1" smtClean="0"/>
              <a:t>keystore</a:t>
            </a:r>
            <a:r>
              <a:rPr lang="en-US" sz="1200" dirty="0" smtClean="0"/>
              <a:t>.</a:t>
            </a: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Does </a:t>
            </a:r>
            <a:r>
              <a:rPr lang="en-US" sz="1600" dirty="0"/>
              <a:t>this affect everyone? </a:t>
            </a:r>
            <a:r>
              <a:rPr lang="en-US" sz="1400" dirty="0"/>
              <a:t> </a:t>
            </a:r>
          </a:p>
          <a:p>
            <a:pPr lvl="1"/>
            <a:r>
              <a:rPr lang="en-US" sz="1200" dirty="0"/>
              <a:t>No, only applications currently connecting to ERCOT’s EWS API system and applications receiving ERCOT issued API Notifications.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As an </a:t>
            </a:r>
            <a:r>
              <a:rPr lang="en-US" sz="1600" dirty="0" smtClean="0"/>
              <a:t>IMRE </a:t>
            </a:r>
            <a:r>
              <a:rPr lang="en-US" sz="1600" dirty="0"/>
              <a:t>type MP, do we need to take any action on this?  </a:t>
            </a:r>
          </a:p>
          <a:p>
            <a:pPr lvl="1"/>
            <a:r>
              <a:rPr lang="en-US" sz="1200" dirty="0"/>
              <a:t>IMRE’s typically don’t use an API to query/download data and they do not make submissions.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What needs to be changed on our side? Is it just uploading new cert to our key store and removing old or more than that? </a:t>
            </a:r>
          </a:p>
          <a:p>
            <a:pPr lvl="1"/>
            <a:r>
              <a:rPr lang="en-US" sz="1200" dirty="0"/>
              <a:t>The new Root and Intermediate certificates need to be imported into your existing </a:t>
            </a:r>
            <a:r>
              <a:rPr lang="en-US" sz="1200" dirty="0" err="1"/>
              <a:t>keystore</a:t>
            </a:r>
            <a:r>
              <a:rPr lang="en-US" sz="1200" dirty="0"/>
              <a:t>(you do not have to remove the old).  If you choose to use a fresh </a:t>
            </a:r>
            <a:r>
              <a:rPr lang="en-US" sz="1200" dirty="0" err="1"/>
              <a:t>keystore</a:t>
            </a:r>
            <a:r>
              <a:rPr lang="en-US" sz="1200" dirty="0"/>
              <a:t>, you must wait until the SSL certificate is installed on ERCOT’s systems prior to switching your system to the new </a:t>
            </a:r>
            <a:r>
              <a:rPr lang="en-US" sz="1200" dirty="0" err="1"/>
              <a:t>keystore</a:t>
            </a:r>
            <a:r>
              <a:rPr lang="en-US" sz="1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To do testing, do I </a:t>
            </a:r>
            <a:r>
              <a:rPr lang="en-US" sz="1600" dirty="0" smtClean="0"/>
              <a:t>need  </a:t>
            </a:r>
            <a:r>
              <a:rPr lang="en-US" sz="1600" dirty="0"/>
              <a:t>test API cert? If so how do I get it?</a:t>
            </a:r>
            <a:r>
              <a:rPr lang="en-US" sz="1200" dirty="0"/>
              <a:t>  </a:t>
            </a:r>
          </a:p>
          <a:p>
            <a:pPr lvl="1"/>
            <a:r>
              <a:rPr lang="en-US" sz="1200" dirty="0"/>
              <a:t>Yes, you need an API certificate to test the API.  Your USA can issue an API certificate for you.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I tried connecting </a:t>
            </a:r>
            <a:r>
              <a:rPr lang="en-US" sz="1600" dirty="0" smtClean="0"/>
              <a:t>to </a:t>
            </a:r>
            <a:r>
              <a:rPr lang="en-US" sz="1600" u="sng" dirty="0" smtClean="0">
                <a:hlinkClick r:id="rId2"/>
              </a:rPr>
              <a:t>https</a:t>
            </a:r>
            <a:r>
              <a:rPr lang="en-US" sz="1600" u="sng" dirty="0">
                <a:hlinkClick r:id="rId2"/>
              </a:rPr>
              <a:t>://testing.ercot.com</a:t>
            </a:r>
            <a:r>
              <a:rPr lang="en-US" sz="1600" dirty="0"/>
              <a:t> but I could not connect. Do I need any certificate to connect to the MOTE environment? If so how do I get it?  </a:t>
            </a:r>
          </a:p>
          <a:p>
            <a:pPr lvl="1"/>
            <a:r>
              <a:rPr lang="en-US" sz="1200" dirty="0"/>
              <a:t>Yes, you need an MOTE certificate to test in the MOTE environment (testingapi.ercot.com).  Your USA can issue an appropriate user or API certificate for you.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9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The following slides </a:t>
            </a:r>
            <a:r>
              <a:rPr lang="en-US" sz="1800" dirty="0" smtClean="0"/>
              <a:t>will provide </a:t>
            </a:r>
            <a:r>
              <a:rPr lang="en-US" sz="1800" dirty="0"/>
              <a:t>an overview of the Client Digital Certificate Upgrade.</a:t>
            </a:r>
          </a:p>
          <a:p>
            <a:pPr>
              <a:lnSpc>
                <a:spcPct val="150000"/>
              </a:lnSpc>
            </a:pP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This overview will answer the following questions: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Who is affected by this change?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Why is ERCOT upgrading Secure Socket Layer (SSL) Certificates?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What is the timeline for the Upgrade?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What do Market Participants need to do to prepare?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What steps do Market Participants need to take for API access?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What are the risks of not preparing prior to the upgrade?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Where do Market Participants find all of ERCOT’s SSL and Client Digital Certificate Root CA’s?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Target Audience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Who is affected by this change?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All </a:t>
            </a:r>
            <a:r>
              <a:rPr lang="en-US" sz="1400" dirty="0"/>
              <a:t>Application Programmatic Interfaces (API’s) connecting to ERCOT’s Production environment </a:t>
            </a:r>
            <a:r>
              <a:rPr lang="en-US" sz="1400" dirty="0" smtClean="0"/>
              <a:t>for ERCOT’s External </a:t>
            </a:r>
            <a:r>
              <a:rPr lang="en-US" sz="1400" dirty="0"/>
              <a:t>Web Services (EWS</a:t>
            </a:r>
            <a:r>
              <a:rPr lang="en-US" sz="1400" dirty="0" smtClean="0"/>
              <a:t>), including submissions and </a:t>
            </a:r>
            <a:r>
              <a:rPr lang="en-US" sz="1400" dirty="0"/>
              <a:t>Get </a:t>
            </a:r>
            <a:r>
              <a:rPr lang="en-US" sz="1400" dirty="0" smtClean="0"/>
              <a:t>List/Report </a:t>
            </a:r>
            <a:r>
              <a:rPr lang="en-US" sz="1400" dirty="0"/>
              <a:t>functionality,</a:t>
            </a:r>
            <a:r>
              <a:rPr lang="en-US" sz="1400" dirty="0" smtClean="0"/>
              <a:t> </a:t>
            </a:r>
            <a:r>
              <a:rPr lang="en-US" sz="1400" dirty="0"/>
              <a:t>and access to the </a:t>
            </a:r>
            <a:r>
              <a:rPr lang="en-US" sz="1400" dirty="0" err="1"/>
              <a:t>MarkeTrak</a:t>
            </a:r>
            <a:r>
              <a:rPr lang="en-US" sz="1400" dirty="0"/>
              <a:t> API.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Market Participants utilizing ERCOT’s Notification system for Notices and Alerts.</a:t>
            </a:r>
          </a:p>
          <a:p>
            <a:pPr lvl="1">
              <a:lnSpc>
                <a:spcPct val="150000"/>
              </a:lnSpc>
            </a:pPr>
            <a:r>
              <a:rPr lang="en-US" sz="1400" b="1" i="1" dirty="0" smtClean="0"/>
              <a:t>Users </a:t>
            </a:r>
            <a:r>
              <a:rPr lang="en-US" sz="1400" b="1" i="1" dirty="0"/>
              <a:t>accessing ERCOT’s Secure Websites via the Internet Explorer browser will not be affected.</a:t>
            </a:r>
          </a:p>
          <a:p>
            <a:pPr lvl="2">
              <a:lnSpc>
                <a:spcPct val="150000"/>
              </a:lnSpc>
            </a:pPr>
            <a:r>
              <a:rPr lang="en-US" sz="1400" dirty="0"/>
              <a:t>ERCOT’s Market Information System was </a:t>
            </a:r>
            <a:r>
              <a:rPr lang="en-US" sz="1400" dirty="0" smtClean="0"/>
              <a:t>upgraded to a </a:t>
            </a:r>
            <a:r>
              <a:rPr lang="en-US" sz="1400" dirty="0"/>
              <a:t>new SHA256 SSL server certificate on April 22, 2015.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Why Upgrade?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Why is ERCOT upgrading Client Digital Certificates?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Due to National Institute of Standards and Technology (NIST) Special Publication 800-131Ar1, all SSL certificates must be issued using the SHA256 algorithm .  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 migrated MIS.ERCOT.COM to a new SHA256 SSL server certificate on April 22, 2015.  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ERCOT’s current SHA1 MISAPI.ERCOT.COM SSL certificate expires on August 18th, 2016.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ERCOT’s current SHA1 API.WAN.ERCOT.COM SSL certificate expires on August 6th, 2016.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Timeline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What is the timeline for the Upgrade?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ERCOT’s </a:t>
            </a:r>
            <a:r>
              <a:rPr lang="en-US" sz="1400" dirty="0"/>
              <a:t>Market Operations Testing Environment (MOTE) External Web Services (TESTINGAPI.ERCOT.COM) will be configured on July 6th to facilitate Market Participant testing. 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ERCOT’s MOTE Notification system for Notices and Alerts will be configured on July 6th.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ERCOT is providing four weeks of testing in MOTE to ensure all Market Participants have adequate time to prepare for the production migration</a:t>
            </a:r>
            <a:r>
              <a:rPr lang="en-US" sz="1400" dirty="0" smtClean="0"/>
              <a:t>.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ERCOT’s Production External Web Services (MISAPI.ERCOT.COM/ API.WAN.ERCOT.COM) secure websites will be configured with SHA256 SSL server certificates on August 2nd.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All API’s connecting to ERCOT’s Production External Web Services will need to have the new SSL Root Chain installed in the API </a:t>
            </a:r>
            <a:r>
              <a:rPr lang="en-US" sz="1400" dirty="0" err="1"/>
              <a:t>keystore</a:t>
            </a:r>
            <a:r>
              <a:rPr lang="en-US" sz="1400" dirty="0"/>
              <a:t> before the SSL certificate upgrade on August 2nd.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All API’s listening for Notices and Alerts from ERCOT’s Production Notification system will need to have the new SSL Root Chain installed in the API </a:t>
            </a:r>
            <a:r>
              <a:rPr lang="en-US" sz="1400" dirty="0" err="1"/>
              <a:t>keystore</a:t>
            </a:r>
            <a:r>
              <a:rPr lang="en-US" sz="1400" dirty="0"/>
              <a:t> before the SSL certificate upgrade on August 2nd.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Preparation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What do Market Participants need to do to prepare?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Market </a:t>
            </a:r>
            <a:r>
              <a:rPr lang="en-US" sz="1400" dirty="0"/>
              <a:t>Participants must download the new SHA256 Root and Intermediate Certificates from ERCOT.com prior to the configuration changes.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Market Participants must install the new SHA256 Root and Intermediate Certificates into any API </a:t>
            </a:r>
            <a:r>
              <a:rPr lang="en-US" sz="1400" dirty="0" err="1"/>
              <a:t>keystore</a:t>
            </a:r>
            <a:r>
              <a:rPr lang="en-US" sz="1400" dirty="0"/>
              <a:t> that is used to connect to ERCOT’s External Web Services.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Market Participants must install the new SHA256 Root and Intermediate Certificates into any API </a:t>
            </a:r>
            <a:r>
              <a:rPr lang="en-US" sz="1400" dirty="0" err="1"/>
              <a:t>keystore</a:t>
            </a:r>
            <a:r>
              <a:rPr lang="en-US" sz="1400" dirty="0"/>
              <a:t> for a listener waiting for Notices and Alerts from ERCOT’s Notification system.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ERCOT </a:t>
            </a:r>
            <a:r>
              <a:rPr lang="en-US" sz="1400" dirty="0"/>
              <a:t>has provided sample instructions for Market Participants to use as a guide when installing the new SHA256 Root and Intermediate Certificates on ERCOT.COM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API’s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What steps do Market Participants need to take for API access?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Market </a:t>
            </a:r>
            <a:r>
              <a:rPr lang="en-US" sz="1400" dirty="0"/>
              <a:t>Participants should add these certificates to the existing </a:t>
            </a:r>
            <a:r>
              <a:rPr lang="en-US" sz="1400" dirty="0" err="1"/>
              <a:t>keystore</a:t>
            </a:r>
            <a:r>
              <a:rPr lang="en-US" sz="1400" dirty="0"/>
              <a:t>  prior to the configuration change.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Market Participants should NOT remove the existing SHA1 Root and Intermediate Certificates at this time.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The new SHA256 Root and Intermediate Certificates will be required for both the Production and MOTE environments. 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API’s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dirty="0"/>
              <a:t>The diagram below explains a typical </a:t>
            </a:r>
            <a:r>
              <a:rPr lang="en-US" sz="1800" dirty="0" err="1"/>
              <a:t>keystore</a:t>
            </a:r>
            <a:r>
              <a:rPr lang="en-US" sz="1800" dirty="0"/>
              <a:t> location and the minimum required certificates</a:t>
            </a:r>
            <a:r>
              <a:rPr lang="en-US" sz="1800" dirty="0" smtClean="0"/>
              <a:t>.</a:t>
            </a:r>
          </a:p>
          <a:p>
            <a:pPr marL="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05000"/>
            <a:ext cx="5669280" cy="423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Risks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dirty="0"/>
              <a:t>What are the risks of not preparing prior to the upgrade?</a:t>
            </a:r>
          </a:p>
          <a:p>
            <a:pPr marL="0" lvl="1" indent="0">
              <a:buNone/>
            </a:pPr>
            <a:endParaRPr lang="en-US" sz="1600" dirty="0"/>
          </a:p>
          <a:p>
            <a:pPr lvl="1"/>
            <a:r>
              <a:rPr lang="en-US" sz="1400" dirty="0"/>
              <a:t>Failure to install the new SSL Root Chain in the API </a:t>
            </a:r>
            <a:r>
              <a:rPr lang="en-US" sz="1400" dirty="0" err="1"/>
              <a:t>keystores</a:t>
            </a:r>
            <a:r>
              <a:rPr lang="en-US" sz="1400" dirty="0"/>
              <a:t> before the SSL certificate upgrade will affect the availability of:</a:t>
            </a:r>
          </a:p>
          <a:p>
            <a:pPr lvl="2"/>
            <a:r>
              <a:rPr lang="en-US" sz="1400" dirty="0"/>
              <a:t>Programmatic </a:t>
            </a:r>
            <a:r>
              <a:rPr lang="en-US" sz="1400" dirty="0" smtClean="0"/>
              <a:t>communication</a:t>
            </a:r>
            <a:endParaRPr lang="en-US" sz="1400" dirty="0"/>
          </a:p>
          <a:p>
            <a:pPr lvl="3"/>
            <a:r>
              <a:rPr lang="en-US" sz="1400" dirty="0"/>
              <a:t>External Web Services (EWS)</a:t>
            </a:r>
          </a:p>
          <a:p>
            <a:pPr lvl="3"/>
            <a:r>
              <a:rPr lang="en-US" sz="1400" dirty="0" smtClean="0"/>
              <a:t>Application </a:t>
            </a:r>
            <a:r>
              <a:rPr lang="en-US" sz="1400" dirty="0"/>
              <a:t>Programmatic Interface (API) submissions </a:t>
            </a:r>
          </a:p>
          <a:p>
            <a:pPr lvl="3"/>
            <a:r>
              <a:rPr lang="en-US" sz="1400" dirty="0"/>
              <a:t>Get </a:t>
            </a:r>
            <a:r>
              <a:rPr lang="en-US" sz="1400" dirty="0" smtClean="0"/>
              <a:t>List/Report </a:t>
            </a:r>
            <a:r>
              <a:rPr lang="en-US" sz="1400" dirty="0"/>
              <a:t>functionality</a:t>
            </a:r>
          </a:p>
          <a:p>
            <a:pPr lvl="2"/>
            <a:r>
              <a:rPr lang="en-US" sz="1400" dirty="0" smtClean="0"/>
              <a:t>Access </a:t>
            </a:r>
            <a:r>
              <a:rPr lang="en-US" sz="1400" dirty="0"/>
              <a:t>to the </a:t>
            </a:r>
            <a:r>
              <a:rPr lang="en-US" sz="1400" dirty="0" err="1"/>
              <a:t>MarkeTrak</a:t>
            </a:r>
            <a:r>
              <a:rPr lang="en-US" sz="1400" dirty="0"/>
              <a:t> API</a:t>
            </a:r>
          </a:p>
          <a:p>
            <a:pPr lvl="2"/>
            <a:r>
              <a:rPr lang="en-US" sz="1400" dirty="0"/>
              <a:t>Receipt of </a:t>
            </a:r>
            <a:r>
              <a:rPr lang="en-US" sz="1400" dirty="0" smtClean="0"/>
              <a:t>Notices </a:t>
            </a:r>
            <a:r>
              <a:rPr lang="en-US" sz="1400" dirty="0"/>
              <a:t>and Alerts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1978</TotalTime>
  <Words>782</Words>
  <Application>Microsoft Office PowerPoint</Application>
  <PresentationFormat>On-screen Show (4:3)</PresentationFormat>
  <Paragraphs>101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1_Custom Design</vt:lpstr>
      <vt:lpstr>Office Theme</vt:lpstr>
      <vt:lpstr>PowerPoint Presentation</vt:lpstr>
      <vt:lpstr>Introduction</vt:lpstr>
      <vt:lpstr>Target Audience</vt:lpstr>
      <vt:lpstr>Why Upgrade?</vt:lpstr>
      <vt:lpstr>Timeline</vt:lpstr>
      <vt:lpstr>Preparation</vt:lpstr>
      <vt:lpstr>API’s</vt:lpstr>
      <vt:lpstr>API’s</vt:lpstr>
      <vt:lpstr>Risks</vt:lpstr>
      <vt:lpstr>Location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37</cp:revision>
  <cp:lastPrinted>2016-01-21T20:53:15Z</cp:lastPrinted>
  <dcterms:created xsi:type="dcterms:W3CDTF">2016-01-21T15:20:31Z</dcterms:created>
  <dcterms:modified xsi:type="dcterms:W3CDTF">2016-06-22T19:14:46Z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