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70" r:id="rId7"/>
    <p:sldId id="269" r:id="rId8"/>
    <p:sldId id="261" r:id="rId9"/>
    <p:sldId id="262" r:id="rId10"/>
    <p:sldId id="263" r:id="rId11"/>
    <p:sldId id="264" r:id="rId12"/>
    <p:sldId id="265" r:id="rId13"/>
    <p:sldId id="273" r:id="rId14"/>
    <p:sldId id="271" r:id="rId15"/>
    <p:sldId id="268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298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335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447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84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35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164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34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DSWG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413338"/>
            <a:ext cx="564603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June – September SCT Procurement</a:t>
            </a:r>
          </a:p>
          <a:p>
            <a:r>
              <a:rPr lang="en-US" sz="2400" b="1" dirty="0" smtClean="0"/>
              <a:t>ERCOT Update to DSWG</a:t>
            </a:r>
          </a:p>
          <a:p>
            <a:endParaRPr lang="en-US" dirty="0"/>
          </a:p>
          <a:p>
            <a:r>
              <a:rPr lang="en-US" dirty="0" smtClean="0"/>
              <a:t>Mark Patterson</a:t>
            </a:r>
            <a:endParaRPr lang="en-US" dirty="0"/>
          </a:p>
          <a:p>
            <a:r>
              <a:rPr lang="en-US" dirty="0" smtClean="0"/>
              <a:t>June 17,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5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49936"/>
            <a:ext cx="8458200" cy="740664"/>
          </a:xfrm>
        </p:spPr>
        <p:txBody>
          <a:bodyPr/>
          <a:lstStyle/>
          <a:p>
            <a:r>
              <a:rPr lang="en-US" altLang="en-US" sz="2400" dirty="0" smtClean="0"/>
              <a:t>Procurement Expenditure </a:t>
            </a:r>
            <a:r>
              <a:rPr lang="en-US" altLang="en-US" sz="2400" dirty="0"/>
              <a:t>Limit Allocation Table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143000"/>
            <a:ext cx="84582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595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Time Period 1 </a:t>
            </a:r>
            <a:r>
              <a:rPr lang="en-US" altLang="en-US" dirty="0"/>
              <a:t>Procurement - </a:t>
            </a:r>
            <a:r>
              <a:rPr lang="en-US" altLang="en-US" dirty="0" smtClean="0"/>
              <a:t>JunSep16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885625"/>
              </p:ext>
            </p:extLst>
          </p:nvPr>
        </p:nvGraphicFramePr>
        <p:xfrm>
          <a:off x="457200" y="3382960"/>
          <a:ext cx="8229600" cy="25606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343400"/>
                <a:gridCol w="1981200"/>
                <a:gridCol w="1905000"/>
              </a:tblGrid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 -10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MW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312.034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525.101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ERS</a:t>
                      </a:r>
                      <a:r>
                        <a:rPr lang="en-US" sz="1800" baseline="0" dirty="0" smtClean="0"/>
                        <a:t> Generators (Resources)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Number of Resources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150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225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822402"/>
              </p:ext>
            </p:extLst>
          </p:nvPr>
        </p:nvGraphicFramePr>
        <p:xfrm>
          <a:off x="4343400" y="1554160"/>
          <a:ext cx="4191000" cy="111283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46960"/>
                <a:gridCol w="1844040"/>
              </a:tblGrid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Expenditure Limit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$478,718.29</a:t>
                      </a:r>
                      <a:endParaRPr lang="en-US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Amount 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$457,879.36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Unspent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$20,838.93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61963" y="1325560"/>
            <a:ext cx="3733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Clearing Price: $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2.12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Procured: </a:t>
            </a:r>
            <a:r>
              <a:rPr lang="en-US" altLang="en-US" sz="1800" b="0" kern="0" noProof="0" dirty="0" smtClean="0">
                <a:solidFill>
                  <a:srgbClr val="000000"/>
                </a:solidFill>
              </a:rPr>
              <a:t>837.135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Not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27.6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375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Not Procured: 10</a:t>
            </a:r>
          </a:p>
        </p:txBody>
      </p:sp>
    </p:spTree>
    <p:extLst>
      <p:ext uri="{BB962C8B-B14F-4D97-AF65-F5344CB8AC3E}">
        <p14:creationId xmlns:p14="http://schemas.microsoft.com/office/powerpoint/2010/main" val="4088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Time Period 2 </a:t>
            </a:r>
            <a:r>
              <a:rPr lang="en-US" altLang="en-US" dirty="0"/>
              <a:t>Procurement - </a:t>
            </a:r>
            <a:r>
              <a:rPr lang="en-US" altLang="en-US" dirty="0" smtClean="0"/>
              <a:t>JunSep16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337797"/>
              </p:ext>
            </p:extLst>
          </p:nvPr>
        </p:nvGraphicFramePr>
        <p:xfrm>
          <a:off x="457200" y="3382960"/>
          <a:ext cx="8229600" cy="25606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343400"/>
                <a:gridCol w="1981200"/>
                <a:gridCol w="1905000"/>
              </a:tblGrid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 -10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MW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319.429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584.825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ERS</a:t>
                      </a:r>
                      <a:r>
                        <a:rPr lang="en-US" sz="1800" baseline="0" dirty="0" smtClean="0"/>
                        <a:t> Generators (Resources)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Number of Resources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160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285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951251"/>
              </p:ext>
            </p:extLst>
          </p:nvPr>
        </p:nvGraphicFramePr>
        <p:xfrm>
          <a:off x="4343400" y="1554160"/>
          <a:ext cx="4191000" cy="111283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46960"/>
                <a:gridCol w="1844040"/>
              </a:tblGrid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Expenditure Limit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$797,863.82</a:t>
                      </a: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Amount 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$769,881.86</a:t>
                      </a: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Unspent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$27,981.96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61963" y="1325560"/>
            <a:ext cx="3733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Clearing Price: $1.98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Procured: 904.254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Not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30.55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445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Not Procured: 11</a:t>
            </a:r>
          </a:p>
        </p:txBody>
      </p:sp>
    </p:spTree>
    <p:extLst>
      <p:ext uri="{BB962C8B-B14F-4D97-AF65-F5344CB8AC3E}">
        <p14:creationId xmlns:p14="http://schemas.microsoft.com/office/powerpoint/2010/main" val="286995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Time Period 3 </a:t>
            </a:r>
            <a:r>
              <a:rPr lang="en-US" altLang="en-US" dirty="0"/>
              <a:t>Procurement - </a:t>
            </a:r>
            <a:r>
              <a:rPr lang="en-US" altLang="en-US" dirty="0" smtClean="0"/>
              <a:t>JunSep16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961256"/>
              </p:ext>
            </p:extLst>
          </p:nvPr>
        </p:nvGraphicFramePr>
        <p:xfrm>
          <a:off x="457200" y="3382960"/>
          <a:ext cx="8229600" cy="25606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505200"/>
                <a:gridCol w="1676400"/>
                <a:gridCol w="1600200"/>
                <a:gridCol w="1447800"/>
              </a:tblGrid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 -10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WS ERS-30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MW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284.399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551.572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22.533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ERS</a:t>
                      </a:r>
                      <a:r>
                        <a:rPr lang="en-US" sz="1800" baseline="0" dirty="0" smtClean="0"/>
                        <a:t> Generators (Resources)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Number of Resources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123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236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992612"/>
              </p:ext>
            </p:extLst>
          </p:nvPr>
        </p:nvGraphicFramePr>
        <p:xfrm>
          <a:off x="4343400" y="1554160"/>
          <a:ext cx="4191000" cy="111283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46960"/>
                <a:gridCol w="1844040"/>
              </a:tblGrid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Expenditure Limit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$4,787,182.92</a:t>
                      </a:r>
                      <a:endParaRPr lang="en-US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Amount 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$4,697,888.42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Unspent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$89,294.50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61963" y="1325560"/>
            <a:ext cx="3733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Clearing Price: $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21.21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858.504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Not Procured: </a:t>
            </a:r>
            <a:r>
              <a:rPr lang="en-US" altLang="en-US" sz="1800" b="0" kern="0" noProof="0" dirty="0" smtClean="0">
                <a:solidFill>
                  <a:srgbClr val="000000"/>
                </a:solidFill>
              </a:rPr>
              <a:t>0.6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363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Not Procured: </a:t>
            </a:r>
            <a:r>
              <a:rPr lang="en-US" altLang="en-US" sz="1800" b="0" kern="0" noProof="0" dirty="0" smtClean="0">
                <a:solidFill>
                  <a:srgbClr val="000000"/>
                </a:solidFill>
              </a:rPr>
              <a:t>3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80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Time Period 4 </a:t>
            </a:r>
            <a:r>
              <a:rPr lang="en-US" altLang="en-US" dirty="0"/>
              <a:t>Procurement - </a:t>
            </a:r>
            <a:r>
              <a:rPr lang="en-US" altLang="en-US" dirty="0" smtClean="0"/>
              <a:t>JunSep16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022079"/>
              </p:ext>
            </p:extLst>
          </p:nvPr>
        </p:nvGraphicFramePr>
        <p:xfrm>
          <a:off x="457200" y="3382960"/>
          <a:ext cx="8229599" cy="25606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429000"/>
                <a:gridCol w="1752600"/>
                <a:gridCol w="1600200"/>
                <a:gridCol w="1447799"/>
              </a:tblGrid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 -10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WS ERS-30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MW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276.074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524.872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22.533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ERS</a:t>
                      </a:r>
                      <a:r>
                        <a:rPr lang="en-US" sz="1800" baseline="0" dirty="0" smtClean="0"/>
                        <a:t> Generators (Resources)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Number of Resources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117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209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011824"/>
              </p:ext>
            </p:extLst>
          </p:nvPr>
        </p:nvGraphicFramePr>
        <p:xfrm>
          <a:off x="4343400" y="1554160"/>
          <a:ext cx="4191000" cy="111283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46960"/>
                <a:gridCol w="1844040"/>
              </a:tblGrid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Expenditure Limit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$4,787,182.92</a:t>
                      </a:r>
                      <a:endParaRPr lang="en-US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Amount 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$4,742,053.23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Unspent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$45,129.69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61963" y="1325560"/>
            <a:ext cx="3733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Clearing Price: $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22.32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Procured: </a:t>
            </a:r>
            <a:r>
              <a:rPr lang="en-US" altLang="en-US" sz="1800" b="0" noProof="0" dirty="0" smtClean="0"/>
              <a:t>823.479</a:t>
            </a:r>
            <a:endParaRPr lang="en-US" sz="1800" dirty="0" smtClean="0"/>
          </a:p>
          <a:p>
            <a:pPr lvl="0" eaLnBrk="1" fontAlgn="base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Not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0.5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330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Not Procured: 3</a:t>
            </a:r>
          </a:p>
        </p:txBody>
      </p:sp>
    </p:spTree>
    <p:extLst>
      <p:ext uri="{BB962C8B-B14F-4D97-AF65-F5344CB8AC3E}">
        <p14:creationId xmlns:p14="http://schemas.microsoft.com/office/powerpoint/2010/main" val="234427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Time Period 5 </a:t>
            </a:r>
            <a:r>
              <a:rPr lang="en-US" altLang="en-US" dirty="0"/>
              <a:t>Procurement - </a:t>
            </a:r>
            <a:r>
              <a:rPr lang="en-US" altLang="en-US" dirty="0" smtClean="0"/>
              <a:t>JunSep16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9861"/>
              </p:ext>
            </p:extLst>
          </p:nvPr>
        </p:nvGraphicFramePr>
        <p:xfrm>
          <a:off x="457200" y="3382960"/>
          <a:ext cx="8229600" cy="25606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343400"/>
                <a:gridCol w="1981200"/>
                <a:gridCol w="1905000"/>
              </a:tblGrid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 -10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MW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310.019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541.422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ERS</a:t>
                      </a:r>
                      <a:r>
                        <a:rPr lang="en-US" sz="1800" baseline="0" dirty="0" smtClean="0"/>
                        <a:t> Generators (Resources)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Number of Resources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143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218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710978"/>
              </p:ext>
            </p:extLst>
          </p:nvPr>
        </p:nvGraphicFramePr>
        <p:xfrm>
          <a:off x="4343400" y="1554160"/>
          <a:ext cx="4191000" cy="111283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46960"/>
                <a:gridCol w="1844040"/>
              </a:tblGrid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Expenditure Limit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$478,718.29</a:t>
                      </a:r>
                      <a:endParaRPr lang="en-US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Amount 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$456,917.30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Unspent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$21,800.99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61963" y="1325560"/>
            <a:ext cx="3733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Clearing Price: $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2.08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Procured: </a:t>
            </a:r>
            <a:r>
              <a:rPr lang="en-US" sz="1800" b="0" dirty="0" smtClean="0"/>
              <a:t>851.441</a:t>
            </a:r>
            <a:r>
              <a:rPr lang="en-US" sz="1800" dirty="0" smtClean="0"/>
              <a:t> </a:t>
            </a:r>
          </a:p>
          <a:p>
            <a:pPr lvl="0" eaLnBrk="1" fontAlgn="base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Not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29.135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361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Not Procured: 13</a:t>
            </a:r>
          </a:p>
        </p:txBody>
      </p:sp>
    </p:spTree>
    <p:extLst>
      <p:ext uri="{BB962C8B-B14F-4D97-AF65-F5344CB8AC3E}">
        <p14:creationId xmlns:p14="http://schemas.microsoft.com/office/powerpoint/2010/main" val="330142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Time Period 6 </a:t>
            </a:r>
            <a:r>
              <a:rPr lang="en-US" altLang="en-US" dirty="0"/>
              <a:t>Procurement - </a:t>
            </a:r>
            <a:r>
              <a:rPr lang="en-US" altLang="en-US" dirty="0" smtClean="0"/>
              <a:t>JunSep16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018293"/>
              </p:ext>
            </p:extLst>
          </p:nvPr>
        </p:nvGraphicFramePr>
        <p:xfrm>
          <a:off x="457200" y="3382960"/>
          <a:ext cx="8229600" cy="25606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343400"/>
                <a:gridCol w="1981200"/>
                <a:gridCol w="1905000"/>
              </a:tblGrid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 -10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MW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296.224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443.774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ERS</a:t>
                      </a:r>
                      <a:r>
                        <a:rPr lang="en-US" sz="1800" baseline="0" dirty="0" smtClean="0"/>
                        <a:t> Generators (Resources)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Number of Resources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137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187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351174"/>
              </p:ext>
            </p:extLst>
          </p:nvPr>
        </p:nvGraphicFramePr>
        <p:xfrm>
          <a:off x="4343400" y="1554160"/>
          <a:ext cx="4191000" cy="111283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46960"/>
                <a:gridCol w="1844040"/>
              </a:tblGrid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Expenditure Limit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$2,720,158.98</a:t>
                      </a:r>
                      <a:endParaRPr lang="en-US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Amount 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$2,665,374.89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Unspent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$54,784.09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461963" y="1325560"/>
            <a:ext cx="3733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Clearing Price: $2.36</a:t>
            </a:r>
          </a:p>
          <a:p>
            <a:pPr lvl="0" eaLnBrk="1" fontAlgn="base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Procured: </a:t>
            </a:r>
            <a:r>
              <a:rPr lang="en-US" sz="1800" b="0" dirty="0" smtClean="0"/>
              <a:t>770.393</a:t>
            </a:r>
            <a:endParaRPr lang="en-US" sz="1800" dirty="0" smtClean="0"/>
          </a:p>
          <a:p>
            <a:pPr lvl="0" eaLnBrk="1" fontAlgn="base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Not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14.10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Procured: </a:t>
            </a:r>
            <a:r>
              <a:rPr lang="en-US" altLang="en-US" sz="1800" b="0" kern="0" dirty="0" smtClean="0">
                <a:solidFill>
                  <a:srgbClr val="000000"/>
                </a:solidFill>
              </a:rPr>
              <a:t>324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Not Procured: 9</a:t>
            </a:r>
          </a:p>
        </p:txBody>
      </p:sp>
    </p:spTree>
    <p:extLst>
      <p:ext uri="{BB962C8B-B14F-4D97-AF65-F5344CB8AC3E}">
        <p14:creationId xmlns:p14="http://schemas.microsoft.com/office/powerpoint/2010/main" val="92381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ERS MW Procurement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14400"/>
            <a:ext cx="8623282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169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Emergency Response Service (ERS) Trends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195" t="10860" r="2385" b="2908"/>
          <a:stretch/>
        </p:blipFill>
        <p:spPr>
          <a:xfrm>
            <a:off x="352926" y="990600"/>
            <a:ext cx="825767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57925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3377</TotalTime>
  <Words>439</Words>
  <Application>Microsoft Office PowerPoint</Application>
  <PresentationFormat>On-screen Show (4:3)</PresentationFormat>
  <Paragraphs>169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Custom Design</vt:lpstr>
      <vt:lpstr>PowerPoint Presentation</vt:lpstr>
      <vt:lpstr>Time Period 1 Procurement - JunSep16</vt:lpstr>
      <vt:lpstr>Time Period 2 Procurement - JunSep16</vt:lpstr>
      <vt:lpstr>Time Period 3 Procurement - JunSep16</vt:lpstr>
      <vt:lpstr>Time Period 4 Procurement - JunSep16</vt:lpstr>
      <vt:lpstr>Time Period 5 Procurement - JunSep16</vt:lpstr>
      <vt:lpstr>Time Period 6 Procurement - JunSep16</vt:lpstr>
      <vt:lpstr>ERS MW Procurement </vt:lpstr>
      <vt:lpstr>Emergency Response Service (ERS) Trends</vt:lpstr>
      <vt:lpstr>Procurement Expenditure Limit Allocation Table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tgarza</cp:lastModifiedBy>
  <cp:revision>46</cp:revision>
  <cp:lastPrinted>2016-01-21T20:53:15Z</cp:lastPrinted>
  <dcterms:created xsi:type="dcterms:W3CDTF">2016-01-21T15:20:31Z</dcterms:created>
  <dcterms:modified xsi:type="dcterms:W3CDTF">2016-06-20T14:43:23Z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