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4"/>
  </p:notesMasterIdLst>
  <p:handoutMasterIdLst>
    <p:handoutMasterId r:id="rId15"/>
  </p:handoutMasterIdLst>
  <p:sldIdLst>
    <p:sldId id="260" r:id="rId7"/>
    <p:sldId id="257" r:id="rId8"/>
    <p:sldId id="264" r:id="rId9"/>
    <p:sldId id="266" r:id="rId10"/>
    <p:sldId id="270" r:id="rId11"/>
    <p:sldId id="269" r:id="rId12"/>
    <p:sldId id="261"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0" d="100"/>
          <a:sy n="70" d="100"/>
        </p:scale>
        <p:origin x="516" y="7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6/17/2016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6/17/2016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544918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2335390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982008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1661993"/>
          </a:xfrm>
          <a:prstGeom prst="rect">
            <a:avLst/>
          </a:prstGeom>
          <a:noFill/>
        </p:spPr>
        <p:txBody>
          <a:bodyPr wrap="square" rtlCol="0">
            <a:spAutoFit/>
          </a:bodyPr>
          <a:lstStyle/>
          <a:p>
            <a:pPr algn="ctr">
              <a:spcBef>
                <a:spcPct val="0"/>
              </a:spcBef>
            </a:pPr>
            <a:r>
              <a:rPr lang="en-US" altLang="en-US" sz="4800" b="1" dirty="0"/>
              <a:t>2016 RTP Update</a:t>
            </a:r>
          </a:p>
          <a:p>
            <a:endParaRPr lang="en-US" dirty="0"/>
          </a:p>
          <a:p>
            <a:pPr algn="ctr"/>
            <a:r>
              <a:rPr lang="en-US" dirty="0" smtClean="0"/>
              <a:t>June, 2016</a:t>
            </a:r>
          </a:p>
          <a:p>
            <a:pPr algn="ctr"/>
            <a:r>
              <a:rPr lang="en-US" dirty="0" smtClean="0"/>
              <a:t>RPG Meeting</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Agenda</a:t>
            </a:r>
            <a:endParaRPr lang="en-US" b="1" dirty="0">
              <a:solidFill>
                <a:schemeClr val="tx1"/>
              </a:solidFill>
            </a:endParaRPr>
          </a:p>
        </p:txBody>
      </p:sp>
      <p:sp>
        <p:nvSpPr>
          <p:cNvPr id="3" name="Content Placeholder 2"/>
          <p:cNvSpPr>
            <a:spLocks noGrp="1"/>
          </p:cNvSpPr>
          <p:nvPr>
            <p:ph idx="1"/>
          </p:nvPr>
        </p:nvSpPr>
        <p:spPr>
          <a:xfrm>
            <a:off x="304800" y="1600201"/>
            <a:ext cx="8534400" cy="2362199"/>
          </a:xfrm>
        </p:spPr>
        <p:txBody>
          <a:bodyPr/>
          <a:lstStyle/>
          <a:p>
            <a:pPr>
              <a:buFont typeface="Wingdings" panose="05000000000000000000" pitchFamily="2" charset="2"/>
              <a:buChar char="q"/>
            </a:pPr>
            <a:r>
              <a:rPr lang="en-US" altLang="en-US" sz="2400" dirty="0" smtClean="0"/>
              <a:t>Status update</a:t>
            </a:r>
          </a:p>
          <a:p>
            <a:pPr>
              <a:buFont typeface="Wingdings" panose="05000000000000000000" pitchFamily="2" charset="2"/>
              <a:buChar char="q"/>
            </a:pPr>
            <a:r>
              <a:rPr lang="en-US" sz="2400" dirty="0" smtClean="0"/>
              <a:t>Preliminary reliability projects of 2016 RTP</a:t>
            </a:r>
          </a:p>
          <a:p>
            <a:pPr>
              <a:buFont typeface="Wingdings" panose="05000000000000000000" pitchFamily="2" charset="2"/>
              <a:buChar char="q"/>
            </a:pPr>
            <a:r>
              <a:rPr lang="en-US" sz="2400" dirty="0" smtClean="0"/>
              <a:t>Next steps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2016 RTP status update</a:t>
            </a:r>
            <a:endParaRPr lang="en-US" b="1" dirty="0">
              <a:solidFill>
                <a:schemeClr val="tx1"/>
              </a:solidFill>
            </a:endParaRPr>
          </a:p>
        </p:txBody>
      </p:sp>
      <p:sp>
        <p:nvSpPr>
          <p:cNvPr id="3" name="Content Placeholder 2"/>
          <p:cNvSpPr>
            <a:spLocks noGrp="1"/>
          </p:cNvSpPr>
          <p:nvPr>
            <p:ph idx="1"/>
          </p:nvPr>
        </p:nvSpPr>
        <p:spPr>
          <a:xfrm>
            <a:off x="381000" y="1219199"/>
            <a:ext cx="8458200" cy="4953001"/>
          </a:xfrm>
        </p:spPr>
        <p:txBody>
          <a:bodyPr/>
          <a:lstStyle/>
          <a:p>
            <a:pPr>
              <a:buFont typeface="Wingdings" panose="05000000000000000000" pitchFamily="2" charset="2"/>
              <a:buChar char="q"/>
            </a:pPr>
            <a:r>
              <a:rPr lang="en-US" altLang="en-US" sz="2400" dirty="0" smtClean="0"/>
              <a:t>Initial start cases posted on MIS Secure on March 8 2016</a:t>
            </a:r>
          </a:p>
          <a:p>
            <a:pPr>
              <a:buFont typeface="Wingdings" panose="05000000000000000000" pitchFamily="2" charset="2"/>
              <a:buChar char="q"/>
            </a:pPr>
            <a:r>
              <a:rPr lang="en-US" sz="2400" dirty="0" smtClean="0"/>
              <a:t>Single-event (N-1) secure cases with reliability projects posted on MIS Secure on April 11 2016</a:t>
            </a:r>
          </a:p>
          <a:p>
            <a:pPr>
              <a:buFont typeface="Wingdings" panose="05000000000000000000" pitchFamily="2" charset="2"/>
              <a:buChar char="q"/>
            </a:pPr>
            <a:r>
              <a:rPr lang="en-US" sz="2400" dirty="0" smtClean="0"/>
              <a:t>Currently in progress</a:t>
            </a:r>
          </a:p>
          <a:p>
            <a:pPr lvl="1">
              <a:buFont typeface="Wingdings" panose="05000000000000000000" pitchFamily="2" charset="2"/>
              <a:buChar char="§"/>
            </a:pPr>
            <a:r>
              <a:rPr lang="en-US" sz="2000" dirty="0"/>
              <a:t>TSP review of reliability projects </a:t>
            </a:r>
          </a:p>
          <a:p>
            <a:pPr lvl="1">
              <a:buFont typeface="Wingdings" panose="05000000000000000000" pitchFamily="2" charset="2"/>
              <a:buChar char="§"/>
            </a:pPr>
            <a:r>
              <a:rPr lang="en-US" sz="2000" dirty="0" smtClean="0"/>
              <a:t>P3 </a:t>
            </a:r>
            <a:r>
              <a:rPr lang="en-US" sz="2000" dirty="0"/>
              <a:t>(</a:t>
            </a:r>
            <a:r>
              <a:rPr lang="en-US" sz="2000" dirty="0" smtClean="0"/>
              <a:t>G1+N1</a:t>
            </a:r>
            <a:r>
              <a:rPr lang="en-US" sz="2000" dirty="0"/>
              <a:t>) and P6.2 (</a:t>
            </a:r>
            <a:r>
              <a:rPr lang="en-US" sz="2000" dirty="0" smtClean="0"/>
              <a:t>X1+N1</a:t>
            </a:r>
            <a:r>
              <a:rPr lang="en-US" sz="2000" dirty="0"/>
              <a:t>) reliability </a:t>
            </a:r>
            <a:r>
              <a:rPr lang="en-US" sz="2000" dirty="0" smtClean="0"/>
              <a:t>projects and updated reliability case posting </a:t>
            </a:r>
          </a:p>
          <a:p>
            <a:pPr lvl="1">
              <a:buFont typeface="Wingdings" panose="05000000000000000000" pitchFamily="2" charset="2"/>
              <a:buChar char="§"/>
            </a:pPr>
            <a:r>
              <a:rPr lang="en-US" sz="2000" dirty="0" smtClean="0"/>
              <a:t>Sensitivity analysis case preparation</a:t>
            </a:r>
          </a:p>
          <a:p>
            <a:pPr lvl="1">
              <a:buFont typeface="Wingdings" panose="05000000000000000000" pitchFamily="2" charset="2"/>
              <a:buChar char="§"/>
            </a:pPr>
            <a:r>
              <a:rPr lang="en-US" sz="2000" dirty="0" smtClean="0"/>
              <a:t>Short circuit study initial case preparation</a:t>
            </a:r>
          </a:p>
          <a:p>
            <a:pPr lvl="1">
              <a:buFont typeface="Wingdings" panose="05000000000000000000" pitchFamily="2" charset="2"/>
              <a:buChar char="§"/>
            </a:pPr>
            <a:r>
              <a:rPr lang="en-US" sz="2000" dirty="0" smtClean="0"/>
              <a:t>Economic start case preparation</a:t>
            </a:r>
          </a:p>
          <a:p>
            <a:pPr lvl="1">
              <a:buFont typeface="Wingdings" panose="05000000000000000000" pitchFamily="2" charset="2"/>
              <a:buChar char="q"/>
            </a:pPr>
            <a:endParaRPr lang="en-US" sz="2000" dirty="0" smtClean="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Tree>
    <p:extLst>
      <p:ext uri="{BB962C8B-B14F-4D97-AF65-F5344CB8AC3E}">
        <p14:creationId xmlns:p14="http://schemas.microsoft.com/office/powerpoint/2010/main" val="16249411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RTP upgrades summary by voltage level (preliminary findings)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178209848"/>
              </p:ext>
            </p:extLst>
          </p:nvPr>
        </p:nvGraphicFramePr>
        <p:xfrm>
          <a:off x="407894" y="4017646"/>
          <a:ext cx="5158962" cy="1560195"/>
        </p:xfrm>
        <a:graphic>
          <a:graphicData uri="http://schemas.openxmlformats.org/drawingml/2006/table">
            <a:tbl>
              <a:tblPr firstRow="1" lastRow="1">
                <a:tableStyleId>{5C22544A-7EE6-4342-B048-85BDC9FD1C3A}</a:tableStyleId>
              </a:tblPr>
              <a:tblGrid>
                <a:gridCol w="2182906"/>
                <a:gridCol w="685800"/>
                <a:gridCol w="620713"/>
                <a:gridCol w="620713"/>
                <a:gridCol w="1048830"/>
              </a:tblGrid>
              <a:tr h="190500">
                <a:tc>
                  <a:txBody>
                    <a:bodyPr/>
                    <a:lstStyle/>
                    <a:p>
                      <a:pPr marL="0" algn="r" defTabSz="914400" rtl="0" eaLnBrk="1" fontAlgn="b" latinLnBrk="0" hangingPunct="1"/>
                      <a:endParaRPr lang="en-US" sz="1400" kern="1200" dirty="0">
                        <a:solidFill>
                          <a:schemeClr val="tx1"/>
                        </a:solidFill>
                        <a:latin typeface="+mn-lt"/>
                        <a:ea typeface="+mn-ea"/>
                        <a:cs typeface="+mn-cs"/>
                      </a:endParaRPr>
                    </a:p>
                  </a:txBody>
                  <a:tcPr marL="9525" marR="9525" marT="9525" marB="0" anchor="b"/>
                </a:tc>
                <a:tc>
                  <a:txBody>
                    <a:bodyPr/>
                    <a:lstStyle/>
                    <a:p>
                      <a:pPr marL="0" algn="r" defTabSz="914400" rtl="0" eaLnBrk="1" fontAlgn="b" latinLnBrk="0" hangingPunct="1"/>
                      <a:r>
                        <a:rPr lang="en-US" sz="1400" kern="1200" dirty="0" smtClean="0">
                          <a:solidFill>
                            <a:schemeClr val="tx1"/>
                          </a:solidFill>
                          <a:latin typeface="+mn-lt"/>
                          <a:ea typeface="+mn-ea"/>
                          <a:cs typeface="+mn-cs"/>
                        </a:rPr>
                        <a:t>69 kV</a:t>
                      </a:r>
                      <a:endParaRPr lang="en-US" sz="1400" kern="1200" dirty="0">
                        <a:solidFill>
                          <a:schemeClr val="tx1"/>
                        </a:solidFill>
                        <a:latin typeface="+mn-lt"/>
                        <a:ea typeface="+mn-ea"/>
                        <a:cs typeface="+mn-cs"/>
                      </a:endParaRPr>
                    </a:p>
                  </a:txBody>
                  <a:tcPr marL="9525" marR="9525" marT="9525" marB="0" anchor="b"/>
                </a:tc>
                <a:tc>
                  <a:txBody>
                    <a:bodyPr/>
                    <a:lstStyle/>
                    <a:p>
                      <a:pPr marL="0" algn="r" defTabSz="914400" rtl="0" eaLnBrk="1" fontAlgn="b" latinLnBrk="0" hangingPunct="1"/>
                      <a:r>
                        <a:rPr lang="en-US" sz="1400" kern="1200" dirty="0" smtClean="0">
                          <a:solidFill>
                            <a:schemeClr val="tx1"/>
                          </a:solidFill>
                          <a:latin typeface="+mn-lt"/>
                          <a:ea typeface="+mn-ea"/>
                          <a:cs typeface="+mn-cs"/>
                        </a:rPr>
                        <a:t>138 kV</a:t>
                      </a:r>
                      <a:endParaRPr lang="en-US" sz="1400" kern="1200" dirty="0">
                        <a:solidFill>
                          <a:schemeClr val="tx1"/>
                        </a:solidFill>
                        <a:latin typeface="+mn-lt"/>
                        <a:ea typeface="+mn-ea"/>
                        <a:cs typeface="+mn-cs"/>
                      </a:endParaRPr>
                    </a:p>
                  </a:txBody>
                  <a:tcPr marL="9525" marR="9525" marT="9525" marB="0" anchor="b"/>
                </a:tc>
                <a:tc>
                  <a:txBody>
                    <a:bodyPr/>
                    <a:lstStyle/>
                    <a:p>
                      <a:pPr marL="0" algn="r" defTabSz="914400" rtl="0" eaLnBrk="1" fontAlgn="b" latinLnBrk="0" hangingPunct="1"/>
                      <a:r>
                        <a:rPr lang="en-US" sz="1400" kern="1200" dirty="0" smtClean="0">
                          <a:solidFill>
                            <a:schemeClr val="tx1"/>
                          </a:solidFill>
                          <a:latin typeface="+mn-lt"/>
                          <a:ea typeface="+mn-ea"/>
                          <a:cs typeface="+mn-cs"/>
                        </a:rPr>
                        <a:t>345 kV</a:t>
                      </a:r>
                    </a:p>
                  </a:txBody>
                  <a:tcPr marL="9525" marR="9525" marT="9525" marB="0" anchor="b"/>
                </a:tc>
                <a:tc>
                  <a:txBody>
                    <a:bodyPr/>
                    <a:lstStyle/>
                    <a:p>
                      <a:pPr marL="0" algn="r" defTabSz="914400" rtl="0" eaLnBrk="1" fontAlgn="b" latinLnBrk="0" hangingPunct="1"/>
                      <a:r>
                        <a:rPr lang="en-US" sz="1400" kern="1200">
                          <a:solidFill>
                            <a:schemeClr val="tx1"/>
                          </a:solidFill>
                          <a:latin typeface="+mn-lt"/>
                          <a:ea typeface="+mn-ea"/>
                          <a:cs typeface="+mn-cs"/>
                        </a:rPr>
                        <a:t>Grand Total</a:t>
                      </a:r>
                    </a:p>
                  </a:txBody>
                  <a:tcPr marL="9525" marR="9525" marT="9525" marB="0" anchor="b"/>
                </a:tc>
              </a:tr>
              <a:tr h="190500">
                <a:tc>
                  <a:txBody>
                    <a:bodyPr/>
                    <a:lstStyle/>
                    <a:p>
                      <a:pPr marL="0" algn="l" defTabSz="914400" rtl="0" eaLnBrk="1" fontAlgn="b" latinLnBrk="0" hangingPunct="1"/>
                      <a:r>
                        <a:rPr lang="en-US" sz="1400" kern="1200" dirty="0">
                          <a:solidFill>
                            <a:schemeClr val="tx1"/>
                          </a:solidFill>
                          <a:latin typeface="+mn-lt"/>
                          <a:ea typeface="+mn-ea"/>
                          <a:cs typeface="+mn-cs"/>
                        </a:rPr>
                        <a:t>Line addition</a:t>
                      </a:r>
                    </a:p>
                  </a:txBody>
                  <a:tcPr marL="9525" marR="9525" marT="9525" marB="0" anchor="b"/>
                </a:tc>
                <a:tc>
                  <a:txBody>
                    <a:bodyPr/>
                    <a:lstStyle/>
                    <a:p>
                      <a:pPr marL="0" algn="ctr" defTabSz="914400" rtl="0" eaLnBrk="1" fontAlgn="b" latinLnBrk="0" hangingPunct="1"/>
                      <a:r>
                        <a:rPr lang="en-US" sz="1400" kern="1200" dirty="0" smtClean="0">
                          <a:solidFill>
                            <a:schemeClr val="tx1"/>
                          </a:solidFill>
                          <a:latin typeface="+mn-lt"/>
                          <a:ea typeface="+mn-ea"/>
                          <a:cs typeface="+mn-cs"/>
                        </a:rPr>
                        <a:t>1</a:t>
                      </a:r>
                      <a:endParaRPr lang="en-US" sz="1400" kern="1200" dirty="0">
                        <a:solidFill>
                          <a:schemeClr val="tx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400" kern="1200" dirty="0">
                          <a:solidFill>
                            <a:schemeClr val="tx1"/>
                          </a:solidFill>
                          <a:latin typeface="+mn-lt"/>
                          <a:ea typeface="+mn-ea"/>
                          <a:cs typeface="+mn-cs"/>
                        </a:rPr>
                        <a:t>1</a:t>
                      </a:r>
                    </a:p>
                  </a:txBody>
                  <a:tcPr marL="9525" marR="9525" marT="9525" marB="0" anchor="ctr"/>
                </a:tc>
                <a:tc>
                  <a:txBody>
                    <a:bodyPr/>
                    <a:lstStyle/>
                    <a:p>
                      <a:pPr marL="0" algn="ctr" defTabSz="914400" rtl="0" eaLnBrk="1" fontAlgn="b" latinLnBrk="0" hangingPunct="1"/>
                      <a:r>
                        <a:rPr lang="en-US" sz="1400" kern="1200" dirty="0" smtClean="0">
                          <a:solidFill>
                            <a:schemeClr val="tx1"/>
                          </a:solidFill>
                          <a:latin typeface="+mn-lt"/>
                          <a:ea typeface="+mn-ea"/>
                          <a:cs typeface="+mn-cs"/>
                        </a:rPr>
                        <a:t>-</a:t>
                      </a:r>
                      <a:endParaRPr lang="en-US" sz="1400" kern="1200" dirty="0">
                        <a:solidFill>
                          <a:schemeClr val="tx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400" kern="1200">
                          <a:solidFill>
                            <a:schemeClr val="tx1"/>
                          </a:solidFill>
                          <a:latin typeface="+mn-lt"/>
                          <a:ea typeface="+mn-ea"/>
                          <a:cs typeface="+mn-cs"/>
                        </a:rPr>
                        <a:t>2</a:t>
                      </a:r>
                    </a:p>
                  </a:txBody>
                  <a:tcPr marL="9525" marR="9525" marT="9525" marB="0" anchor="ctr"/>
                </a:tc>
              </a:tr>
              <a:tr h="190500">
                <a:tc>
                  <a:txBody>
                    <a:bodyPr/>
                    <a:lstStyle/>
                    <a:p>
                      <a:pPr marL="0" algn="l" defTabSz="914400" rtl="0" eaLnBrk="1" fontAlgn="b" latinLnBrk="0" hangingPunct="1"/>
                      <a:r>
                        <a:rPr lang="en-US" sz="1400" kern="1200" dirty="0">
                          <a:solidFill>
                            <a:schemeClr val="tx1"/>
                          </a:solidFill>
                          <a:latin typeface="+mn-lt"/>
                          <a:ea typeface="+mn-ea"/>
                          <a:cs typeface="+mn-cs"/>
                        </a:rPr>
                        <a:t>Line upgrade</a:t>
                      </a:r>
                    </a:p>
                  </a:txBody>
                  <a:tcPr marL="9525" marR="9525" marT="9525" marB="0" anchor="b"/>
                </a:tc>
                <a:tc>
                  <a:txBody>
                    <a:bodyPr/>
                    <a:lstStyle/>
                    <a:p>
                      <a:pPr marL="0" algn="ctr" defTabSz="914400" rtl="0" eaLnBrk="1" fontAlgn="b" latinLnBrk="0" hangingPunct="1"/>
                      <a:r>
                        <a:rPr lang="en-US" sz="1400" kern="1200" dirty="0">
                          <a:solidFill>
                            <a:schemeClr val="tx1"/>
                          </a:solidFill>
                          <a:latin typeface="+mn-lt"/>
                          <a:ea typeface="+mn-ea"/>
                          <a:cs typeface="+mn-cs"/>
                        </a:rPr>
                        <a:t>1</a:t>
                      </a:r>
                    </a:p>
                  </a:txBody>
                  <a:tcPr marL="9525" marR="9525" marT="9525" marB="0" anchor="ctr"/>
                </a:tc>
                <a:tc>
                  <a:txBody>
                    <a:bodyPr/>
                    <a:lstStyle/>
                    <a:p>
                      <a:pPr marL="0" algn="ctr" defTabSz="914400" rtl="0" eaLnBrk="1" fontAlgn="b" latinLnBrk="0" hangingPunct="1"/>
                      <a:r>
                        <a:rPr lang="en-US" sz="1400" kern="1200" dirty="0">
                          <a:solidFill>
                            <a:schemeClr val="tx1"/>
                          </a:solidFill>
                          <a:latin typeface="+mn-lt"/>
                          <a:ea typeface="+mn-ea"/>
                          <a:cs typeface="+mn-cs"/>
                        </a:rPr>
                        <a:t>6</a:t>
                      </a:r>
                    </a:p>
                  </a:txBody>
                  <a:tcPr marL="9525" marR="9525" marT="9525" marB="0" anchor="ctr"/>
                </a:tc>
                <a:tc>
                  <a:txBody>
                    <a:bodyPr/>
                    <a:lstStyle/>
                    <a:p>
                      <a:pPr marL="0" algn="ctr" defTabSz="914400" rtl="0" eaLnBrk="1" fontAlgn="b" latinLnBrk="0" hangingPunct="1"/>
                      <a:r>
                        <a:rPr lang="en-US" sz="1400" kern="1200" dirty="0" smtClean="0">
                          <a:solidFill>
                            <a:schemeClr val="tx1"/>
                          </a:solidFill>
                          <a:latin typeface="+mn-lt"/>
                          <a:ea typeface="+mn-ea"/>
                          <a:cs typeface="+mn-cs"/>
                        </a:rPr>
                        <a:t>-</a:t>
                      </a:r>
                      <a:endParaRPr lang="en-US" sz="1400" kern="1200" dirty="0">
                        <a:solidFill>
                          <a:schemeClr val="tx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400" kern="1200">
                          <a:solidFill>
                            <a:schemeClr val="tx1"/>
                          </a:solidFill>
                          <a:latin typeface="+mn-lt"/>
                          <a:ea typeface="+mn-ea"/>
                          <a:cs typeface="+mn-cs"/>
                        </a:rPr>
                        <a:t>7</a:t>
                      </a:r>
                    </a:p>
                  </a:txBody>
                  <a:tcPr marL="9525" marR="9525" marT="9525" marB="0" anchor="ctr"/>
                </a:tc>
              </a:tr>
              <a:tr h="190500">
                <a:tc>
                  <a:txBody>
                    <a:bodyPr/>
                    <a:lstStyle/>
                    <a:p>
                      <a:pPr marL="0" algn="l" defTabSz="914400" rtl="0" eaLnBrk="1" fontAlgn="b" latinLnBrk="0" hangingPunct="1"/>
                      <a:r>
                        <a:rPr lang="en-US" sz="1400" kern="1200" dirty="0">
                          <a:solidFill>
                            <a:schemeClr val="tx1"/>
                          </a:solidFill>
                          <a:latin typeface="+mn-lt"/>
                          <a:ea typeface="+mn-ea"/>
                          <a:cs typeface="+mn-cs"/>
                        </a:rPr>
                        <a:t>Reactor/Capacitor addition</a:t>
                      </a:r>
                    </a:p>
                  </a:txBody>
                  <a:tcPr marL="9525" marR="9525" marT="9525" marB="0" anchor="b"/>
                </a:tc>
                <a:tc>
                  <a:txBody>
                    <a:bodyPr/>
                    <a:lstStyle/>
                    <a:p>
                      <a:pPr marL="0" algn="ctr" defTabSz="914400" rtl="0" eaLnBrk="1" fontAlgn="b" latinLnBrk="0" hangingPunct="1"/>
                      <a:r>
                        <a:rPr lang="en-US" sz="1400" kern="1200" dirty="0" smtClean="0">
                          <a:solidFill>
                            <a:schemeClr val="tx1"/>
                          </a:solidFill>
                          <a:latin typeface="+mn-lt"/>
                          <a:ea typeface="+mn-ea"/>
                          <a:cs typeface="+mn-cs"/>
                        </a:rPr>
                        <a:t>-</a:t>
                      </a:r>
                    </a:p>
                  </a:txBody>
                  <a:tcPr marL="9525" marR="9525" marT="9525" marB="0" anchor="ctr"/>
                </a:tc>
                <a:tc>
                  <a:txBody>
                    <a:bodyPr/>
                    <a:lstStyle/>
                    <a:p>
                      <a:pPr marL="0" algn="ctr" defTabSz="914400" rtl="0" eaLnBrk="1" fontAlgn="b" latinLnBrk="0" hangingPunct="1"/>
                      <a:r>
                        <a:rPr lang="en-US" sz="1400" kern="1200" dirty="0">
                          <a:solidFill>
                            <a:schemeClr val="tx1"/>
                          </a:solidFill>
                          <a:latin typeface="+mn-lt"/>
                          <a:ea typeface="+mn-ea"/>
                          <a:cs typeface="+mn-cs"/>
                        </a:rPr>
                        <a:t>3</a:t>
                      </a:r>
                    </a:p>
                  </a:txBody>
                  <a:tcPr marL="9525" marR="9525" marT="9525" marB="0" anchor="ctr"/>
                </a:tc>
                <a:tc>
                  <a:txBody>
                    <a:bodyPr/>
                    <a:lstStyle/>
                    <a:p>
                      <a:pPr marL="0" algn="ctr" defTabSz="914400" rtl="0" eaLnBrk="1" fontAlgn="b" latinLnBrk="0" hangingPunct="1"/>
                      <a:r>
                        <a:rPr lang="en-US" sz="1400" kern="1200" dirty="0" smtClean="0">
                          <a:solidFill>
                            <a:schemeClr val="tx1"/>
                          </a:solidFill>
                          <a:latin typeface="+mn-lt"/>
                          <a:ea typeface="+mn-ea"/>
                          <a:cs typeface="+mn-cs"/>
                        </a:rPr>
                        <a:t>-</a:t>
                      </a:r>
                      <a:endParaRPr lang="en-US" sz="1400" kern="1200" dirty="0">
                        <a:solidFill>
                          <a:schemeClr val="tx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400" kern="1200" dirty="0">
                          <a:solidFill>
                            <a:schemeClr val="tx1"/>
                          </a:solidFill>
                          <a:latin typeface="+mn-lt"/>
                          <a:ea typeface="+mn-ea"/>
                          <a:cs typeface="+mn-cs"/>
                        </a:rPr>
                        <a:t>3</a:t>
                      </a:r>
                    </a:p>
                  </a:txBody>
                  <a:tcPr marL="9525" marR="9525" marT="9525" marB="0" anchor="ctr"/>
                </a:tc>
              </a:tr>
              <a:tr h="190500">
                <a:tc>
                  <a:txBody>
                    <a:bodyPr/>
                    <a:lstStyle/>
                    <a:p>
                      <a:pPr marL="0" algn="l" defTabSz="914400" rtl="0" eaLnBrk="1" fontAlgn="b" latinLnBrk="0" hangingPunct="1"/>
                      <a:r>
                        <a:rPr lang="en-US" sz="1400" kern="1200" dirty="0">
                          <a:solidFill>
                            <a:schemeClr val="tx1"/>
                          </a:solidFill>
                          <a:latin typeface="+mn-lt"/>
                          <a:ea typeface="+mn-ea"/>
                          <a:cs typeface="+mn-cs"/>
                        </a:rPr>
                        <a:t>Transformer addition</a:t>
                      </a:r>
                    </a:p>
                  </a:txBody>
                  <a:tcPr marL="9525" marR="9525" marT="9525" marB="0" anchor="b"/>
                </a:tc>
                <a:tc>
                  <a:txBody>
                    <a:bodyPr/>
                    <a:lstStyle/>
                    <a:p>
                      <a:pPr marL="0" algn="ctr" defTabSz="914400" rtl="0" eaLnBrk="1" fontAlgn="b" latinLnBrk="0" hangingPunct="1"/>
                      <a:r>
                        <a:rPr lang="en-US" sz="1400" kern="1200" dirty="0" smtClean="0">
                          <a:solidFill>
                            <a:schemeClr val="tx1"/>
                          </a:solidFill>
                          <a:latin typeface="+mn-lt"/>
                          <a:ea typeface="+mn-ea"/>
                          <a:cs typeface="+mn-cs"/>
                        </a:rPr>
                        <a:t>1</a:t>
                      </a:r>
                      <a:endParaRPr lang="en-US" sz="1400" kern="1200" dirty="0">
                        <a:solidFill>
                          <a:schemeClr val="tx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400" kern="1200" dirty="0">
                          <a:solidFill>
                            <a:schemeClr val="tx1"/>
                          </a:solidFill>
                          <a:latin typeface="+mn-lt"/>
                          <a:ea typeface="+mn-ea"/>
                          <a:cs typeface="+mn-cs"/>
                        </a:rPr>
                        <a:t>1</a:t>
                      </a:r>
                    </a:p>
                  </a:txBody>
                  <a:tcPr marL="9525" marR="9525" marT="9525" marB="0" anchor="ctr"/>
                </a:tc>
                <a:tc>
                  <a:txBody>
                    <a:bodyPr/>
                    <a:lstStyle/>
                    <a:p>
                      <a:pPr marL="0" algn="ctr" defTabSz="914400" rtl="0" eaLnBrk="1" fontAlgn="b" latinLnBrk="0" hangingPunct="1"/>
                      <a:r>
                        <a:rPr lang="en-US" sz="1400" kern="1200" dirty="0" smtClean="0">
                          <a:solidFill>
                            <a:schemeClr val="tx1"/>
                          </a:solidFill>
                          <a:latin typeface="+mn-lt"/>
                          <a:ea typeface="+mn-ea"/>
                          <a:cs typeface="+mn-cs"/>
                        </a:rPr>
                        <a:t>-</a:t>
                      </a:r>
                      <a:endParaRPr lang="en-US" sz="1400" kern="1200" dirty="0">
                        <a:solidFill>
                          <a:schemeClr val="tx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400" kern="1200" dirty="0">
                          <a:solidFill>
                            <a:schemeClr val="tx1"/>
                          </a:solidFill>
                          <a:latin typeface="+mn-lt"/>
                          <a:ea typeface="+mn-ea"/>
                          <a:cs typeface="+mn-cs"/>
                        </a:rPr>
                        <a:t>2</a:t>
                      </a:r>
                    </a:p>
                  </a:txBody>
                  <a:tcPr marL="9525" marR="9525" marT="9525" marB="0" anchor="ctr"/>
                </a:tc>
              </a:tr>
              <a:tr h="201930">
                <a:tc>
                  <a:txBody>
                    <a:bodyPr/>
                    <a:lstStyle/>
                    <a:p>
                      <a:pPr marL="0" algn="l" defTabSz="914400" rtl="0" eaLnBrk="1" fontAlgn="b" latinLnBrk="0" hangingPunct="1"/>
                      <a:r>
                        <a:rPr lang="en-US" sz="1400" kern="1200" dirty="0" smtClean="0">
                          <a:solidFill>
                            <a:schemeClr val="tx1"/>
                          </a:solidFill>
                          <a:latin typeface="+mn-lt"/>
                          <a:ea typeface="+mn-ea"/>
                          <a:cs typeface="+mn-cs"/>
                        </a:rPr>
                        <a:t>Terminal upgrade</a:t>
                      </a:r>
                      <a:endParaRPr lang="en-US" sz="1400" kern="1200" dirty="0">
                        <a:solidFill>
                          <a:schemeClr val="tx1"/>
                        </a:solidFill>
                        <a:latin typeface="+mn-lt"/>
                        <a:ea typeface="+mn-ea"/>
                        <a:cs typeface="+mn-cs"/>
                      </a:endParaRPr>
                    </a:p>
                  </a:txBody>
                  <a:tcPr marL="9525" marR="9525" marT="9525" marB="0" anchor="b"/>
                </a:tc>
                <a:tc>
                  <a:txBody>
                    <a:bodyPr/>
                    <a:lstStyle/>
                    <a:p>
                      <a:pPr marL="0" algn="ctr" defTabSz="914400" rtl="0" eaLnBrk="1" fontAlgn="b" latinLnBrk="0" hangingPunct="1"/>
                      <a:endParaRPr lang="en-US" sz="1400" kern="1200" dirty="0">
                        <a:solidFill>
                          <a:schemeClr val="tx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400" kern="1200" dirty="0" smtClean="0">
                          <a:solidFill>
                            <a:schemeClr val="tx1"/>
                          </a:solidFill>
                          <a:latin typeface="+mn-lt"/>
                          <a:ea typeface="+mn-ea"/>
                          <a:cs typeface="+mn-cs"/>
                        </a:rPr>
                        <a:t>1</a:t>
                      </a:r>
                      <a:endParaRPr lang="en-US" sz="1400" kern="1200" dirty="0">
                        <a:solidFill>
                          <a:schemeClr val="tx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400" kern="1200" dirty="0" smtClean="0">
                          <a:solidFill>
                            <a:schemeClr val="tx1"/>
                          </a:solidFill>
                          <a:latin typeface="+mn-lt"/>
                          <a:ea typeface="+mn-ea"/>
                          <a:cs typeface="+mn-cs"/>
                        </a:rPr>
                        <a:t>-</a:t>
                      </a:r>
                      <a:endParaRPr lang="en-US" sz="1400" kern="1200" dirty="0">
                        <a:solidFill>
                          <a:schemeClr val="tx1"/>
                        </a:solidFill>
                        <a:latin typeface="+mn-lt"/>
                        <a:ea typeface="+mn-ea"/>
                        <a:cs typeface="+mn-cs"/>
                      </a:endParaRPr>
                    </a:p>
                  </a:txBody>
                  <a:tcPr marL="9525" marR="9525" marT="9525" marB="0" anchor="ctr"/>
                </a:tc>
                <a:tc>
                  <a:txBody>
                    <a:bodyPr/>
                    <a:lstStyle/>
                    <a:p>
                      <a:pPr marL="0" algn="ctr" defTabSz="914400" rtl="0" eaLnBrk="1" fontAlgn="b" latinLnBrk="0" hangingPunct="1"/>
                      <a:r>
                        <a:rPr lang="en-US" sz="1400" kern="1200" dirty="0" smtClean="0">
                          <a:solidFill>
                            <a:schemeClr val="tx1"/>
                          </a:solidFill>
                          <a:latin typeface="+mn-lt"/>
                          <a:ea typeface="+mn-ea"/>
                          <a:cs typeface="+mn-cs"/>
                        </a:rPr>
                        <a:t>1</a:t>
                      </a:r>
                      <a:endParaRPr lang="en-US" sz="1400" kern="1200" dirty="0">
                        <a:solidFill>
                          <a:schemeClr val="tx1"/>
                        </a:solidFill>
                        <a:latin typeface="+mn-lt"/>
                        <a:ea typeface="+mn-ea"/>
                        <a:cs typeface="+mn-cs"/>
                      </a:endParaRPr>
                    </a:p>
                  </a:txBody>
                  <a:tcPr marL="9525" marR="9525" marT="9525" marB="0" anchor="ctr"/>
                </a:tc>
              </a:tr>
              <a:tr h="201930">
                <a:tc>
                  <a:txBody>
                    <a:bodyPr/>
                    <a:lstStyle/>
                    <a:p>
                      <a:pPr marL="0" algn="l" defTabSz="914400" rtl="0" eaLnBrk="1" fontAlgn="b" latinLnBrk="0" hangingPunct="1"/>
                      <a:r>
                        <a:rPr lang="en-US" sz="1400" kern="1200" dirty="0">
                          <a:solidFill>
                            <a:schemeClr val="tx1"/>
                          </a:solidFill>
                          <a:latin typeface="+mn-lt"/>
                          <a:ea typeface="+mn-ea"/>
                          <a:cs typeface="+mn-cs"/>
                        </a:rPr>
                        <a:t>Grand Total</a:t>
                      </a:r>
                    </a:p>
                  </a:txBody>
                  <a:tcPr marL="9525" marR="9525" marT="9525" marB="0" anchor="b"/>
                </a:tc>
                <a:tc>
                  <a:txBody>
                    <a:bodyPr/>
                    <a:lstStyle/>
                    <a:p>
                      <a:pPr marL="0" algn="ctr" defTabSz="914400" rtl="0" eaLnBrk="1" fontAlgn="b" latinLnBrk="0" hangingPunct="1"/>
                      <a:r>
                        <a:rPr lang="en-US" sz="1400" kern="1200" dirty="0">
                          <a:solidFill>
                            <a:schemeClr val="tx1"/>
                          </a:solidFill>
                          <a:latin typeface="+mn-lt"/>
                          <a:ea typeface="+mn-ea"/>
                          <a:cs typeface="+mn-cs"/>
                        </a:rPr>
                        <a:t>4</a:t>
                      </a:r>
                    </a:p>
                  </a:txBody>
                  <a:tcPr marL="9525" marR="9525" marT="9525" marB="0" anchor="ctr"/>
                </a:tc>
                <a:tc>
                  <a:txBody>
                    <a:bodyPr/>
                    <a:lstStyle/>
                    <a:p>
                      <a:pPr marL="0" algn="ctr" defTabSz="914400" rtl="0" eaLnBrk="1" fontAlgn="b" latinLnBrk="0" hangingPunct="1"/>
                      <a:r>
                        <a:rPr lang="en-US" sz="1400" kern="1200" dirty="0">
                          <a:solidFill>
                            <a:schemeClr val="tx1"/>
                          </a:solidFill>
                          <a:latin typeface="+mn-lt"/>
                          <a:ea typeface="+mn-ea"/>
                          <a:cs typeface="+mn-cs"/>
                        </a:rPr>
                        <a:t>10</a:t>
                      </a:r>
                    </a:p>
                  </a:txBody>
                  <a:tcPr marL="9525" marR="9525" marT="9525" marB="0" anchor="ctr"/>
                </a:tc>
                <a:tc>
                  <a:txBody>
                    <a:bodyPr/>
                    <a:lstStyle/>
                    <a:p>
                      <a:pPr marL="0" algn="ctr" defTabSz="914400" rtl="0" eaLnBrk="1" fontAlgn="b" latinLnBrk="0" hangingPunct="1"/>
                      <a:r>
                        <a:rPr lang="en-US" sz="1400" kern="1200" dirty="0">
                          <a:solidFill>
                            <a:schemeClr val="tx1"/>
                          </a:solidFill>
                          <a:latin typeface="+mn-lt"/>
                          <a:ea typeface="+mn-ea"/>
                          <a:cs typeface="+mn-cs"/>
                        </a:rPr>
                        <a:t>-</a:t>
                      </a:r>
                    </a:p>
                  </a:txBody>
                  <a:tcPr marL="9525" marR="9525" marT="9525" marB="0" anchor="ctr"/>
                </a:tc>
                <a:tc>
                  <a:txBody>
                    <a:bodyPr/>
                    <a:lstStyle/>
                    <a:p>
                      <a:pPr marL="0" algn="ctr" defTabSz="914400" rtl="0" eaLnBrk="1" fontAlgn="b" latinLnBrk="0" hangingPunct="1"/>
                      <a:r>
                        <a:rPr lang="en-US" sz="1400" kern="1200" dirty="0" smtClean="0">
                          <a:solidFill>
                            <a:schemeClr val="tx1"/>
                          </a:solidFill>
                          <a:latin typeface="+mn-lt"/>
                          <a:ea typeface="+mn-ea"/>
                          <a:cs typeface="+mn-cs"/>
                        </a:rPr>
                        <a:t>14</a:t>
                      </a:r>
                      <a:endParaRPr lang="en-US" sz="1400" kern="1200" dirty="0">
                        <a:solidFill>
                          <a:schemeClr val="tx1"/>
                        </a:solidFill>
                        <a:latin typeface="+mn-lt"/>
                        <a:ea typeface="+mn-ea"/>
                        <a:cs typeface="+mn-cs"/>
                      </a:endParaRPr>
                    </a:p>
                  </a:txBody>
                  <a:tcPr marL="9525" marR="9525" marT="9525" marB="0" anchor="ct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798297357"/>
              </p:ext>
            </p:extLst>
          </p:nvPr>
        </p:nvGraphicFramePr>
        <p:xfrm>
          <a:off x="381000" y="1365795"/>
          <a:ext cx="5158263" cy="1817291"/>
        </p:xfrm>
        <a:graphic>
          <a:graphicData uri="http://schemas.openxmlformats.org/drawingml/2006/table">
            <a:tbl>
              <a:tblPr firstRow="1" lastRow="1">
                <a:tableStyleId>{5C22544A-7EE6-4342-B048-85BDC9FD1C3A}</a:tableStyleId>
              </a:tblPr>
              <a:tblGrid>
                <a:gridCol w="2182906"/>
                <a:gridCol w="685101"/>
                <a:gridCol w="620713"/>
                <a:gridCol w="620713"/>
                <a:gridCol w="1048830"/>
              </a:tblGrid>
              <a:tr h="257096">
                <a:tc>
                  <a:txBody>
                    <a:bodyPr/>
                    <a:lstStyle/>
                    <a:p>
                      <a:pPr algn="l" fontAlgn="b"/>
                      <a:endParaRPr lang="en-US" sz="1400" kern="1200" dirty="0">
                        <a:solidFill>
                          <a:schemeClr val="tx1"/>
                        </a:solidFill>
                        <a:latin typeface="+mn-lt"/>
                        <a:ea typeface="+mn-ea"/>
                        <a:cs typeface="+mn-cs"/>
                      </a:endParaRPr>
                    </a:p>
                  </a:txBody>
                  <a:tcPr marL="9525" marR="9525" marT="9525" marB="0" anchor="b"/>
                </a:tc>
                <a:tc>
                  <a:txBody>
                    <a:bodyPr/>
                    <a:lstStyle/>
                    <a:p>
                      <a:pPr algn="r" fontAlgn="b"/>
                      <a:r>
                        <a:rPr lang="en-US" sz="1400" kern="1200" dirty="0" smtClean="0">
                          <a:solidFill>
                            <a:schemeClr val="tx1"/>
                          </a:solidFill>
                          <a:latin typeface="+mn-lt"/>
                          <a:ea typeface="+mn-ea"/>
                          <a:cs typeface="+mn-cs"/>
                        </a:rPr>
                        <a:t>69 kV</a:t>
                      </a:r>
                      <a:endParaRPr lang="en-US" sz="1400" kern="1200" dirty="0">
                        <a:solidFill>
                          <a:schemeClr val="tx1"/>
                        </a:solidFill>
                        <a:latin typeface="+mn-lt"/>
                        <a:ea typeface="+mn-ea"/>
                        <a:cs typeface="+mn-cs"/>
                      </a:endParaRPr>
                    </a:p>
                  </a:txBody>
                  <a:tcPr marL="9525" marR="9525" marT="9525" marB="0" anchor="b"/>
                </a:tc>
                <a:tc>
                  <a:txBody>
                    <a:bodyPr/>
                    <a:lstStyle/>
                    <a:p>
                      <a:pPr algn="r" fontAlgn="b"/>
                      <a:r>
                        <a:rPr lang="en-US" sz="1400" kern="1200" dirty="0" smtClean="0">
                          <a:solidFill>
                            <a:schemeClr val="tx1"/>
                          </a:solidFill>
                          <a:latin typeface="+mn-lt"/>
                          <a:ea typeface="+mn-ea"/>
                          <a:cs typeface="+mn-cs"/>
                        </a:rPr>
                        <a:t>138 kV</a:t>
                      </a:r>
                      <a:endParaRPr lang="en-US" sz="1400" kern="1200" dirty="0">
                        <a:solidFill>
                          <a:schemeClr val="tx1"/>
                        </a:solidFill>
                        <a:latin typeface="+mn-lt"/>
                        <a:ea typeface="+mn-ea"/>
                        <a:cs typeface="+mn-cs"/>
                      </a:endParaRPr>
                    </a:p>
                  </a:txBody>
                  <a:tcPr marL="9525" marR="9525" marT="9525" marB="0" anchor="b"/>
                </a:tc>
                <a:tc>
                  <a:txBody>
                    <a:bodyPr/>
                    <a:lstStyle/>
                    <a:p>
                      <a:pPr algn="r" fontAlgn="b"/>
                      <a:r>
                        <a:rPr lang="en-US" sz="1400" kern="1200" dirty="0" smtClean="0">
                          <a:solidFill>
                            <a:schemeClr val="tx1"/>
                          </a:solidFill>
                          <a:latin typeface="+mn-lt"/>
                          <a:ea typeface="+mn-ea"/>
                          <a:cs typeface="+mn-cs"/>
                        </a:rPr>
                        <a:t>345 kV</a:t>
                      </a:r>
                      <a:endParaRPr lang="en-US" sz="1400" kern="1200" dirty="0">
                        <a:solidFill>
                          <a:schemeClr val="tx1"/>
                        </a:solidFill>
                        <a:latin typeface="+mn-lt"/>
                        <a:ea typeface="+mn-ea"/>
                        <a:cs typeface="+mn-cs"/>
                      </a:endParaRPr>
                    </a:p>
                  </a:txBody>
                  <a:tcPr marL="9525" marR="9525" marT="9525" marB="0" anchor="b"/>
                </a:tc>
                <a:tc>
                  <a:txBody>
                    <a:bodyPr/>
                    <a:lstStyle/>
                    <a:p>
                      <a:pPr algn="l" fontAlgn="b"/>
                      <a:r>
                        <a:rPr lang="en-US" sz="1400" kern="1200">
                          <a:solidFill>
                            <a:schemeClr val="tx1"/>
                          </a:solidFill>
                          <a:latin typeface="+mn-lt"/>
                          <a:ea typeface="+mn-ea"/>
                          <a:cs typeface="+mn-cs"/>
                        </a:rPr>
                        <a:t>Grand Total</a:t>
                      </a:r>
                    </a:p>
                  </a:txBody>
                  <a:tcPr marL="9525" marR="9525" marT="9525" marB="0" anchor="b"/>
                </a:tc>
              </a:tr>
              <a:tr h="190500">
                <a:tc>
                  <a:txBody>
                    <a:bodyPr/>
                    <a:lstStyle/>
                    <a:p>
                      <a:pPr algn="l" fontAlgn="b"/>
                      <a:r>
                        <a:rPr lang="en-US" sz="1400" kern="1200" dirty="0">
                          <a:solidFill>
                            <a:schemeClr val="tx1"/>
                          </a:solidFill>
                          <a:latin typeface="+mn-lt"/>
                          <a:ea typeface="+mn-ea"/>
                          <a:cs typeface="+mn-cs"/>
                        </a:rPr>
                        <a:t>Line addition</a:t>
                      </a:r>
                    </a:p>
                  </a:txBody>
                  <a:tcPr marL="9525" marR="9525" marT="9525" marB="0" anchor="b"/>
                </a:tc>
                <a:tc>
                  <a:txBody>
                    <a:bodyPr/>
                    <a:lstStyle/>
                    <a:p>
                      <a:pPr algn="ctr" fontAlgn="b"/>
                      <a:r>
                        <a:rPr lang="en-US" sz="1400" kern="1200" dirty="0">
                          <a:solidFill>
                            <a:schemeClr val="tx1"/>
                          </a:solidFill>
                          <a:latin typeface="+mn-lt"/>
                          <a:ea typeface="+mn-ea"/>
                          <a:cs typeface="+mn-cs"/>
                        </a:rPr>
                        <a:t>2</a:t>
                      </a:r>
                    </a:p>
                  </a:txBody>
                  <a:tcPr marL="9525" marR="9525" marT="9525" marB="0" anchor="ctr"/>
                </a:tc>
                <a:tc>
                  <a:txBody>
                    <a:bodyPr/>
                    <a:lstStyle/>
                    <a:p>
                      <a:pPr algn="ctr" fontAlgn="b"/>
                      <a:r>
                        <a:rPr lang="en-US" sz="1400" kern="1200" dirty="0">
                          <a:solidFill>
                            <a:schemeClr val="tx1"/>
                          </a:solidFill>
                          <a:latin typeface="+mn-lt"/>
                          <a:ea typeface="+mn-ea"/>
                          <a:cs typeface="+mn-cs"/>
                        </a:rPr>
                        <a:t>6</a:t>
                      </a:r>
                    </a:p>
                  </a:txBody>
                  <a:tcPr marL="9525" marR="9525" marT="9525" marB="0" anchor="ctr"/>
                </a:tc>
                <a:tc>
                  <a:txBody>
                    <a:bodyPr/>
                    <a:lstStyle/>
                    <a:p>
                      <a:pPr algn="ctr" fontAlgn="b"/>
                      <a:r>
                        <a:rPr lang="en-US" sz="1400" kern="1200" dirty="0" smtClean="0">
                          <a:solidFill>
                            <a:schemeClr val="tx1"/>
                          </a:solidFill>
                          <a:latin typeface="+mn-lt"/>
                          <a:ea typeface="+mn-ea"/>
                          <a:cs typeface="+mn-cs"/>
                        </a:rPr>
                        <a:t>1</a:t>
                      </a:r>
                      <a:endParaRPr lang="en-US" sz="1400" kern="1200" dirty="0">
                        <a:solidFill>
                          <a:schemeClr val="tx1"/>
                        </a:solidFill>
                        <a:latin typeface="+mn-lt"/>
                        <a:ea typeface="+mn-ea"/>
                        <a:cs typeface="+mn-cs"/>
                      </a:endParaRPr>
                    </a:p>
                  </a:txBody>
                  <a:tcPr marL="9525" marR="9525" marT="9525" marB="0" anchor="ctr"/>
                </a:tc>
                <a:tc>
                  <a:txBody>
                    <a:bodyPr/>
                    <a:lstStyle/>
                    <a:p>
                      <a:pPr algn="ctr" fontAlgn="b"/>
                      <a:r>
                        <a:rPr lang="en-US" sz="1400" kern="1200" dirty="0">
                          <a:solidFill>
                            <a:schemeClr val="tx1"/>
                          </a:solidFill>
                          <a:latin typeface="+mn-lt"/>
                          <a:ea typeface="+mn-ea"/>
                          <a:cs typeface="+mn-cs"/>
                        </a:rPr>
                        <a:t>9</a:t>
                      </a:r>
                    </a:p>
                  </a:txBody>
                  <a:tcPr marL="9525" marR="9525" marT="9525" marB="0" anchor="ctr"/>
                </a:tc>
              </a:tr>
              <a:tr h="190500">
                <a:tc>
                  <a:txBody>
                    <a:bodyPr/>
                    <a:lstStyle/>
                    <a:p>
                      <a:pPr algn="l" fontAlgn="b"/>
                      <a:r>
                        <a:rPr lang="en-US" sz="1400" kern="1200" dirty="0">
                          <a:solidFill>
                            <a:schemeClr val="tx1"/>
                          </a:solidFill>
                          <a:latin typeface="+mn-lt"/>
                          <a:ea typeface="+mn-ea"/>
                          <a:cs typeface="+mn-cs"/>
                        </a:rPr>
                        <a:t>Line upgrade</a:t>
                      </a:r>
                    </a:p>
                  </a:txBody>
                  <a:tcPr marL="9525" marR="9525" marT="9525" marB="0" anchor="b"/>
                </a:tc>
                <a:tc>
                  <a:txBody>
                    <a:bodyPr/>
                    <a:lstStyle/>
                    <a:p>
                      <a:pPr algn="ctr" fontAlgn="b"/>
                      <a:r>
                        <a:rPr lang="en-US" sz="1400" kern="1200" dirty="0">
                          <a:solidFill>
                            <a:schemeClr val="tx1"/>
                          </a:solidFill>
                          <a:latin typeface="+mn-lt"/>
                          <a:ea typeface="+mn-ea"/>
                          <a:cs typeface="+mn-cs"/>
                        </a:rPr>
                        <a:t>3</a:t>
                      </a:r>
                    </a:p>
                  </a:txBody>
                  <a:tcPr marL="9525" marR="9525" marT="9525" marB="0" anchor="ctr"/>
                </a:tc>
                <a:tc>
                  <a:txBody>
                    <a:bodyPr/>
                    <a:lstStyle/>
                    <a:p>
                      <a:pPr algn="ctr" fontAlgn="b"/>
                      <a:r>
                        <a:rPr lang="en-US" sz="1400" kern="1200" dirty="0">
                          <a:solidFill>
                            <a:schemeClr val="tx1"/>
                          </a:solidFill>
                          <a:latin typeface="+mn-lt"/>
                          <a:ea typeface="+mn-ea"/>
                          <a:cs typeface="+mn-cs"/>
                        </a:rPr>
                        <a:t>19</a:t>
                      </a:r>
                    </a:p>
                  </a:txBody>
                  <a:tcPr marL="9525" marR="9525" marT="9525" marB="0" anchor="ctr"/>
                </a:tc>
                <a:tc>
                  <a:txBody>
                    <a:bodyPr/>
                    <a:lstStyle/>
                    <a:p>
                      <a:pPr algn="ctr" fontAlgn="b"/>
                      <a:r>
                        <a:rPr lang="en-US" sz="1400" kern="1200" dirty="0" smtClean="0">
                          <a:solidFill>
                            <a:schemeClr val="tx1"/>
                          </a:solidFill>
                          <a:latin typeface="+mn-lt"/>
                          <a:ea typeface="+mn-ea"/>
                          <a:cs typeface="+mn-cs"/>
                        </a:rPr>
                        <a:t>-</a:t>
                      </a:r>
                      <a:endParaRPr lang="en-US" sz="1400" kern="1200" dirty="0">
                        <a:solidFill>
                          <a:schemeClr val="tx1"/>
                        </a:solidFill>
                        <a:latin typeface="+mn-lt"/>
                        <a:ea typeface="+mn-ea"/>
                        <a:cs typeface="+mn-cs"/>
                      </a:endParaRPr>
                    </a:p>
                  </a:txBody>
                  <a:tcPr marL="9525" marR="9525" marT="9525" marB="0" anchor="ctr"/>
                </a:tc>
                <a:tc>
                  <a:txBody>
                    <a:bodyPr/>
                    <a:lstStyle/>
                    <a:p>
                      <a:pPr algn="ctr" fontAlgn="b"/>
                      <a:r>
                        <a:rPr lang="en-US" sz="1400" kern="1200" dirty="0">
                          <a:solidFill>
                            <a:schemeClr val="tx1"/>
                          </a:solidFill>
                          <a:latin typeface="+mn-lt"/>
                          <a:ea typeface="+mn-ea"/>
                          <a:cs typeface="+mn-cs"/>
                        </a:rPr>
                        <a:t>22</a:t>
                      </a:r>
                    </a:p>
                  </a:txBody>
                  <a:tcPr marL="9525" marR="9525" marT="9525" marB="0" anchor="ctr"/>
                </a:tc>
              </a:tr>
              <a:tr h="190500">
                <a:tc>
                  <a:txBody>
                    <a:bodyPr/>
                    <a:lstStyle/>
                    <a:p>
                      <a:pPr algn="l" fontAlgn="b"/>
                      <a:r>
                        <a:rPr lang="en-US" sz="1400" kern="1200" dirty="0">
                          <a:solidFill>
                            <a:schemeClr val="tx1"/>
                          </a:solidFill>
                          <a:latin typeface="+mn-lt"/>
                          <a:ea typeface="+mn-ea"/>
                          <a:cs typeface="+mn-cs"/>
                        </a:rPr>
                        <a:t>Reactor/Capacitor addition</a:t>
                      </a:r>
                    </a:p>
                  </a:txBody>
                  <a:tcPr marL="9525" marR="9525" marT="9525" marB="0" anchor="b"/>
                </a:tc>
                <a:tc>
                  <a:txBody>
                    <a:bodyPr/>
                    <a:lstStyle/>
                    <a:p>
                      <a:pPr algn="ctr" fontAlgn="b"/>
                      <a:r>
                        <a:rPr lang="en-US" sz="1400" kern="1200" dirty="0">
                          <a:solidFill>
                            <a:schemeClr val="tx1"/>
                          </a:solidFill>
                          <a:latin typeface="+mn-lt"/>
                          <a:ea typeface="+mn-ea"/>
                          <a:cs typeface="+mn-cs"/>
                        </a:rPr>
                        <a:t>-</a:t>
                      </a:r>
                    </a:p>
                  </a:txBody>
                  <a:tcPr marL="9525" marR="9525" marT="9525" marB="0" anchor="ctr"/>
                </a:tc>
                <a:tc>
                  <a:txBody>
                    <a:bodyPr/>
                    <a:lstStyle/>
                    <a:p>
                      <a:pPr algn="ctr" fontAlgn="b"/>
                      <a:r>
                        <a:rPr lang="en-US" sz="1400" kern="1200" dirty="0">
                          <a:solidFill>
                            <a:schemeClr val="tx1"/>
                          </a:solidFill>
                          <a:latin typeface="+mn-lt"/>
                          <a:ea typeface="+mn-ea"/>
                          <a:cs typeface="+mn-cs"/>
                        </a:rPr>
                        <a:t>6</a:t>
                      </a:r>
                    </a:p>
                  </a:txBody>
                  <a:tcPr marL="9525" marR="9525" marT="9525" marB="0" anchor="ctr"/>
                </a:tc>
                <a:tc>
                  <a:txBody>
                    <a:bodyPr/>
                    <a:lstStyle/>
                    <a:p>
                      <a:pPr algn="ctr" fontAlgn="b"/>
                      <a:r>
                        <a:rPr lang="en-US" sz="1400" kern="1200" dirty="0">
                          <a:solidFill>
                            <a:schemeClr val="tx1"/>
                          </a:solidFill>
                          <a:latin typeface="+mn-lt"/>
                          <a:ea typeface="+mn-ea"/>
                          <a:cs typeface="+mn-cs"/>
                        </a:rPr>
                        <a:t>2</a:t>
                      </a:r>
                    </a:p>
                  </a:txBody>
                  <a:tcPr marL="9525" marR="9525" marT="9525" marB="0" anchor="ctr"/>
                </a:tc>
                <a:tc>
                  <a:txBody>
                    <a:bodyPr/>
                    <a:lstStyle/>
                    <a:p>
                      <a:pPr algn="ctr" fontAlgn="b"/>
                      <a:r>
                        <a:rPr lang="en-US" sz="1400" kern="1200" dirty="0">
                          <a:solidFill>
                            <a:schemeClr val="tx1"/>
                          </a:solidFill>
                          <a:latin typeface="+mn-lt"/>
                          <a:ea typeface="+mn-ea"/>
                          <a:cs typeface="+mn-cs"/>
                        </a:rPr>
                        <a:t>8</a:t>
                      </a:r>
                    </a:p>
                  </a:txBody>
                  <a:tcPr marL="9525" marR="9525" marT="9525" marB="0" anchor="ctr"/>
                </a:tc>
              </a:tr>
              <a:tr h="190500">
                <a:tc>
                  <a:txBody>
                    <a:bodyPr/>
                    <a:lstStyle/>
                    <a:p>
                      <a:pPr algn="l" fontAlgn="b"/>
                      <a:r>
                        <a:rPr lang="en-US" sz="1400" kern="1200" dirty="0">
                          <a:solidFill>
                            <a:schemeClr val="tx1"/>
                          </a:solidFill>
                          <a:latin typeface="+mn-lt"/>
                          <a:ea typeface="+mn-ea"/>
                          <a:cs typeface="+mn-cs"/>
                        </a:rPr>
                        <a:t>Transformer addition</a:t>
                      </a:r>
                    </a:p>
                  </a:txBody>
                  <a:tcPr marL="9525" marR="9525" marT="9525" marB="0" anchor="b"/>
                </a:tc>
                <a:tc>
                  <a:txBody>
                    <a:bodyPr/>
                    <a:lstStyle/>
                    <a:p>
                      <a:pPr algn="ctr" fontAlgn="b"/>
                      <a:r>
                        <a:rPr lang="en-US" sz="1400" kern="1200" dirty="0" smtClean="0">
                          <a:solidFill>
                            <a:schemeClr val="tx1"/>
                          </a:solidFill>
                          <a:latin typeface="+mn-lt"/>
                          <a:ea typeface="+mn-ea"/>
                          <a:cs typeface="+mn-cs"/>
                        </a:rPr>
                        <a:t>-</a:t>
                      </a:r>
                      <a:endParaRPr lang="en-US" sz="1400" kern="1200" dirty="0">
                        <a:solidFill>
                          <a:schemeClr val="tx1"/>
                        </a:solidFill>
                        <a:latin typeface="+mn-lt"/>
                        <a:ea typeface="+mn-ea"/>
                        <a:cs typeface="+mn-cs"/>
                      </a:endParaRPr>
                    </a:p>
                  </a:txBody>
                  <a:tcPr marL="9525" marR="9525" marT="9525" marB="0" anchor="ctr"/>
                </a:tc>
                <a:tc>
                  <a:txBody>
                    <a:bodyPr/>
                    <a:lstStyle/>
                    <a:p>
                      <a:pPr algn="ctr" fontAlgn="b"/>
                      <a:r>
                        <a:rPr lang="en-US" sz="1400" kern="1200" dirty="0">
                          <a:solidFill>
                            <a:schemeClr val="tx1"/>
                          </a:solidFill>
                          <a:latin typeface="+mn-lt"/>
                          <a:ea typeface="+mn-ea"/>
                          <a:cs typeface="+mn-cs"/>
                        </a:rPr>
                        <a:t>3</a:t>
                      </a:r>
                    </a:p>
                  </a:txBody>
                  <a:tcPr marL="9525" marR="9525" marT="9525" marB="0" anchor="ctr"/>
                </a:tc>
                <a:tc>
                  <a:txBody>
                    <a:bodyPr/>
                    <a:lstStyle/>
                    <a:p>
                      <a:pPr algn="ctr" fontAlgn="b"/>
                      <a:r>
                        <a:rPr lang="en-US" sz="1400" kern="1200" dirty="0" smtClean="0">
                          <a:solidFill>
                            <a:schemeClr val="tx1"/>
                          </a:solidFill>
                          <a:latin typeface="+mn-lt"/>
                          <a:ea typeface="+mn-ea"/>
                          <a:cs typeface="+mn-cs"/>
                        </a:rPr>
                        <a:t>5</a:t>
                      </a:r>
                      <a:endParaRPr lang="en-US" sz="1400" kern="1200" dirty="0">
                        <a:solidFill>
                          <a:schemeClr val="tx1"/>
                        </a:solidFill>
                        <a:latin typeface="+mn-lt"/>
                        <a:ea typeface="+mn-ea"/>
                        <a:cs typeface="+mn-cs"/>
                      </a:endParaRPr>
                    </a:p>
                  </a:txBody>
                  <a:tcPr marL="9525" marR="9525" marT="9525" marB="0" anchor="ctr"/>
                </a:tc>
                <a:tc>
                  <a:txBody>
                    <a:bodyPr/>
                    <a:lstStyle/>
                    <a:p>
                      <a:pPr algn="ctr" fontAlgn="b"/>
                      <a:r>
                        <a:rPr lang="en-US" sz="1400" kern="1200" dirty="0" smtClean="0">
                          <a:solidFill>
                            <a:schemeClr val="tx1"/>
                          </a:solidFill>
                          <a:latin typeface="+mn-lt"/>
                          <a:ea typeface="+mn-ea"/>
                          <a:cs typeface="+mn-cs"/>
                        </a:rPr>
                        <a:t>8</a:t>
                      </a:r>
                      <a:endParaRPr lang="en-US" sz="1400" kern="1200" dirty="0">
                        <a:solidFill>
                          <a:schemeClr val="tx1"/>
                        </a:solidFill>
                        <a:latin typeface="+mn-lt"/>
                        <a:ea typeface="+mn-ea"/>
                        <a:cs typeface="+mn-cs"/>
                      </a:endParaRPr>
                    </a:p>
                  </a:txBody>
                  <a:tcPr marL="9525" marR="9525" marT="9525" marB="0" anchor="ctr"/>
                </a:tc>
              </a:tr>
              <a:tr h="190500">
                <a:tc>
                  <a:txBody>
                    <a:bodyPr/>
                    <a:lstStyle/>
                    <a:p>
                      <a:pPr algn="l" fontAlgn="b"/>
                      <a:r>
                        <a:rPr lang="en-US" sz="1400" kern="1200">
                          <a:solidFill>
                            <a:schemeClr val="tx1"/>
                          </a:solidFill>
                          <a:latin typeface="+mn-lt"/>
                          <a:ea typeface="+mn-ea"/>
                          <a:cs typeface="+mn-cs"/>
                        </a:rPr>
                        <a:t>Transformer upgrade</a:t>
                      </a:r>
                    </a:p>
                  </a:txBody>
                  <a:tcPr marL="9525" marR="9525" marT="9525" marB="0" anchor="b"/>
                </a:tc>
                <a:tc>
                  <a:txBody>
                    <a:bodyPr/>
                    <a:lstStyle/>
                    <a:p>
                      <a:pPr algn="ctr" fontAlgn="b"/>
                      <a:r>
                        <a:rPr lang="en-US" sz="1400" kern="1200" dirty="0" smtClean="0">
                          <a:solidFill>
                            <a:schemeClr val="tx1"/>
                          </a:solidFill>
                          <a:latin typeface="+mn-lt"/>
                          <a:ea typeface="+mn-ea"/>
                          <a:cs typeface="+mn-cs"/>
                        </a:rPr>
                        <a:t>-</a:t>
                      </a:r>
                      <a:endParaRPr lang="en-US" sz="1400" kern="1200" dirty="0">
                        <a:solidFill>
                          <a:schemeClr val="tx1"/>
                        </a:solidFill>
                        <a:latin typeface="+mn-lt"/>
                        <a:ea typeface="+mn-ea"/>
                        <a:cs typeface="+mn-cs"/>
                      </a:endParaRPr>
                    </a:p>
                  </a:txBody>
                  <a:tcPr marL="9525" marR="9525" marT="9525" marB="0" anchor="ctr"/>
                </a:tc>
                <a:tc>
                  <a:txBody>
                    <a:bodyPr/>
                    <a:lstStyle/>
                    <a:p>
                      <a:pPr algn="ctr" fontAlgn="b"/>
                      <a:r>
                        <a:rPr lang="en-US" sz="1400" kern="1200" dirty="0" smtClean="0">
                          <a:solidFill>
                            <a:schemeClr val="tx1"/>
                          </a:solidFill>
                          <a:latin typeface="+mn-lt"/>
                          <a:ea typeface="+mn-ea"/>
                          <a:cs typeface="+mn-cs"/>
                        </a:rPr>
                        <a:t>-</a:t>
                      </a:r>
                      <a:endParaRPr lang="en-US" sz="1400" kern="1200" dirty="0">
                        <a:solidFill>
                          <a:schemeClr val="tx1"/>
                        </a:solidFill>
                        <a:latin typeface="+mn-lt"/>
                        <a:ea typeface="+mn-ea"/>
                        <a:cs typeface="+mn-cs"/>
                      </a:endParaRPr>
                    </a:p>
                  </a:txBody>
                  <a:tcPr marL="9525" marR="9525" marT="9525" marB="0" anchor="ctr"/>
                </a:tc>
                <a:tc>
                  <a:txBody>
                    <a:bodyPr/>
                    <a:lstStyle/>
                    <a:p>
                      <a:pPr algn="ctr" fontAlgn="b"/>
                      <a:r>
                        <a:rPr lang="en-US" sz="1400" kern="1200" dirty="0">
                          <a:solidFill>
                            <a:schemeClr val="tx1"/>
                          </a:solidFill>
                          <a:latin typeface="+mn-lt"/>
                          <a:ea typeface="+mn-ea"/>
                          <a:cs typeface="+mn-cs"/>
                        </a:rPr>
                        <a:t>1</a:t>
                      </a:r>
                    </a:p>
                  </a:txBody>
                  <a:tcPr marL="9525" marR="9525" marT="9525" marB="0" anchor="ctr"/>
                </a:tc>
                <a:tc>
                  <a:txBody>
                    <a:bodyPr/>
                    <a:lstStyle/>
                    <a:p>
                      <a:pPr algn="ctr" fontAlgn="b"/>
                      <a:r>
                        <a:rPr lang="en-US" sz="1400" kern="1200" dirty="0">
                          <a:solidFill>
                            <a:schemeClr val="tx1"/>
                          </a:solidFill>
                          <a:latin typeface="+mn-lt"/>
                          <a:ea typeface="+mn-ea"/>
                          <a:cs typeface="+mn-cs"/>
                        </a:rPr>
                        <a:t>1</a:t>
                      </a:r>
                    </a:p>
                  </a:txBody>
                  <a:tcPr marL="9525" marR="9525" marT="9525" marB="0" anchor="ctr"/>
                </a:tc>
              </a:tr>
              <a:tr h="190500">
                <a:tc>
                  <a:txBody>
                    <a:bodyPr/>
                    <a:lstStyle/>
                    <a:p>
                      <a:pPr algn="l" fontAlgn="b"/>
                      <a:r>
                        <a:rPr lang="en-US" sz="1400" kern="1200" dirty="0" smtClean="0">
                          <a:solidFill>
                            <a:schemeClr val="tx1"/>
                          </a:solidFill>
                          <a:latin typeface="+mn-lt"/>
                          <a:ea typeface="+mn-ea"/>
                          <a:cs typeface="+mn-cs"/>
                        </a:rPr>
                        <a:t>Other**</a:t>
                      </a:r>
                      <a:endParaRPr lang="en-US" sz="1400" kern="1200" dirty="0">
                        <a:solidFill>
                          <a:schemeClr val="tx1"/>
                        </a:solidFill>
                        <a:latin typeface="+mn-lt"/>
                        <a:ea typeface="+mn-ea"/>
                        <a:cs typeface="+mn-cs"/>
                      </a:endParaRPr>
                    </a:p>
                  </a:txBody>
                  <a:tcPr marL="9525" marR="9525" marT="9525" marB="0" anchor="b"/>
                </a:tc>
                <a:tc>
                  <a:txBody>
                    <a:bodyPr/>
                    <a:lstStyle/>
                    <a:p>
                      <a:pPr algn="ctr" fontAlgn="b"/>
                      <a:r>
                        <a:rPr lang="en-US" sz="1400" kern="1200" dirty="0" smtClean="0">
                          <a:solidFill>
                            <a:schemeClr val="tx1"/>
                          </a:solidFill>
                          <a:latin typeface="+mn-lt"/>
                          <a:ea typeface="+mn-ea"/>
                          <a:cs typeface="+mn-cs"/>
                        </a:rPr>
                        <a:t>3</a:t>
                      </a:r>
                      <a:endParaRPr lang="en-US" sz="1400" kern="1200" dirty="0">
                        <a:solidFill>
                          <a:schemeClr val="tx1"/>
                        </a:solidFill>
                        <a:latin typeface="+mn-lt"/>
                        <a:ea typeface="+mn-ea"/>
                        <a:cs typeface="+mn-cs"/>
                      </a:endParaRPr>
                    </a:p>
                  </a:txBody>
                  <a:tcPr marL="9525" marR="9525" marT="9525" marB="0" anchor="ctr"/>
                </a:tc>
                <a:tc>
                  <a:txBody>
                    <a:bodyPr/>
                    <a:lstStyle/>
                    <a:p>
                      <a:pPr algn="ctr" fontAlgn="b"/>
                      <a:r>
                        <a:rPr lang="en-US" sz="1400" kern="1200" dirty="0" smtClean="0">
                          <a:solidFill>
                            <a:schemeClr val="tx1"/>
                          </a:solidFill>
                          <a:latin typeface="+mn-lt"/>
                          <a:ea typeface="+mn-ea"/>
                          <a:cs typeface="+mn-cs"/>
                        </a:rPr>
                        <a:t>4</a:t>
                      </a:r>
                      <a:endParaRPr lang="en-US" sz="1400" kern="1200" dirty="0">
                        <a:solidFill>
                          <a:schemeClr val="tx1"/>
                        </a:solidFill>
                        <a:latin typeface="+mn-lt"/>
                        <a:ea typeface="+mn-ea"/>
                        <a:cs typeface="+mn-cs"/>
                      </a:endParaRPr>
                    </a:p>
                  </a:txBody>
                  <a:tcPr marL="9525" marR="9525" marT="9525" marB="0" anchor="ctr"/>
                </a:tc>
                <a:tc>
                  <a:txBody>
                    <a:bodyPr/>
                    <a:lstStyle/>
                    <a:p>
                      <a:pPr algn="ctr" fontAlgn="b"/>
                      <a:r>
                        <a:rPr lang="en-US" sz="1400" kern="1200" dirty="0" smtClean="0">
                          <a:solidFill>
                            <a:schemeClr val="tx1"/>
                          </a:solidFill>
                          <a:latin typeface="+mn-lt"/>
                          <a:ea typeface="+mn-ea"/>
                          <a:cs typeface="+mn-cs"/>
                        </a:rPr>
                        <a:t>1</a:t>
                      </a:r>
                      <a:endParaRPr lang="en-US" sz="1400" kern="1200" dirty="0">
                        <a:solidFill>
                          <a:schemeClr val="tx1"/>
                        </a:solidFill>
                        <a:latin typeface="+mn-lt"/>
                        <a:ea typeface="+mn-ea"/>
                        <a:cs typeface="+mn-cs"/>
                      </a:endParaRPr>
                    </a:p>
                  </a:txBody>
                  <a:tcPr marL="9525" marR="9525" marT="9525" marB="0" anchor="ctr"/>
                </a:tc>
                <a:tc>
                  <a:txBody>
                    <a:bodyPr/>
                    <a:lstStyle/>
                    <a:p>
                      <a:pPr algn="ctr" fontAlgn="b"/>
                      <a:r>
                        <a:rPr lang="en-US" sz="1400" kern="1200" dirty="0" smtClean="0">
                          <a:solidFill>
                            <a:schemeClr val="tx1"/>
                          </a:solidFill>
                          <a:latin typeface="+mn-lt"/>
                          <a:ea typeface="+mn-ea"/>
                          <a:cs typeface="+mn-cs"/>
                        </a:rPr>
                        <a:t>8</a:t>
                      </a:r>
                      <a:endParaRPr lang="en-US" sz="1400" kern="1200" dirty="0">
                        <a:solidFill>
                          <a:schemeClr val="tx1"/>
                        </a:solidFill>
                        <a:latin typeface="+mn-lt"/>
                        <a:ea typeface="+mn-ea"/>
                        <a:cs typeface="+mn-cs"/>
                      </a:endParaRPr>
                    </a:p>
                  </a:txBody>
                  <a:tcPr marL="9525" marR="9525" marT="9525" marB="0" anchor="ctr"/>
                </a:tc>
              </a:tr>
              <a:tr h="190500">
                <a:tc>
                  <a:txBody>
                    <a:bodyPr/>
                    <a:lstStyle/>
                    <a:p>
                      <a:pPr algn="l" fontAlgn="b"/>
                      <a:r>
                        <a:rPr lang="en-US" sz="1400" kern="1200" dirty="0">
                          <a:solidFill>
                            <a:schemeClr val="tx1"/>
                          </a:solidFill>
                          <a:latin typeface="+mn-lt"/>
                          <a:ea typeface="+mn-ea"/>
                          <a:cs typeface="+mn-cs"/>
                        </a:rPr>
                        <a:t>Grand Total</a:t>
                      </a:r>
                    </a:p>
                  </a:txBody>
                  <a:tcPr marL="9525" marR="9525" marT="9525" marB="0" anchor="b"/>
                </a:tc>
                <a:tc>
                  <a:txBody>
                    <a:bodyPr/>
                    <a:lstStyle/>
                    <a:p>
                      <a:pPr algn="ctr" fontAlgn="b"/>
                      <a:r>
                        <a:rPr lang="en-US" sz="1400" kern="1200" dirty="0" smtClean="0">
                          <a:solidFill>
                            <a:schemeClr val="tx1"/>
                          </a:solidFill>
                          <a:latin typeface="+mn-lt"/>
                          <a:ea typeface="+mn-ea"/>
                          <a:cs typeface="+mn-cs"/>
                        </a:rPr>
                        <a:t>8</a:t>
                      </a:r>
                      <a:endParaRPr lang="en-US" sz="1400" kern="1200" dirty="0">
                        <a:solidFill>
                          <a:schemeClr val="tx1"/>
                        </a:solidFill>
                        <a:latin typeface="+mn-lt"/>
                        <a:ea typeface="+mn-ea"/>
                        <a:cs typeface="+mn-cs"/>
                      </a:endParaRPr>
                    </a:p>
                  </a:txBody>
                  <a:tcPr marL="9525" marR="9525" marT="9525" marB="0" anchor="ctr"/>
                </a:tc>
                <a:tc>
                  <a:txBody>
                    <a:bodyPr/>
                    <a:lstStyle/>
                    <a:p>
                      <a:pPr algn="ctr" fontAlgn="b"/>
                      <a:r>
                        <a:rPr lang="en-US" sz="1400" kern="1200" dirty="0" smtClean="0">
                          <a:solidFill>
                            <a:schemeClr val="tx1"/>
                          </a:solidFill>
                          <a:latin typeface="+mn-lt"/>
                          <a:ea typeface="+mn-ea"/>
                          <a:cs typeface="+mn-cs"/>
                        </a:rPr>
                        <a:t>38</a:t>
                      </a:r>
                      <a:endParaRPr lang="en-US" sz="1400" kern="1200" dirty="0">
                        <a:solidFill>
                          <a:schemeClr val="tx1"/>
                        </a:solidFill>
                        <a:latin typeface="+mn-lt"/>
                        <a:ea typeface="+mn-ea"/>
                        <a:cs typeface="+mn-cs"/>
                      </a:endParaRPr>
                    </a:p>
                  </a:txBody>
                  <a:tcPr marL="9525" marR="9525" marT="9525" marB="0" anchor="ctr"/>
                </a:tc>
                <a:tc>
                  <a:txBody>
                    <a:bodyPr/>
                    <a:lstStyle/>
                    <a:p>
                      <a:pPr algn="ctr" fontAlgn="b"/>
                      <a:r>
                        <a:rPr lang="en-US" sz="1400" kern="1200" dirty="0" smtClean="0">
                          <a:solidFill>
                            <a:schemeClr val="tx1"/>
                          </a:solidFill>
                          <a:latin typeface="+mn-lt"/>
                          <a:ea typeface="+mn-ea"/>
                          <a:cs typeface="+mn-cs"/>
                        </a:rPr>
                        <a:t>10</a:t>
                      </a:r>
                      <a:endParaRPr lang="en-US" sz="1400" kern="1200" dirty="0">
                        <a:solidFill>
                          <a:schemeClr val="tx1"/>
                        </a:solidFill>
                        <a:latin typeface="+mn-lt"/>
                        <a:ea typeface="+mn-ea"/>
                        <a:cs typeface="+mn-cs"/>
                      </a:endParaRPr>
                    </a:p>
                  </a:txBody>
                  <a:tcPr marL="9525" marR="9525" marT="9525" marB="0" anchor="ctr"/>
                </a:tc>
                <a:tc>
                  <a:txBody>
                    <a:bodyPr/>
                    <a:lstStyle/>
                    <a:p>
                      <a:pPr algn="ctr" fontAlgn="b"/>
                      <a:r>
                        <a:rPr lang="en-US" sz="1400" kern="1200" dirty="0" smtClean="0">
                          <a:solidFill>
                            <a:schemeClr val="tx1"/>
                          </a:solidFill>
                          <a:latin typeface="+mn-lt"/>
                          <a:ea typeface="+mn-ea"/>
                          <a:cs typeface="+mn-cs"/>
                        </a:rPr>
                        <a:t>56</a:t>
                      </a:r>
                      <a:endParaRPr lang="en-US" sz="1400" kern="1200" dirty="0">
                        <a:solidFill>
                          <a:schemeClr val="tx1"/>
                        </a:solidFill>
                        <a:latin typeface="+mn-lt"/>
                        <a:ea typeface="+mn-ea"/>
                        <a:cs typeface="+mn-cs"/>
                      </a:endParaRPr>
                    </a:p>
                  </a:txBody>
                  <a:tcPr marL="9525" marR="9525" marT="9525" marB="0" anchor="ctr"/>
                </a:tc>
              </a:tr>
            </a:tbl>
          </a:graphicData>
        </a:graphic>
      </p:graphicFrame>
      <p:sp>
        <p:nvSpPr>
          <p:cNvPr id="8" name="Rectangle 7"/>
          <p:cNvSpPr/>
          <p:nvPr/>
        </p:nvSpPr>
        <p:spPr>
          <a:xfrm>
            <a:off x="6172200" y="1600200"/>
            <a:ext cx="2667000" cy="15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Equipment upgrades and additions identified in 2016 RTP</a:t>
            </a:r>
            <a:endParaRPr lang="en-US" dirty="0"/>
          </a:p>
        </p:txBody>
      </p:sp>
      <p:sp>
        <p:nvSpPr>
          <p:cNvPr id="9" name="Rectangle 8"/>
          <p:cNvSpPr/>
          <p:nvPr/>
        </p:nvSpPr>
        <p:spPr>
          <a:xfrm>
            <a:off x="6172200" y="4017646"/>
            <a:ext cx="2667000" cy="15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New* upgrades and additions identified in 2016 RTP</a:t>
            </a:r>
          </a:p>
        </p:txBody>
      </p:sp>
      <p:sp>
        <p:nvSpPr>
          <p:cNvPr id="10" name="Rectangle 9"/>
          <p:cNvSpPr/>
          <p:nvPr/>
        </p:nvSpPr>
        <p:spPr>
          <a:xfrm>
            <a:off x="5715000" y="5577841"/>
            <a:ext cx="2819993" cy="230832"/>
          </a:xfrm>
          <a:prstGeom prst="rect">
            <a:avLst/>
          </a:prstGeom>
        </p:spPr>
        <p:txBody>
          <a:bodyPr wrap="square">
            <a:spAutoFit/>
          </a:bodyPr>
          <a:lstStyle/>
          <a:p>
            <a:pPr algn="ctr"/>
            <a:r>
              <a:rPr lang="en-US" sz="900" dirty="0"/>
              <a:t>*Not found in MOD or previous RTPs</a:t>
            </a:r>
          </a:p>
        </p:txBody>
      </p:sp>
      <p:sp>
        <p:nvSpPr>
          <p:cNvPr id="12" name="Rectangle 11"/>
          <p:cNvSpPr/>
          <p:nvPr/>
        </p:nvSpPr>
        <p:spPr>
          <a:xfrm>
            <a:off x="0" y="3198168"/>
            <a:ext cx="4114800" cy="230832"/>
          </a:xfrm>
          <a:prstGeom prst="rect">
            <a:avLst/>
          </a:prstGeom>
        </p:spPr>
        <p:txBody>
          <a:bodyPr wrap="square">
            <a:spAutoFit/>
          </a:bodyPr>
          <a:lstStyle/>
          <a:p>
            <a:pPr algn="ctr"/>
            <a:r>
              <a:rPr lang="en-US" sz="900" dirty="0" smtClean="0"/>
              <a:t>**Other: Terminal equipment upgrades and substation additions</a:t>
            </a:r>
            <a:endParaRPr lang="en-US" sz="900" dirty="0"/>
          </a:p>
        </p:txBody>
      </p:sp>
    </p:spTree>
    <p:extLst>
      <p:ext uri="{BB962C8B-B14F-4D97-AF65-F5344CB8AC3E}">
        <p14:creationId xmlns:p14="http://schemas.microsoft.com/office/powerpoint/2010/main" val="1419866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of new 138 kV upgrades identified in 2016 RTP</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90035294"/>
              </p:ext>
            </p:extLst>
          </p:nvPr>
        </p:nvGraphicFramePr>
        <p:xfrm>
          <a:off x="342900" y="1219200"/>
          <a:ext cx="8496300" cy="4124960"/>
        </p:xfrm>
        <a:graphic>
          <a:graphicData uri="http://schemas.openxmlformats.org/drawingml/2006/table">
            <a:tbl>
              <a:tblPr firstRow="1" bandRow="1">
                <a:tableStyleId>{5C22544A-7EE6-4342-B048-85BDC9FD1C3A}</a:tableStyleId>
              </a:tblPr>
              <a:tblGrid>
                <a:gridCol w="1485900"/>
                <a:gridCol w="4343400"/>
                <a:gridCol w="1600200"/>
                <a:gridCol w="1066800"/>
              </a:tblGrid>
              <a:tr h="370840">
                <a:tc>
                  <a:txBody>
                    <a:bodyPr/>
                    <a:lstStyle/>
                    <a:p>
                      <a:r>
                        <a:rPr lang="en-US" sz="1600" dirty="0" smtClean="0"/>
                        <a:t>RTP Project ID</a:t>
                      </a:r>
                      <a:endParaRPr lang="en-US" sz="1600" dirty="0"/>
                    </a:p>
                  </a:txBody>
                  <a:tcPr/>
                </a:tc>
                <a:tc>
                  <a:txBody>
                    <a:bodyPr/>
                    <a:lstStyle/>
                    <a:p>
                      <a:r>
                        <a:rPr lang="en-US" sz="1600" dirty="0" smtClean="0"/>
                        <a:t>Project Name</a:t>
                      </a:r>
                      <a:endParaRPr lang="en-US" sz="1600" dirty="0"/>
                    </a:p>
                  </a:txBody>
                  <a:tcPr/>
                </a:tc>
                <a:tc>
                  <a:txBody>
                    <a:bodyPr/>
                    <a:lstStyle/>
                    <a:p>
                      <a:r>
                        <a:rPr lang="en-US" sz="1600" dirty="0" smtClean="0"/>
                        <a:t>County</a:t>
                      </a:r>
                      <a:endParaRPr lang="en-US" sz="1600" dirty="0"/>
                    </a:p>
                  </a:txBody>
                  <a:tcPr/>
                </a:tc>
                <a:tc>
                  <a:txBody>
                    <a:bodyPr/>
                    <a:lstStyle/>
                    <a:p>
                      <a:r>
                        <a:rPr lang="en-US" sz="1600" dirty="0" smtClean="0"/>
                        <a:t>Year needed</a:t>
                      </a:r>
                      <a:endParaRPr lang="en-US" sz="1600" dirty="0"/>
                    </a:p>
                  </a:txBody>
                  <a:tcPr/>
                </a:tc>
              </a:tr>
              <a:tr h="370840">
                <a:tc>
                  <a:txBody>
                    <a:bodyPr/>
                    <a:lstStyle/>
                    <a:p>
                      <a:r>
                        <a:rPr lang="en-US" sz="1600" smtClean="0"/>
                        <a:t>North</a:t>
                      </a:r>
                      <a:r>
                        <a:rPr lang="en-US" sz="1600" baseline="0" smtClean="0"/>
                        <a:t> Central</a:t>
                      </a:r>
                      <a:endParaRPr lang="en-US" sz="1600" baseline="0" dirty="0" smtClean="0"/>
                    </a:p>
                  </a:txBody>
                  <a:tcPr/>
                </a:tc>
                <a:tc>
                  <a:txBody>
                    <a:bodyPr/>
                    <a:lstStyle/>
                    <a:p>
                      <a:r>
                        <a:rPr lang="en-US" sz="1600" dirty="0" smtClean="0"/>
                        <a:t>Terrell North – Terrell</a:t>
                      </a:r>
                      <a:r>
                        <a:rPr lang="en-US" sz="1600" baseline="0" dirty="0" smtClean="0"/>
                        <a:t> Switch upgrade</a:t>
                      </a:r>
                      <a:endParaRPr lang="en-US" sz="1600" dirty="0"/>
                    </a:p>
                  </a:txBody>
                  <a:tcPr/>
                </a:tc>
                <a:tc>
                  <a:txBody>
                    <a:bodyPr/>
                    <a:lstStyle/>
                    <a:p>
                      <a:r>
                        <a:rPr lang="en-US" sz="1600" dirty="0" smtClean="0"/>
                        <a:t>Kaufman</a:t>
                      </a:r>
                      <a:endParaRPr lang="en-US" sz="1600" dirty="0"/>
                    </a:p>
                  </a:txBody>
                  <a:tcPr/>
                </a:tc>
                <a:tc>
                  <a:txBody>
                    <a:bodyPr/>
                    <a:lstStyle/>
                    <a:p>
                      <a:r>
                        <a:rPr lang="en-US" sz="1600" dirty="0" smtClean="0"/>
                        <a:t>2018*</a:t>
                      </a:r>
                      <a:endParaRPr lang="en-US" sz="1600" dirty="0"/>
                    </a:p>
                  </a:txBody>
                  <a:tcPr/>
                </a:tc>
              </a:tr>
              <a:tr h="370840">
                <a:tc>
                  <a:txBody>
                    <a:bodyPr/>
                    <a:lstStyle/>
                    <a:p>
                      <a:r>
                        <a:rPr lang="en-US" sz="1600" smtClean="0"/>
                        <a:t>North</a:t>
                      </a:r>
                      <a:r>
                        <a:rPr lang="en-US" sz="1600" baseline="0" smtClean="0"/>
                        <a:t> Central</a:t>
                      </a:r>
                      <a:endParaRPr lang="en-US" sz="1600" baseline="0" dirty="0" smtClean="0"/>
                    </a:p>
                  </a:txBody>
                  <a:tcPr/>
                </a:tc>
                <a:tc>
                  <a:txBody>
                    <a:bodyPr/>
                    <a:lstStyle/>
                    <a:p>
                      <a:r>
                        <a:rPr lang="en-US" sz="1600" dirty="0" smtClean="0"/>
                        <a:t>Kaufman Northwest – Rose Hill upgrade</a:t>
                      </a:r>
                      <a:endParaRPr lang="en-US" sz="1600" dirty="0"/>
                    </a:p>
                  </a:txBody>
                  <a:tcPr/>
                </a:tc>
                <a:tc>
                  <a:txBody>
                    <a:bodyPr/>
                    <a:lstStyle/>
                    <a:p>
                      <a:r>
                        <a:rPr lang="en-US" sz="1600" dirty="0" smtClean="0"/>
                        <a:t>Kaufman</a:t>
                      </a:r>
                      <a:endParaRPr lang="en-US" sz="1600" dirty="0"/>
                    </a:p>
                  </a:txBody>
                  <a:tcPr/>
                </a:tc>
                <a:tc>
                  <a:txBody>
                    <a:bodyPr/>
                    <a:lstStyle/>
                    <a:p>
                      <a:r>
                        <a:rPr lang="en-US" sz="1600" dirty="0" smtClean="0"/>
                        <a:t>2019</a:t>
                      </a:r>
                      <a:endParaRPr lang="en-US" sz="1600" dirty="0"/>
                    </a:p>
                  </a:txBody>
                  <a:tcPr/>
                </a:tc>
              </a:tr>
              <a:tr h="370840">
                <a:tc>
                  <a:txBody>
                    <a:bodyPr/>
                    <a:lstStyle/>
                    <a:p>
                      <a:r>
                        <a:rPr lang="en-US" sz="1600" dirty="0" smtClean="0"/>
                        <a:t>North</a:t>
                      </a:r>
                      <a:r>
                        <a:rPr lang="en-US" sz="1600" baseline="0" dirty="0" smtClean="0"/>
                        <a:t> Central</a:t>
                      </a:r>
                    </a:p>
                  </a:txBody>
                  <a:tcPr/>
                </a:tc>
                <a:tc>
                  <a:txBody>
                    <a:bodyPr/>
                    <a:lstStyle/>
                    <a:p>
                      <a:r>
                        <a:rPr lang="en-US" sz="1600" dirty="0" smtClean="0"/>
                        <a:t>Grape</a:t>
                      </a:r>
                      <a:r>
                        <a:rPr lang="en-US" sz="1600" baseline="0" dirty="0" smtClean="0"/>
                        <a:t> vine ball street – Grape vine junction upgrade</a:t>
                      </a:r>
                    </a:p>
                  </a:txBody>
                  <a:tcPr/>
                </a:tc>
                <a:tc>
                  <a:txBody>
                    <a:bodyPr/>
                    <a:lstStyle/>
                    <a:p>
                      <a:r>
                        <a:rPr lang="en-US" sz="1600" dirty="0" smtClean="0"/>
                        <a:t>Tarrant</a:t>
                      </a:r>
                      <a:endParaRPr lang="en-US" sz="1600" dirty="0"/>
                    </a:p>
                  </a:txBody>
                  <a:tcPr/>
                </a:tc>
                <a:tc>
                  <a:txBody>
                    <a:bodyPr/>
                    <a:lstStyle/>
                    <a:p>
                      <a:r>
                        <a:rPr lang="en-US" sz="1600" dirty="0" smtClean="0"/>
                        <a:t>2021*</a:t>
                      </a:r>
                      <a:endParaRPr lang="en-US" sz="1600" dirty="0"/>
                    </a:p>
                  </a:txBody>
                  <a:tcPr/>
                </a:tc>
              </a:tr>
              <a:tr h="370840">
                <a:tc>
                  <a:txBody>
                    <a:bodyPr/>
                    <a:lstStyle/>
                    <a:p>
                      <a:r>
                        <a:rPr lang="en-US" sz="1600" dirty="0" smtClean="0"/>
                        <a:t>Far West</a:t>
                      </a:r>
                      <a:endParaRPr lang="en-US" sz="1600" dirty="0"/>
                    </a:p>
                  </a:txBody>
                  <a:tcPr/>
                </a:tc>
                <a:tc>
                  <a:txBody>
                    <a:bodyPr/>
                    <a:lstStyle/>
                    <a:p>
                      <a:r>
                        <a:rPr lang="en-US" sz="1600" smtClean="0"/>
                        <a:t>New </a:t>
                      </a:r>
                      <a:r>
                        <a:rPr lang="en-US" sz="1600" smtClean="0"/>
                        <a:t>‘Wicket </a:t>
                      </a:r>
                      <a:r>
                        <a:rPr lang="en-US" sz="1600" smtClean="0"/>
                        <a:t>to </a:t>
                      </a:r>
                      <a:r>
                        <a:rPr lang="en-US" sz="1600" smtClean="0"/>
                        <a:t>Permian Basin’</a:t>
                      </a:r>
                      <a:r>
                        <a:rPr lang="en-US" sz="1600" baseline="0" smtClean="0"/>
                        <a:t> </a:t>
                      </a:r>
                      <a:r>
                        <a:rPr lang="en-US" sz="1600" baseline="0" dirty="0" smtClean="0"/>
                        <a:t>line</a:t>
                      </a:r>
                      <a:endParaRPr lang="en-US" sz="1600" dirty="0"/>
                    </a:p>
                  </a:txBody>
                  <a:tcPr/>
                </a:tc>
                <a:tc>
                  <a:txBody>
                    <a:bodyPr/>
                    <a:lstStyle/>
                    <a:p>
                      <a:r>
                        <a:rPr lang="en-US" sz="1600" dirty="0" smtClean="0"/>
                        <a:t>Reeves/Ward</a:t>
                      </a:r>
                      <a:endParaRPr lang="en-US" sz="1600" dirty="0"/>
                    </a:p>
                  </a:txBody>
                  <a:tcPr/>
                </a:tc>
                <a:tc>
                  <a:txBody>
                    <a:bodyPr/>
                    <a:lstStyle/>
                    <a:p>
                      <a:r>
                        <a:rPr lang="en-US" sz="1600" dirty="0" smtClean="0"/>
                        <a:t>2018*</a:t>
                      </a:r>
                      <a:endParaRPr lang="en-US" sz="1600" dirty="0"/>
                    </a:p>
                  </a:txBody>
                  <a:tcPr/>
                </a:tc>
              </a:tr>
              <a:tr h="370840">
                <a:tc>
                  <a:txBody>
                    <a:bodyPr/>
                    <a:lstStyle/>
                    <a:p>
                      <a:r>
                        <a:rPr lang="en-US" sz="1600" dirty="0" smtClean="0"/>
                        <a:t>South</a:t>
                      </a:r>
                      <a:r>
                        <a:rPr lang="en-US" sz="1600" baseline="0" dirty="0" smtClean="0"/>
                        <a:t> Central</a:t>
                      </a:r>
                      <a:endParaRPr lang="en-US" sz="1600" dirty="0"/>
                    </a:p>
                  </a:txBody>
                  <a:tcPr/>
                </a:tc>
                <a:tc>
                  <a:txBody>
                    <a:bodyPr/>
                    <a:lstStyle/>
                    <a:p>
                      <a:r>
                        <a:rPr lang="en-US" sz="1600" dirty="0" smtClean="0"/>
                        <a:t>Wells Branch to Howard tap upgrade</a:t>
                      </a:r>
                      <a:endParaRPr lang="en-US" sz="1600" dirty="0"/>
                    </a:p>
                  </a:txBody>
                  <a:tcPr/>
                </a:tc>
                <a:tc>
                  <a:txBody>
                    <a:bodyPr/>
                    <a:lstStyle/>
                    <a:p>
                      <a:r>
                        <a:rPr lang="en-US" sz="1600" dirty="0" smtClean="0"/>
                        <a:t>Travis</a:t>
                      </a:r>
                      <a:endParaRPr lang="en-US" sz="1600" dirty="0"/>
                    </a:p>
                  </a:txBody>
                  <a:tcPr/>
                </a:tc>
                <a:tc>
                  <a:txBody>
                    <a:bodyPr/>
                    <a:lstStyle/>
                    <a:p>
                      <a:r>
                        <a:rPr lang="en-US" sz="1600" dirty="0" smtClean="0"/>
                        <a:t>2022</a:t>
                      </a:r>
                      <a:endParaRPr lang="en-US" sz="1600" dirty="0"/>
                    </a:p>
                  </a:txBody>
                  <a:tcPr/>
                </a:tc>
              </a:tr>
              <a:tr h="370840">
                <a:tc>
                  <a:txBody>
                    <a:bodyPr/>
                    <a:lstStyle/>
                    <a:p>
                      <a:r>
                        <a:rPr lang="en-US" sz="1600" dirty="0" smtClean="0"/>
                        <a:t>South</a:t>
                      </a:r>
                      <a:endParaRPr lang="en-US" sz="1600" dirty="0"/>
                    </a:p>
                  </a:txBody>
                  <a:tcPr/>
                </a:tc>
                <a:tc>
                  <a:txBody>
                    <a:bodyPr/>
                    <a:lstStyle/>
                    <a:p>
                      <a:r>
                        <a:rPr lang="en-US" sz="1600" dirty="0" smtClean="0"/>
                        <a:t>South McAllen – </a:t>
                      </a:r>
                      <a:r>
                        <a:rPr lang="en-US" sz="1600" dirty="0" err="1" smtClean="0"/>
                        <a:t>Bensten</a:t>
                      </a:r>
                      <a:r>
                        <a:rPr lang="en-US" sz="1600" dirty="0" smtClean="0"/>
                        <a:t> terminal</a:t>
                      </a:r>
                      <a:r>
                        <a:rPr lang="en-US" sz="1600" baseline="0" dirty="0" smtClean="0"/>
                        <a:t> </a:t>
                      </a:r>
                      <a:r>
                        <a:rPr lang="en-US" sz="1600" dirty="0" smtClean="0"/>
                        <a:t>upgrade</a:t>
                      </a:r>
                      <a:endParaRPr lang="en-US" sz="1600" dirty="0"/>
                    </a:p>
                  </a:txBody>
                  <a:tcPr/>
                </a:tc>
                <a:tc>
                  <a:txBody>
                    <a:bodyPr/>
                    <a:lstStyle/>
                    <a:p>
                      <a:r>
                        <a:rPr lang="en-US" sz="1600" dirty="0" smtClean="0"/>
                        <a:t>Hidalgo</a:t>
                      </a:r>
                      <a:endParaRPr lang="en-US" sz="1600" dirty="0"/>
                    </a:p>
                  </a:txBody>
                  <a:tcPr/>
                </a:tc>
                <a:tc>
                  <a:txBody>
                    <a:bodyPr/>
                    <a:lstStyle/>
                    <a:p>
                      <a:r>
                        <a:rPr lang="en-US" sz="1600" dirty="0" smtClean="0"/>
                        <a:t>2018*</a:t>
                      </a:r>
                      <a:endParaRPr lang="en-US" sz="1600" dirty="0"/>
                    </a:p>
                  </a:txBody>
                  <a:tcPr/>
                </a:tc>
              </a:tr>
              <a:tr h="370840">
                <a:tc>
                  <a:txBody>
                    <a:bodyPr/>
                    <a:lstStyle/>
                    <a:p>
                      <a:r>
                        <a:rPr lang="en-US" sz="1600" dirty="0" smtClean="0"/>
                        <a:t>Coast</a:t>
                      </a:r>
                      <a:endParaRPr lang="en-US" sz="1600" dirty="0"/>
                    </a:p>
                  </a:txBody>
                  <a:tcPr/>
                </a:tc>
                <a:tc>
                  <a:txBody>
                    <a:bodyPr/>
                    <a:lstStyle/>
                    <a:p>
                      <a:r>
                        <a:rPr lang="en-US" sz="1600" dirty="0" smtClean="0"/>
                        <a:t>New switched shunt at Jones</a:t>
                      </a:r>
                      <a:r>
                        <a:rPr lang="en-US" sz="1600" baseline="0" dirty="0" smtClean="0"/>
                        <a:t> Creek</a:t>
                      </a:r>
                      <a:endParaRPr lang="en-US" sz="1600" dirty="0"/>
                    </a:p>
                  </a:txBody>
                  <a:tcPr/>
                </a:tc>
                <a:tc>
                  <a:txBody>
                    <a:bodyPr/>
                    <a:lstStyle/>
                    <a:p>
                      <a:r>
                        <a:rPr lang="en-US" sz="1600" dirty="0" smtClean="0"/>
                        <a:t>Brazoria</a:t>
                      </a:r>
                      <a:endParaRPr lang="en-US" sz="1600" dirty="0"/>
                    </a:p>
                  </a:txBody>
                  <a:tcPr/>
                </a:tc>
                <a:tc>
                  <a:txBody>
                    <a:bodyPr/>
                    <a:lstStyle/>
                    <a:p>
                      <a:r>
                        <a:rPr lang="en-US" sz="1600" dirty="0" smtClean="0"/>
                        <a:t>2018*</a:t>
                      </a:r>
                      <a:endParaRPr lang="en-US" sz="1600" dirty="0"/>
                    </a:p>
                  </a:txBody>
                  <a:tcPr/>
                </a:tc>
              </a:tr>
              <a:tr h="370840">
                <a:tc>
                  <a:txBody>
                    <a:bodyPr/>
                    <a:lstStyle/>
                    <a:p>
                      <a:r>
                        <a:rPr lang="en-US" sz="1600" dirty="0" smtClean="0"/>
                        <a:t>Coast</a:t>
                      </a:r>
                    </a:p>
                  </a:txBody>
                  <a:tcPr/>
                </a:tc>
                <a:tc>
                  <a:txBody>
                    <a:bodyPr/>
                    <a:lstStyle/>
                    <a:p>
                      <a:r>
                        <a:rPr lang="en-US" sz="1600" dirty="0" smtClean="0"/>
                        <a:t>New switched</a:t>
                      </a:r>
                      <a:r>
                        <a:rPr lang="en-US" sz="1600" baseline="0" dirty="0" smtClean="0"/>
                        <a:t> shunt at Velasco</a:t>
                      </a:r>
                      <a:endParaRPr lang="en-US" sz="1600" dirty="0"/>
                    </a:p>
                  </a:txBody>
                  <a:tcPr/>
                </a:tc>
                <a:tc>
                  <a:txBody>
                    <a:bodyPr/>
                    <a:lstStyle/>
                    <a:p>
                      <a:r>
                        <a:rPr lang="en-US" sz="1600" dirty="0" smtClean="0"/>
                        <a:t>Brazoria</a:t>
                      </a:r>
                      <a:endParaRPr lang="en-US" sz="1600" dirty="0"/>
                    </a:p>
                  </a:txBody>
                  <a:tcPr/>
                </a:tc>
                <a:tc>
                  <a:txBody>
                    <a:bodyPr/>
                    <a:lstStyle/>
                    <a:p>
                      <a:r>
                        <a:rPr lang="en-US" sz="1600" dirty="0" smtClean="0"/>
                        <a:t>2021*</a:t>
                      </a:r>
                      <a:endParaRPr lang="en-US" sz="1600" dirty="0"/>
                    </a:p>
                  </a:txBody>
                  <a:tcPr/>
                </a:tc>
              </a:tr>
              <a:tr h="370840">
                <a:tc>
                  <a:txBody>
                    <a:bodyPr/>
                    <a:lstStyle/>
                    <a:p>
                      <a:r>
                        <a:rPr lang="en-US" sz="1600" dirty="0" smtClean="0"/>
                        <a:t>Coast</a:t>
                      </a:r>
                    </a:p>
                  </a:txBody>
                  <a:tcPr/>
                </a:tc>
                <a:tc>
                  <a:txBody>
                    <a:bodyPr/>
                    <a:lstStyle/>
                    <a:p>
                      <a:r>
                        <a:rPr lang="en-US" sz="1600" dirty="0" smtClean="0"/>
                        <a:t>Bunker area line upgrades</a:t>
                      </a:r>
                      <a:endParaRPr lang="en-US" sz="1600" dirty="0"/>
                    </a:p>
                  </a:txBody>
                  <a:tcPr/>
                </a:tc>
                <a:tc>
                  <a:txBody>
                    <a:bodyPr/>
                    <a:lstStyle/>
                    <a:p>
                      <a:r>
                        <a:rPr lang="en-US" sz="1600" dirty="0" smtClean="0"/>
                        <a:t>Harris</a:t>
                      </a:r>
                      <a:endParaRPr lang="en-US" sz="1600" dirty="0"/>
                    </a:p>
                  </a:txBody>
                  <a:tcPr/>
                </a:tc>
                <a:tc>
                  <a:txBody>
                    <a:bodyPr/>
                    <a:lstStyle/>
                    <a:p>
                      <a:r>
                        <a:rPr lang="en-US" sz="1600" dirty="0" smtClean="0"/>
                        <a:t>2018*</a:t>
                      </a:r>
                      <a:endParaRPr lang="en-US" sz="1600" dirty="0"/>
                    </a:p>
                  </a:txBody>
                  <a:tcP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6" name="Rectangle 5"/>
          <p:cNvSpPr/>
          <p:nvPr/>
        </p:nvSpPr>
        <p:spPr>
          <a:xfrm>
            <a:off x="342900" y="5562600"/>
            <a:ext cx="8343900" cy="461665"/>
          </a:xfrm>
          <a:prstGeom prst="rect">
            <a:avLst/>
          </a:prstGeom>
        </p:spPr>
        <p:txBody>
          <a:bodyPr wrap="square">
            <a:spAutoFit/>
          </a:bodyPr>
          <a:lstStyle/>
          <a:p>
            <a:r>
              <a:rPr lang="en-US" sz="1200" dirty="0" smtClean="0"/>
              <a:t>*This table indicates the study year when the reliability needs were identified, it is possible that the need exists in the prior year. TSPs are encouraged to validate the need in the prior years as part of their project study.</a:t>
            </a:r>
            <a:endParaRPr lang="en-US" sz="1200" dirty="0"/>
          </a:p>
        </p:txBody>
      </p:sp>
    </p:spTree>
    <p:extLst>
      <p:ext uri="{BB962C8B-B14F-4D97-AF65-F5344CB8AC3E}">
        <p14:creationId xmlns:p14="http://schemas.microsoft.com/office/powerpoint/2010/main" val="2022873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cxnSp>
        <p:nvCxnSpPr>
          <p:cNvPr id="5" name="Elbow Connector 4"/>
          <p:cNvCxnSpPr>
            <a:stCxn id="13" idx="3"/>
            <a:endCxn id="15" idx="0"/>
          </p:cNvCxnSpPr>
          <p:nvPr/>
        </p:nvCxnSpPr>
        <p:spPr>
          <a:xfrm>
            <a:off x="6219825" y="2135474"/>
            <a:ext cx="1447800" cy="952500"/>
          </a:xfrm>
          <a:prstGeom prst="bentConnector2">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 name="Elbow Connector 5"/>
          <p:cNvCxnSpPr>
            <a:stCxn id="14" idx="3"/>
            <a:endCxn id="15" idx="2"/>
          </p:cNvCxnSpPr>
          <p:nvPr/>
        </p:nvCxnSpPr>
        <p:spPr>
          <a:xfrm flipV="1">
            <a:off x="6200775" y="4002374"/>
            <a:ext cx="1466850" cy="836326"/>
          </a:xfrm>
          <a:prstGeom prst="bentConnector2">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H="1">
            <a:off x="3228975" y="4800132"/>
            <a:ext cx="5334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H="1">
            <a:off x="3248025" y="2219325"/>
            <a:ext cx="5334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9" name="Rounded Rectangle 8"/>
          <p:cNvSpPr/>
          <p:nvPr/>
        </p:nvSpPr>
        <p:spPr>
          <a:xfrm>
            <a:off x="771525" y="990600"/>
            <a:ext cx="1905000" cy="914400"/>
          </a:xfrm>
          <a:prstGeom prst="roundRect">
            <a:avLst/>
          </a:prstGeom>
          <a:solidFill>
            <a:schemeClr val="accent1">
              <a:lumMod val="60000"/>
              <a:lumOff val="4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en-US" sz="1200" b="1" dirty="0" smtClean="0">
                <a:solidFill>
                  <a:schemeClr val="tx1"/>
                </a:solidFill>
              </a:rPr>
              <a:t>Case conditioning</a:t>
            </a:r>
            <a:endParaRPr lang="en-US" sz="1200" b="1" dirty="0">
              <a:solidFill>
                <a:schemeClr val="tx1"/>
              </a:solidFill>
            </a:endParaRPr>
          </a:p>
        </p:txBody>
      </p:sp>
      <p:sp>
        <p:nvSpPr>
          <p:cNvPr id="10" name="Rounded Rectangle 9"/>
          <p:cNvSpPr/>
          <p:nvPr/>
        </p:nvSpPr>
        <p:spPr>
          <a:xfrm>
            <a:off x="771525" y="2209800"/>
            <a:ext cx="1905000" cy="914400"/>
          </a:xfrm>
          <a:prstGeom prst="roundRect">
            <a:avLst/>
          </a:prstGeom>
          <a:solidFill>
            <a:schemeClr val="accent1">
              <a:lumMod val="60000"/>
              <a:lumOff val="4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en-US" sz="1200" b="1" dirty="0" smtClean="0">
                <a:solidFill>
                  <a:schemeClr val="tx1"/>
                </a:solidFill>
              </a:rPr>
              <a:t>Initial start cases, and contingency list ready</a:t>
            </a:r>
            <a:endParaRPr lang="en-US" sz="1200" b="1" dirty="0">
              <a:solidFill>
                <a:schemeClr val="tx1"/>
              </a:solidFill>
            </a:endParaRPr>
          </a:p>
        </p:txBody>
      </p:sp>
      <p:sp>
        <p:nvSpPr>
          <p:cNvPr id="11" name="Rounded Rectangle 10"/>
          <p:cNvSpPr/>
          <p:nvPr/>
        </p:nvSpPr>
        <p:spPr>
          <a:xfrm>
            <a:off x="771525" y="3505200"/>
            <a:ext cx="1905000" cy="914400"/>
          </a:xfrm>
          <a:prstGeom prst="roundRect">
            <a:avLst/>
          </a:prstGeom>
          <a:solidFill>
            <a:schemeClr val="accent1">
              <a:lumMod val="60000"/>
              <a:lumOff val="4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en-US" sz="1200" b="1" dirty="0" smtClean="0">
                <a:solidFill>
                  <a:schemeClr val="tx1"/>
                </a:solidFill>
              </a:rPr>
              <a:t>Set 1 (P1, P7),</a:t>
            </a:r>
          </a:p>
          <a:p>
            <a:pPr algn="ctr"/>
            <a:r>
              <a:rPr lang="en-US" sz="1200" b="1" dirty="0" smtClean="0">
                <a:solidFill>
                  <a:schemeClr val="tx1"/>
                </a:solidFill>
              </a:rPr>
              <a:t>Set 2 (P2, P4, P5) contingency analysis</a:t>
            </a:r>
            <a:r>
              <a:rPr lang="en-US" sz="1200" b="1" dirty="0">
                <a:solidFill>
                  <a:schemeClr val="tx1"/>
                </a:solidFill>
              </a:rPr>
              <a:t> </a:t>
            </a:r>
            <a:r>
              <a:rPr lang="en-US" sz="1200" b="1" dirty="0" smtClean="0">
                <a:solidFill>
                  <a:schemeClr val="tx1"/>
                </a:solidFill>
              </a:rPr>
              <a:t>for the base cases</a:t>
            </a:r>
          </a:p>
        </p:txBody>
      </p:sp>
      <p:sp>
        <p:nvSpPr>
          <p:cNvPr id="12" name="Rounded Rectangle 11"/>
          <p:cNvSpPr/>
          <p:nvPr/>
        </p:nvSpPr>
        <p:spPr>
          <a:xfrm>
            <a:off x="762000" y="4800600"/>
            <a:ext cx="1905000" cy="914400"/>
          </a:xfrm>
          <a:prstGeom prst="roundRect">
            <a:avLst/>
          </a:prstGeom>
          <a:gradFill>
            <a:gsLst>
              <a:gs pos="0">
                <a:schemeClr val="accent1">
                  <a:lumMod val="60000"/>
                  <a:lumOff val="40000"/>
                </a:schemeClr>
              </a:gs>
              <a:gs pos="95000">
                <a:srgbClr val="EFD97D"/>
              </a:gs>
              <a:gs pos="90000">
                <a:srgbClr val="FFC000"/>
              </a:gs>
              <a:gs pos="81000">
                <a:schemeClr val="accent1">
                  <a:tint val="23500"/>
                  <a:satMod val="160000"/>
                </a:schemeClr>
              </a:gs>
            </a:gsLst>
            <a:lin ang="5400000" scaled="0"/>
          </a:gradFill>
        </p:spPr>
        <p:style>
          <a:lnRef idx="3">
            <a:schemeClr val="lt1"/>
          </a:lnRef>
          <a:fillRef idx="1">
            <a:schemeClr val="accent6"/>
          </a:fillRef>
          <a:effectRef idx="1">
            <a:schemeClr val="accent6"/>
          </a:effectRef>
          <a:fontRef idx="minor">
            <a:schemeClr val="lt1"/>
          </a:fontRef>
        </p:style>
        <p:txBody>
          <a:bodyPr rtlCol="0" anchor="ctr"/>
          <a:lstStyle/>
          <a:p>
            <a:pPr algn="ctr"/>
            <a:r>
              <a:rPr lang="en-US" sz="1200" b="1" dirty="0">
                <a:solidFill>
                  <a:schemeClr val="tx1"/>
                </a:solidFill>
              </a:rPr>
              <a:t>Set </a:t>
            </a:r>
            <a:r>
              <a:rPr lang="en-US" sz="1200" b="1" dirty="0" smtClean="0">
                <a:solidFill>
                  <a:schemeClr val="tx1"/>
                </a:solidFill>
              </a:rPr>
              <a:t>3 </a:t>
            </a:r>
            <a:r>
              <a:rPr lang="en-US" sz="1200" b="1" dirty="0">
                <a:solidFill>
                  <a:schemeClr val="tx1"/>
                </a:solidFill>
              </a:rPr>
              <a:t>(P3: G-1+N-1, part of </a:t>
            </a:r>
            <a:r>
              <a:rPr lang="en-US" sz="1200" b="1" dirty="0" smtClean="0">
                <a:solidFill>
                  <a:schemeClr val="tx1"/>
                </a:solidFill>
              </a:rPr>
              <a:t>P6: </a:t>
            </a:r>
            <a:r>
              <a:rPr lang="en-US" sz="1200" b="1" dirty="0">
                <a:solidFill>
                  <a:schemeClr val="tx1"/>
                </a:solidFill>
              </a:rPr>
              <a:t>X-1+N-1) contingency analysis for the base cases</a:t>
            </a:r>
          </a:p>
        </p:txBody>
      </p:sp>
      <p:sp>
        <p:nvSpPr>
          <p:cNvPr id="13" name="Rounded Rectangle 12"/>
          <p:cNvSpPr/>
          <p:nvPr/>
        </p:nvSpPr>
        <p:spPr>
          <a:xfrm>
            <a:off x="3781425" y="725774"/>
            <a:ext cx="2438400" cy="2819400"/>
          </a:xfrm>
          <a:prstGeom prst="roundRect">
            <a:avLst/>
          </a:prstGeom>
          <a:gradFill>
            <a:gsLst>
              <a:gs pos="0">
                <a:schemeClr val="accent1">
                  <a:lumMod val="60000"/>
                  <a:lumOff val="40000"/>
                </a:schemeClr>
              </a:gs>
              <a:gs pos="21000">
                <a:srgbClr val="FFC000"/>
              </a:gs>
              <a:gs pos="100000">
                <a:schemeClr val="accent1">
                  <a:tint val="23500"/>
                  <a:satMod val="160000"/>
                </a:schemeClr>
              </a:gs>
            </a:gsLst>
            <a:lin ang="5400000" scaled="0"/>
          </a:gra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sz="1200" b="1" dirty="0" smtClean="0">
              <a:solidFill>
                <a:srgbClr val="002060"/>
              </a:solidFill>
            </a:endParaRPr>
          </a:p>
        </p:txBody>
      </p:sp>
      <p:sp>
        <p:nvSpPr>
          <p:cNvPr id="14" name="Rounded Rectangle 13"/>
          <p:cNvSpPr/>
          <p:nvPr/>
        </p:nvSpPr>
        <p:spPr>
          <a:xfrm>
            <a:off x="3743325" y="4114800"/>
            <a:ext cx="2457450" cy="1447800"/>
          </a:xfrm>
          <a:prstGeom prst="roundRect">
            <a:avLst/>
          </a:prstGeom>
          <a:gradFill>
            <a:gsLst>
              <a:gs pos="0">
                <a:schemeClr val="accent1">
                  <a:lumMod val="60000"/>
                  <a:lumOff val="40000"/>
                </a:schemeClr>
              </a:gs>
              <a:gs pos="19000">
                <a:srgbClr val="FFC000"/>
              </a:gs>
              <a:gs pos="100000">
                <a:schemeClr val="accent1">
                  <a:tint val="23500"/>
                  <a:satMod val="160000"/>
                </a:schemeClr>
              </a:gs>
            </a:gsLst>
            <a:lin ang="5400000" scaled="0"/>
          </a:gradFill>
        </p:spPr>
        <p:style>
          <a:lnRef idx="3">
            <a:schemeClr val="lt1"/>
          </a:lnRef>
          <a:fillRef idx="1">
            <a:schemeClr val="accent6"/>
          </a:fillRef>
          <a:effectRef idx="1">
            <a:schemeClr val="accent6"/>
          </a:effectRef>
          <a:fontRef idx="minor">
            <a:schemeClr val="lt1"/>
          </a:fontRef>
        </p:style>
        <p:txBody>
          <a:bodyPr rtlCol="0" anchor="ctr"/>
          <a:lstStyle/>
          <a:p>
            <a:pPr algn="ctr"/>
            <a:r>
              <a:rPr lang="en-US" sz="1200" b="1" dirty="0" smtClean="0">
                <a:solidFill>
                  <a:srgbClr val="002060"/>
                </a:solidFill>
              </a:rPr>
              <a:t>Economic case preparation and analysis</a:t>
            </a:r>
          </a:p>
        </p:txBody>
      </p:sp>
      <p:sp>
        <p:nvSpPr>
          <p:cNvPr id="15" name="Rounded Rectangle 14"/>
          <p:cNvSpPr/>
          <p:nvPr/>
        </p:nvSpPr>
        <p:spPr>
          <a:xfrm>
            <a:off x="6715125" y="3087974"/>
            <a:ext cx="1905000" cy="914400"/>
          </a:xfrm>
          <a:prstGeom prst="roundRect">
            <a:avLst/>
          </a:prstGeom>
          <a:gradFill>
            <a:gsLst>
              <a:gs pos="0">
                <a:schemeClr val="accent1">
                  <a:lumMod val="60000"/>
                  <a:lumOff val="40000"/>
                </a:schemeClr>
              </a:gs>
              <a:gs pos="28000">
                <a:srgbClr val="FFC000"/>
              </a:gs>
              <a:gs pos="100000">
                <a:schemeClr val="accent1">
                  <a:tint val="23500"/>
                  <a:satMod val="160000"/>
                </a:schemeClr>
              </a:gs>
            </a:gsLst>
            <a:lin ang="5400000" scaled="0"/>
          </a:gradFill>
        </p:spPr>
        <p:style>
          <a:lnRef idx="3">
            <a:schemeClr val="lt1"/>
          </a:lnRef>
          <a:fillRef idx="1">
            <a:schemeClr val="accent6"/>
          </a:fillRef>
          <a:effectRef idx="1">
            <a:schemeClr val="accent6"/>
          </a:effectRef>
          <a:fontRef idx="minor">
            <a:schemeClr val="lt1"/>
          </a:fontRef>
        </p:style>
        <p:txBody>
          <a:bodyPr rtlCol="0" anchor="ctr"/>
          <a:lstStyle/>
          <a:p>
            <a:pPr algn="ctr"/>
            <a:r>
              <a:rPr lang="en-US" sz="1200" b="1" dirty="0" smtClean="0">
                <a:solidFill>
                  <a:srgbClr val="002060"/>
                </a:solidFill>
              </a:rPr>
              <a:t>2016 RTP Report</a:t>
            </a:r>
            <a:endParaRPr lang="en-US" sz="1200" b="1" dirty="0">
              <a:solidFill>
                <a:srgbClr val="002060"/>
              </a:solidFill>
            </a:endParaRPr>
          </a:p>
        </p:txBody>
      </p:sp>
      <p:cxnSp>
        <p:nvCxnSpPr>
          <p:cNvPr id="16" name="Elbow Connector 15"/>
          <p:cNvCxnSpPr/>
          <p:nvPr/>
        </p:nvCxnSpPr>
        <p:spPr>
          <a:xfrm flipH="1">
            <a:off x="2819400" y="1447800"/>
            <a:ext cx="9525" cy="3810000"/>
          </a:xfrm>
          <a:prstGeom prst="bentConnector3">
            <a:avLst>
              <a:gd name="adj1" fmla="val -4300000"/>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7" name="TextBox 3"/>
          <p:cNvSpPr txBox="1">
            <a:spLocks noChangeArrowheads="1"/>
          </p:cNvSpPr>
          <p:nvPr/>
        </p:nvSpPr>
        <p:spPr bwMode="auto">
          <a:xfrm>
            <a:off x="6553201" y="5562600"/>
            <a:ext cx="20764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1200" b="1" dirty="0" smtClean="0"/>
              <a:t>Blue box: complete</a:t>
            </a:r>
          </a:p>
          <a:p>
            <a:pPr eaLnBrk="1" hangingPunct="1"/>
            <a:r>
              <a:rPr lang="en-US" altLang="en-US" sz="1200" b="1" dirty="0" smtClean="0"/>
              <a:t>Yellow box: in progress</a:t>
            </a:r>
          </a:p>
        </p:txBody>
      </p:sp>
      <p:sp>
        <p:nvSpPr>
          <p:cNvPr id="18" name="Rounded Rectangle 17"/>
          <p:cNvSpPr/>
          <p:nvPr/>
        </p:nvSpPr>
        <p:spPr>
          <a:xfrm>
            <a:off x="4000500" y="1540667"/>
            <a:ext cx="1905000" cy="278494"/>
          </a:xfrm>
          <a:prstGeom prst="roundRect">
            <a:avLst/>
          </a:prstGeom>
          <a:gradFill>
            <a:gsLst>
              <a:gs pos="0">
                <a:schemeClr val="accent1">
                  <a:lumMod val="60000"/>
                  <a:lumOff val="40000"/>
                </a:schemeClr>
              </a:gs>
              <a:gs pos="31000">
                <a:srgbClr val="FFC000"/>
              </a:gs>
              <a:gs pos="100000">
                <a:schemeClr val="accent1">
                  <a:tint val="23500"/>
                  <a:satMod val="160000"/>
                </a:schemeClr>
              </a:gs>
            </a:gsLst>
            <a:lin ang="5400000" scaled="0"/>
          </a:gradFill>
        </p:spPr>
        <p:style>
          <a:lnRef idx="3">
            <a:schemeClr val="lt1"/>
          </a:lnRef>
          <a:fillRef idx="1">
            <a:schemeClr val="accent6"/>
          </a:fillRef>
          <a:effectRef idx="1">
            <a:schemeClr val="accent6"/>
          </a:effectRef>
          <a:fontRef idx="minor">
            <a:schemeClr val="lt1"/>
          </a:fontRef>
        </p:style>
        <p:txBody>
          <a:bodyPr rtlCol="0" anchor="ctr"/>
          <a:lstStyle/>
          <a:p>
            <a:pPr algn="ctr"/>
            <a:r>
              <a:rPr lang="en-US" sz="1200" b="1" dirty="0" smtClean="0">
                <a:solidFill>
                  <a:schemeClr val="tx1"/>
                </a:solidFill>
              </a:rPr>
              <a:t>Short circuit study</a:t>
            </a:r>
          </a:p>
        </p:txBody>
      </p:sp>
      <p:sp>
        <p:nvSpPr>
          <p:cNvPr id="19" name="Rounded Rectangle 18"/>
          <p:cNvSpPr/>
          <p:nvPr/>
        </p:nvSpPr>
        <p:spPr>
          <a:xfrm>
            <a:off x="4000500" y="1947362"/>
            <a:ext cx="1905000" cy="425992"/>
          </a:xfrm>
          <a:prstGeom prst="roundRect">
            <a:avLst/>
          </a:prstGeom>
          <a:gradFill>
            <a:gsLst>
              <a:gs pos="0">
                <a:schemeClr val="accent1">
                  <a:lumMod val="60000"/>
                  <a:lumOff val="40000"/>
                </a:schemeClr>
              </a:gs>
              <a:gs pos="31000">
                <a:srgbClr val="FFC000"/>
              </a:gs>
              <a:gs pos="100000">
                <a:schemeClr val="accent1">
                  <a:tint val="23500"/>
                  <a:satMod val="160000"/>
                </a:schemeClr>
              </a:gs>
            </a:gsLst>
            <a:lin ang="5400000" scaled="0"/>
          </a:gradFill>
        </p:spPr>
        <p:style>
          <a:lnRef idx="3">
            <a:schemeClr val="lt1"/>
          </a:lnRef>
          <a:fillRef idx="1">
            <a:schemeClr val="accent6"/>
          </a:fillRef>
          <a:effectRef idx="1">
            <a:schemeClr val="accent6"/>
          </a:effectRef>
          <a:fontRef idx="minor">
            <a:schemeClr val="lt1"/>
          </a:fontRef>
        </p:style>
        <p:txBody>
          <a:bodyPr rtlCol="0" anchor="ctr"/>
          <a:lstStyle/>
          <a:p>
            <a:pPr algn="ctr"/>
            <a:r>
              <a:rPr lang="en-US" sz="1200" b="1" dirty="0" smtClean="0">
                <a:solidFill>
                  <a:schemeClr val="tx1"/>
                </a:solidFill>
              </a:rPr>
              <a:t>Long-lead time equipment study</a:t>
            </a:r>
          </a:p>
        </p:txBody>
      </p:sp>
      <p:sp>
        <p:nvSpPr>
          <p:cNvPr id="20" name="Rounded Rectangle 19"/>
          <p:cNvSpPr/>
          <p:nvPr/>
        </p:nvSpPr>
        <p:spPr>
          <a:xfrm>
            <a:off x="4010025" y="1169758"/>
            <a:ext cx="1905000" cy="243475"/>
          </a:xfrm>
          <a:prstGeom prst="roundRect">
            <a:avLst/>
          </a:prstGeom>
          <a:gradFill>
            <a:gsLst>
              <a:gs pos="0">
                <a:schemeClr val="accent1">
                  <a:lumMod val="60000"/>
                  <a:lumOff val="40000"/>
                </a:schemeClr>
              </a:gs>
              <a:gs pos="31000">
                <a:srgbClr val="FFC000"/>
              </a:gs>
              <a:gs pos="100000">
                <a:schemeClr val="accent1">
                  <a:tint val="23500"/>
                  <a:satMod val="160000"/>
                </a:schemeClr>
              </a:gs>
            </a:gsLst>
            <a:lin ang="5400000" scaled="0"/>
          </a:gradFill>
        </p:spPr>
        <p:style>
          <a:lnRef idx="3">
            <a:schemeClr val="lt1"/>
          </a:lnRef>
          <a:fillRef idx="1">
            <a:schemeClr val="accent6"/>
          </a:fillRef>
          <a:effectRef idx="1">
            <a:schemeClr val="accent6"/>
          </a:effectRef>
          <a:fontRef idx="minor">
            <a:schemeClr val="lt1"/>
          </a:fontRef>
        </p:style>
        <p:txBody>
          <a:bodyPr rtlCol="0" anchor="ctr"/>
          <a:lstStyle/>
          <a:p>
            <a:pPr algn="ctr"/>
            <a:r>
              <a:rPr lang="en-US" sz="1200" b="1" dirty="0" smtClean="0">
                <a:solidFill>
                  <a:schemeClr val="tx1"/>
                </a:solidFill>
              </a:rPr>
              <a:t>Sensitivity analysis</a:t>
            </a:r>
          </a:p>
        </p:txBody>
      </p:sp>
      <p:sp>
        <p:nvSpPr>
          <p:cNvPr id="22" name="Rounded Rectangle 21"/>
          <p:cNvSpPr/>
          <p:nvPr/>
        </p:nvSpPr>
        <p:spPr>
          <a:xfrm>
            <a:off x="3871912" y="777604"/>
            <a:ext cx="2181225" cy="425992"/>
          </a:xfrm>
          <a:prstGeom prst="roundRect">
            <a:avLst/>
          </a:prstGeom>
          <a:noFill/>
          <a:ln>
            <a:no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1200" dirty="0" smtClean="0">
                <a:solidFill>
                  <a:schemeClr val="tx1"/>
                </a:solidFill>
              </a:rPr>
              <a:t>Other Reliability Studies</a:t>
            </a:r>
          </a:p>
        </p:txBody>
      </p:sp>
      <p:sp>
        <p:nvSpPr>
          <p:cNvPr id="23" name="Rounded Rectangle 22"/>
          <p:cNvSpPr/>
          <p:nvPr/>
        </p:nvSpPr>
        <p:spPr>
          <a:xfrm>
            <a:off x="4038600" y="2598535"/>
            <a:ext cx="1905000" cy="668568"/>
          </a:xfrm>
          <a:prstGeom prst="roundRect">
            <a:avLst/>
          </a:prstGeom>
          <a:gradFill>
            <a:gsLst>
              <a:gs pos="0">
                <a:schemeClr val="accent1">
                  <a:lumMod val="60000"/>
                  <a:lumOff val="40000"/>
                </a:schemeClr>
              </a:gs>
              <a:gs pos="16000">
                <a:srgbClr val="FFC000"/>
              </a:gs>
              <a:gs pos="100000">
                <a:schemeClr val="accent1">
                  <a:tint val="23500"/>
                  <a:satMod val="160000"/>
                </a:schemeClr>
              </a:gs>
            </a:gsLst>
            <a:lin ang="5400000" scaled="0"/>
          </a:gradFill>
        </p:spPr>
        <p:style>
          <a:lnRef idx="3">
            <a:schemeClr val="lt1"/>
          </a:lnRef>
          <a:fillRef idx="1">
            <a:schemeClr val="accent6"/>
          </a:fillRef>
          <a:effectRef idx="1">
            <a:schemeClr val="accent6"/>
          </a:effectRef>
          <a:fontRef idx="minor">
            <a:schemeClr val="lt1"/>
          </a:fontRef>
        </p:style>
        <p:txBody>
          <a:bodyPr rtlCol="0" anchor="ctr"/>
          <a:lstStyle/>
          <a:p>
            <a:pPr algn="ctr"/>
            <a:r>
              <a:rPr lang="en-US" sz="1200" b="1" dirty="0" smtClean="0">
                <a:solidFill>
                  <a:schemeClr val="tx1"/>
                </a:solidFill>
              </a:rPr>
              <a:t>Multiple element outage and cascading analyses</a:t>
            </a:r>
          </a:p>
        </p:txBody>
      </p:sp>
    </p:spTree>
    <p:extLst>
      <p:ext uri="{BB962C8B-B14F-4D97-AF65-F5344CB8AC3E}">
        <p14:creationId xmlns:p14="http://schemas.microsoft.com/office/powerpoint/2010/main" val="3235126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tx1"/>
                </a:solidFill>
              </a:rPr>
              <a:t>Question</a:t>
            </a:r>
            <a:endParaRPr lang="en-US" b="1" dirty="0">
              <a:solidFill>
                <a:schemeClr val="tx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sp>
        <p:nvSpPr>
          <p:cNvPr id="10" name="TextBox 9"/>
          <p:cNvSpPr txBox="1"/>
          <p:nvPr/>
        </p:nvSpPr>
        <p:spPr>
          <a:xfrm>
            <a:off x="3200400" y="1716137"/>
            <a:ext cx="2438400" cy="3770263"/>
          </a:xfrm>
          <a:prstGeom prst="rect">
            <a:avLst/>
          </a:prstGeom>
          <a:noFill/>
        </p:spPr>
        <p:txBody>
          <a:bodyPr wrap="square" rtlCol="0">
            <a:spAutoFit/>
          </a:bodyPr>
          <a:lstStyle/>
          <a:p>
            <a:pPr algn="ctr"/>
            <a:r>
              <a:rPr lang="en-US" sz="23900" b="1" dirty="0" smtClean="0"/>
              <a:t>?</a:t>
            </a:r>
            <a:endParaRPr lang="en-US" sz="23900" b="1" dirty="0"/>
          </a:p>
        </p:txBody>
      </p:sp>
    </p:spTree>
    <p:extLst>
      <p:ext uri="{BB962C8B-B14F-4D97-AF65-F5344CB8AC3E}">
        <p14:creationId xmlns:p14="http://schemas.microsoft.com/office/powerpoint/2010/main" val="282635897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48F63C-08AC-4CDD-B36F-0851B11853CB}">
  <ds:schemaRefs>
    <ds:schemaRef ds:uri="http://www.w3.org/XML/1998/namespace"/>
    <ds:schemaRef ds:uri="http://purl.org/dc/elements/1.1/"/>
    <ds:schemaRef ds:uri="http://purl.org/dc/terms/"/>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c34af464-7aa1-4edd-9be4-83dffc1cb926"/>
    <ds:schemaRef ds:uri="http://schemas.microsoft.com/office/2006/metadata/properties"/>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7693</TotalTime>
  <Words>483</Words>
  <Application>Microsoft Office PowerPoint</Application>
  <PresentationFormat>On-screen Show (4:3)</PresentationFormat>
  <Paragraphs>163</Paragraphs>
  <Slides>7</Slides>
  <Notes>4</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7</vt:i4>
      </vt:variant>
    </vt:vector>
  </HeadingPairs>
  <TitlesOfParts>
    <vt:vector size="13" baseType="lpstr">
      <vt:lpstr>Arial</vt:lpstr>
      <vt:lpstr>Calibri</vt:lpstr>
      <vt:lpstr>Wingdings</vt:lpstr>
      <vt:lpstr>1_Custom Design</vt:lpstr>
      <vt:lpstr>Office Theme</vt:lpstr>
      <vt:lpstr>Custom Design</vt:lpstr>
      <vt:lpstr>PowerPoint Presentation</vt:lpstr>
      <vt:lpstr>Agenda</vt:lpstr>
      <vt:lpstr>2016 RTP status update</vt:lpstr>
      <vt:lpstr>RTP upgrades summary by voltage level (preliminary findings)</vt:lpstr>
      <vt:lpstr>List of new 138 kV upgrades identified in 2016 RTP</vt:lpstr>
      <vt:lpstr>Next steps</vt:lpstr>
      <vt:lpstr>Question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Borkar, Sandeep</cp:lastModifiedBy>
  <cp:revision>63</cp:revision>
  <cp:lastPrinted>2016-01-21T20:53:15Z</cp:lastPrinted>
  <dcterms:created xsi:type="dcterms:W3CDTF">2016-01-21T15:20:31Z</dcterms:created>
  <dcterms:modified xsi:type="dcterms:W3CDTF">2016-06-17T15:09:43Z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