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5C60A-6038-4EDA-912D-272CCEEF5B0E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FAC6C-20D7-42CA-857E-C18EE6B17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132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CC574-E2D2-473A-87E6-06A0CFF8D45F}" type="datetime1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FC86E-51F2-43B5-89C5-11664DCFADDC}" type="datetime1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3EEE-2F50-4158-99CD-3B7046E2974C}" type="datetime1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4EA9D-6CA1-46F3-B742-EF860731E202}" type="datetime1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8B17-6EA7-461B-BCBF-9F3CCED1C8ED}" type="datetime1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2767F-BBA0-4BB8-8CFB-8660EDD459A5}" type="datetime1">
              <a:rPr lang="en-US" smtClean="0"/>
              <a:t>6/15/2016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1646-C728-42D0-9469-A7486E54F7F3}" type="datetime1">
              <a:rPr lang="en-US" smtClean="0"/>
              <a:t>6/15/2016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8E2F2-4169-46E4-A89B-D7580CCF4FD0}" type="datetime1">
              <a:rPr lang="en-US" smtClean="0"/>
              <a:t>6/15/2016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0CC04-A1E4-4EA5-8D85-6924CE836906}" type="datetime1">
              <a:rPr lang="en-US" smtClean="0"/>
              <a:t>6/15/2016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2D7D-CCBB-48F7-B986-8E29DBCA9AFC}" type="datetime1">
              <a:rPr lang="en-US" smtClean="0"/>
              <a:t>6/15/2016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1ED6-1B03-4FC7-9336-60180DB38DCA}" type="datetime1">
              <a:rPr lang="en-US" smtClean="0"/>
              <a:t>6/15/2016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507E8-5475-4FA5-9304-72055DAEEF29}" type="datetime1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NPRR784 Mitigated Offer Caps for RMR Units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Protocol Revision Subcommittee</a:t>
            </a:r>
          </a:p>
          <a:p>
            <a:r>
              <a:rPr lang="en-US" dirty="0" smtClean="0"/>
              <a:t>June 16,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84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NPRR784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Limit the ability for out-of-market units to interfere with market outcomes.</a:t>
            </a:r>
          </a:p>
          <a:p>
            <a:pPr lvl="1"/>
            <a:r>
              <a:rPr lang="en-US" dirty="0" smtClean="0"/>
              <a:t>Current rules will cause SCED to dispatch RMR Units before other units in the market during congestion.</a:t>
            </a:r>
          </a:p>
          <a:p>
            <a:pPr lvl="1"/>
            <a:r>
              <a:rPr lang="en-US" dirty="0" smtClean="0"/>
              <a:t>NPRR784 will allow SCED to dispatch RMR Units after </a:t>
            </a:r>
            <a:r>
              <a:rPr lang="en-US" dirty="0"/>
              <a:t>other capacity available for transmission congestion relief has been </a:t>
            </a:r>
            <a:r>
              <a:rPr lang="en-US" dirty="0" smtClean="0"/>
              <a:t>utilized.</a:t>
            </a:r>
          </a:p>
          <a:p>
            <a:r>
              <a:rPr lang="en-US" dirty="0" smtClean="0"/>
              <a:t>Lower RMR uplift costs to loads.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lacing RMR Units farther back in the SCED dispatch order will reduce dispatch frequency lowering RMR energy costs and maintenance costs.</a:t>
            </a:r>
          </a:p>
          <a:p>
            <a:r>
              <a:rPr lang="en-US" dirty="0"/>
              <a:t>Improve the integrity of price formation when RMR Units are required to resolve congestion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PUCT, IMM, ERCOT Board, and Stakeholders have recognized the crucial need to “get prices right” in the energy-only market.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088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Design of NPRR784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language in NPRR784 was constructed to provide a flexible process that ERCOT can implement manually </a:t>
            </a:r>
            <a:r>
              <a:rPr lang="en-US" u="sng" dirty="0" smtClean="0"/>
              <a:t>at little to no cost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During congestion, SCED’s </a:t>
            </a:r>
            <a:r>
              <a:rPr lang="en-US" dirty="0" err="1" smtClean="0"/>
              <a:t>dispatchable</a:t>
            </a:r>
            <a:r>
              <a:rPr lang="en-US" dirty="0" smtClean="0"/>
              <a:t> offer price range for each unit is based on the unit’s shift factor and the shadow price cap.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hift factors used in SCED will fluctuate frequently.</a:t>
            </a:r>
          </a:p>
          <a:p>
            <a:pPr lvl="1"/>
            <a:r>
              <a:rPr lang="en-US" dirty="0" smtClean="0"/>
              <a:t>NPRR784 allows ERCOT to choose a conservative (i.e. low) shift factor and, with consideration of the prevailing shadow price cap, set a conservative Mitigated Offer Cap (MOC) for the RMR Unit.</a:t>
            </a:r>
          </a:p>
          <a:p>
            <a:pPr lvl="2"/>
            <a:r>
              <a:rPr lang="en-US" dirty="0" smtClean="0"/>
              <a:t>Well below the SWCAP of $9,000/</a:t>
            </a:r>
            <a:r>
              <a:rPr lang="en-US" dirty="0" err="1" smtClean="0"/>
              <a:t>MWh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Establishing a MOC for RMR Units using this process will position them farther back in the SCED dispatch order and limit displacement of market resources while minimizing further RMR cost.</a:t>
            </a:r>
          </a:p>
          <a:p>
            <a:r>
              <a:rPr lang="en-US" dirty="0" smtClean="0"/>
              <a:t>Under NPRR784, the MOC for GBY5 is expected to be set to a value between $500/</a:t>
            </a:r>
            <a:r>
              <a:rPr lang="en-US" dirty="0" err="1" smtClean="0"/>
              <a:t>MWh</a:t>
            </a:r>
            <a:r>
              <a:rPr lang="en-US" dirty="0" smtClean="0"/>
              <a:t> and $700/</a:t>
            </a:r>
            <a:r>
              <a:rPr lang="en-US" dirty="0" err="1" smtClean="0"/>
              <a:t>MWh</a:t>
            </a:r>
            <a:r>
              <a:rPr lang="en-US" dirty="0" smtClean="0"/>
              <a:t> most of the time.</a:t>
            </a:r>
          </a:p>
          <a:p>
            <a:pPr lvl="1"/>
            <a:r>
              <a:rPr lang="en-US" dirty="0" smtClean="0"/>
              <a:t>If adjustment is required, it will be lower.  NPRR784 provides ERCOT the flexibility to raise it back to the higher level if appropriate.</a:t>
            </a:r>
          </a:p>
          <a:p>
            <a:r>
              <a:rPr lang="en-US" dirty="0"/>
              <a:t>Fully transparent to market participants.</a:t>
            </a:r>
          </a:p>
          <a:p>
            <a:pPr lvl="1"/>
            <a:r>
              <a:rPr lang="en-US" dirty="0"/>
              <a:t>ERCOT will issue a market notice to communicate the initial value of the RMR MOC and any subsequent changes.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914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Why is NPRR784 appropriate?</a:t>
            </a:r>
          </a:p>
          <a:p>
            <a:pPr lvl="1"/>
            <a:r>
              <a:rPr lang="en-US" dirty="0" smtClean="0"/>
              <a:t>Offer mitigation is applied to units associated with a QSE that can exert local market power.</a:t>
            </a:r>
          </a:p>
          <a:p>
            <a:pPr lvl="2"/>
            <a:r>
              <a:rPr lang="en-US" dirty="0" smtClean="0"/>
              <a:t>i.e. Fails Constraint Competitiveness Test and QSE is the Decision Making Entity (DME).</a:t>
            </a:r>
          </a:p>
          <a:p>
            <a:pPr lvl="1"/>
            <a:r>
              <a:rPr lang="en-US" dirty="0" smtClean="0"/>
              <a:t>However, ERCOT controls the offering, commitment, and operation of RMR Units, not the QSE.</a:t>
            </a:r>
          </a:p>
          <a:p>
            <a:pPr lvl="2"/>
            <a:r>
              <a:rPr lang="en-US" dirty="0" smtClean="0"/>
              <a:t>ERCOT is really the DME for RMR Units, but not feasible to implement.</a:t>
            </a:r>
          </a:p>
          <a:p>
            <a:pPr lvl="2"/>
            <a:r>
              <a:rPr lang="en-US" dirty="0" smtClean="0"/>
              <a:t>No ability </a:t>
            </a:r>
            <a:r>
              <a:rPr lang="en-US" dirty="0" smtClean="0"/>
              <a:t>for </a:t>
            </a:r>
            <a:r>
              <a:rPr lang="en-US" dirty="0" smtClean="0"/>
              <a:t>QSEs to set or modify offer </a:t>
            </a:r>
            <a:r>
              <a:rPr lang="en-US" dirty="0" smtClean="0"/>
              <a:t>curves for RMR Units.</a:t>
            </a:r>
            <a:endParaRPr lang="en-US" dirty="0" smtClean="0"/>
          </a:p>
          <a:p>
            <a:pPr lvl="2"/>
            <a:r>
              <a:rPr lang="en-US" dirty="0" smtClean="0"/>
              <a:t>Local market power will be mitigated through RUC and CCT.</a:t>
            </a:r>
          </a:p>
          <a:p>
            <a:pPr lvl="3"/>
            <a:r>
              <a:rPr lang="en-US" dirty="0" smtClean="0"/>
              <a:t>Non-RMR Units controlled by </a:t>
            </a:r>
            <a:r>
              <a:rPr lang="en-US" dirty="0" smtClean="0"/>
              <a:t>QSEs </a:t>
            </a:r>
            <a:r>
              <a:rPr lang="en-US" dirty="0" smtClean="0"/>
              <a:t>will be committed through RUC and then mitigated.</a:t>
            </a:r>
          </a:p>
          <a:p>
            <a:pPr lvl="1"/>
            <a:r>
              <a:rPr lang="en-US" dirty="0" smtClean="0"/>
              <a:t>NPRR784 sends a more appropriate price </a:t>
            </a:r>
            <a:r>
              <a:rPr lang="en-US" dirty="0" smtClean="0"/>
              <a:t>signal when RMR Units are needed to manage congestion.  </a:t>
            </a:r>
            <a:r>
              <a:rPr lang="en-US" dirty="0" smtClean="0"/>
              <a:t>A more appropriate price signal incentivizes supply response to help resolve </a:t>
            </a:r>
            <a:r>
              <a:rPr lang="en-US" dirty="0" smtClean="0"/>
              <a:t>congestion.</a:t>
            </a:r>
          </a:p>
          <a:p>
            <a:pPr lvl="2"/>
            <a:r>
              <a:rPr lang="en-US" dirty="0" smtClean="0"/>
              <a:t>Continual evolution in ERCOT market design to “get the price right”.  Essential for this market to succeed.</a:t>
            </a:r>
          </a:p>
          <a:p>
            <a:pPr lvl="2"/>
            <a:r>
              <a:rPr lang="en-US" dirty="0" smtClean="0"/>
              <a:t>Pricing during congestion just as important as system wide scarcity pricing.</a:t>
            </a:r>
          </a:p>
          <a:p>
            <a:pPr lvl="3"/>
            <a:r>
              <a:rPr lang="en-US" dirty="0" smtClean="0"/>
              <a:t>See Irresolvable Constraint pricing mechanism.</a:t>
            </a:r>
            <a:endParaRPr lang="en-US" dirty="0" smtClean="0"/>
          </a:p>
          <a:p>
            <a:r>
              <a:rPr lang="en-US" dirty="0" smtClean="0"/>
              <a:t>Responsive </a:t>
            </a:r>
            <a:r>
              <a:rPr lang="en-US" dirty="0" smtClean="0"/>
              <a:t>to concerns raised by the Board on June 14</a:t>
            </a:r>
            <a:r>
              <a:rPr lang="en-US" baseline="30000" dirty="0" smtClean="0"/>
              <a:t>th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Need for better “localized price signals”.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916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553</Words>
  <Application>Microsoft Office PowerPoint</Application>
  <PresentationFormat>On-screen Show (4:3)</PresentationFormat>
  <Paragraphs>41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NPRR784 Mitigated Offer Caps for RMR Units</vt:lpstr>
      <vt:lpstr>Motivation for NPRR784</vt:lpstr>
      <vt:lpstr>Design of NPRR784</vt:lpstr>
      <vt:lpstr>Other Considerations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Barnes, Bill</dc:creator>
  <cp:lastModifiedBy>Bill Barnes (NRG)</cp:lastModifiedBy>
  <cp:revision>32</cp:revision>
  <dcterms:created xsi:type="dcterms:W3CDTF">2006-08-16T00:00:00Z</dcterms:created>
  <dcterms:modified xsi:type="dcterms:W3CDTF">2016-06-15T21:57:56Z</dcterms:modified>
</cp:coreProperties>
</file>