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2"/>
  </p:notesMasterIdLst>
  <p:handoutMasterIdLst>
    <p:handoutMasterId r:id="rId33"/>
  </p:handoutMasterIdLst>
  <p:sldIdLst>
    <p:sldId id="260" r:id="rId6"/>
    <p:sldId id="297" r:id="rId7"/>
    <p:sldId id="266" r:id="rId8"/>
    <p:sldId id="279" r:id="rId9"/>
    <p:sldId id="305" r:id="rId10"/>
    <p:sldId id="306" r:id="rId11"/>
    <p:sldId id="307" r:id="rId12"/>
    <p:sldId id="308" r:id="rId13"/>
    <p:sldId id="309" r:id="rId14"/>
    <p:sldId id="310" r:id="rId15"/>
    <p:sldId id="280" r:id="rId16"/>
    <p:sldId id="283" r:id="rId17"/>
    <p:sldId id="290" r:id="rId18"/>
    <p:sldId id="291" r:id="rId19"/>
    <p:sldId id="292" r:id="rId20"/>
    <p:sldId id="293" r:id="rId21"/>
    <p:sldId id="295" r:id="rId22"/>
    <p:sldId id="294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9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2" autoAdjust="0"/>
    <p:restoredTop sz="94660"/>
  </p:normalViewPr>
  <p:slideViewPr>
    <p:cSldViewPr showGuides="1">
      <p:cViewPr varScale="1">
        <p:scale>
          <a:sx n="96" d="100"/>
          <a:sy n="96" d="100"/>
        </p:scale>
        <p:origin x="18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</a:t>
            </a:r>
            <a:r>
              <a:rPr lang="en-US" sz="2000" dirty="0" smtClean="0"/>
              <a:t>NOIE Load Reductions Associated with 4-CP Transmission Charges/Price Response </a:t>
            </a:r>
            <a:r>
              <a:rPr lang="en-US" sz="2000" dirty="0"/>
              <a:t>in ERCOT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Demand Side Working Group – June 17,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73" y="3578225"/>
            <a:ext cx="3883025" cy="2505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3" y="3578226"/>
            <a:ext cx="3886747" cy="250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74" y="915953"/>
            <a:ext cx="3883025" cy="249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50" y="915954"/>
            <a:ext cx="3884750" cy="2497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Competitive + NOIE Reductions </a:t>
            </a:r>
            <a:r>
              <a:rPr lang="en-US" altLang="en-US" sz="2400" dirty="0"/>
              <a:t>on 4 CP Days - 2015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96508" y="1447800"/>
            <a:ext cx="1183337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Reduce MW 704 </a:t>
            </a:r>
          </a:p>
          <a:p>
            <a:r>
              <a:rPr lang="en-US" altLang="en-US" dirty="0" smtClean="0"/>
              <a:t>Percent 5.1%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96508" y="4953000"/>
            <a:ext cx="1276311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Reduce MW </a:t>
            </a:r>
            <a:r>
              <a:rPr lang="en-US" altLang="en-US" dirty="0" smtClean="0"/>
              <a:t>1,496 </a:t>
            </a:r>
            <a:endParaRPr lang="en-US" altLang="en-US" dirty="0"/>
          </a:p>
          <a:p>
            <a:r>
              <a:rPr lang="en-US" altLang="en-US" dirty="0"/>
              <a:t>Percent </a:t>
            </a:r>
            <a:r>
              <a:rPr lang="en-US" altLang="en-US" dirty="0" smtClean="0"/>
              <a:t>8.9%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276311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Reduce MW </a:t>
            </a:r>
            <a:r>
              <a:rPr lang="en-US" altLang="en-US" dirty="0" smtClean="0"/>
              <a:t>1,371 </a:t>
            </a:r>
            <a:endParaRPr lang="en-US" altLang="en-US" dirty="0"/>
          </a:p>
          <a:p>
            <a:r>
              <a:rPr lang="en-US" altLang="en-US" dirty="0"/>
              <a:t>Percent </a:t>
            </a:r>
            <a:r>
              <a:rPr lang="en-US" altLang="en-US" dirty="0" smtClean="0"/>
              <a:t>8.5%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372657" y="5029200"/>
            <a:ext cx="1276311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Reduce MW </a:t>
            </a:r>
            <a:r>
              <a:rPr lang="en-US" altLang="en-US" dirty="0" smtClean="0"/>
              <a:t>1,002 </a:t>
            </a:r>
            <a:endParaRPr lang="en-US" altLang="en-US" dirty="0"/>
          </a:p>
          <a:p>
            <a:r>
              <a:rPr lang="en-US" altLang="en-US" dirty="0"/>
              <a:t>Percent </a:t>
            </a:r>
            <a:r>
              <a:rPr lang="en-US" altLang="en-US" dirty="0" smtClean="0"/>
              <a:t>6.5%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77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 CP / Near CP 15-Minute Response   2009 - 2015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315200" cy="52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Hour Ending 17:00 Response on 4 CP Days 2009 - 2015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0" y="914400"/>
            <a:ext cx="4248866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93474"/>
            <a:ext cx="3962399" cy="271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36674"/>
            <a:ext cx="3962399" cy="27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of Price and 4-CP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755650"/>
            <a:ext cx="8686800" cy="35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  <a:defRPr/>
            </a:pPr>
            <a:endParaRPr lang="en-US" altLang="en-US" sz="14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During 2013 – 2015, 25 days were classified as high-price days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The sustained hourly prices on these high-price days ranged from $207 – 4,421.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Two high-price days also were CP days (Sep 3, 2013 and Jul 30, 2015) and one high-price day was a Near-CP day (Aug 11, 2015).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endParaRPr lang="en-US" alt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Load reductions on high-price days were quantified using the same baseline methodology as used for the 4CP/Near CP analysis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Day-of-adjustment periods were varied to include intervals prior to the onset of high prices for the day.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endParaRPr lang="en-US" alt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Regression was run to estimate the relationship of load reduction on high price days (excluding the 4CP and Near-CP days) to the sustained high price on those days.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Independent variable was the log of price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1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of Price and 4-CP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45327" y="762000"/>
            <a:ext cx="6603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/>
              <a:t>4CP Responder NOIEs </a:t>
            </a:r>
            <a:r>
              <a:rPr lang="en-US" altLang="en-US" sz="1800" b="0" dirty="0" smtClean="0"/>
              <a:t>Estimated </a:t>
            </a:r>
            <a:r>
              <a:rPr lang="en-US" altLang="en-US" sz="1800" b="0" dirty="0"/>
              <a:t>Load Reduction on CP </a:t>
            </a:r>
            <a:r>
              <a:rPr lang="en-US" altLang="en-US" sz="1800" b="0" dirty="0" smtClean="0"/>
              <a:t>Days</a:t>
            </a:r>
            <a:endParaRPr lang="en-US" altLang="en-US" sz="1800" b="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19200" y="4953000"/>
            <a:ext cx="678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601.0 </a:t>
            </a:r>
            <a:r>
              <a:rPr lang="en-US" altLang="en-US" sz="1600" b="0" dirty="0"/>
              <a:t>MW average CP/Near CP load reduction on high-price days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529.3 </a:t>
            </a:r>
            <a:r>
              <a:rPr lang="en-US" altLang="en-US" sz="1600" b="0" dirty="0"/>
              <a:t>MW average CP load reduction on other than high-price </a:t>
            </a:r>
            <a:r>
              <a:rPr lang="en-US" altLang="en-US" sz="1600" b="0" dirty="0" smtClean="0"/>
              <a:t>days (excluding 6/30/2014, </a:t>
            </a:r>
            <a:r>
              <a:rPr lang="en-US" altLang="en-US" sz="1600" b="0" dirty="0" smtClean="0"/>
              <a:t>7/21/2014)</a:t>
            </a:r>
            <a:endParaRPr lang="en-US" altLang="en-US" sz="1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Small </a:t>
            </a:r>
            <a:r>
              <a:rPr lang="en-US" altLang="en-US" sz="1600" b="0" dirty="0"/>
              <a:t>incremental CP load reduction related to high </a:t>
            </a:r>
            <a:r>
              <a:rPr lang="en-US" altLang="en-US" sz="1600" b="0" dirty="0" smtClean="0"/>
              <a:t>prices</a:t>
            </a:r>
            <a:endParaRPr lang="en-US" altLang="en-US" sz="16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36" y="1147897"/>
            <a:ext cx="3978164" cy="37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38" y="3788000"/>
            <a:ext cx="3230562" cy="2269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12" y="3788000"/>
            <a:ext cx="3322186" cy="2269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438" y="1262060"/>
            <a:ext cx="3230562" cy="228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412" y="1262061"/>
            <a:ext cx="3322186" cy="228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of Price and 4-CP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76400" y="804863"/>
            <a:ext cx="586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/>
              <a:t>4CP Responder NOIEs Estimated Load Reduction on CP Days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676400" y="2514599"/>
            <a:ext cx="1194558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541</a:t>
            </a:r>
          </a:p>
          <a:p>
            <a:r>
              <a:rPr lang="en-US" altLang="en-US" dirty="0" smtClean="0"/>
              <a:t>Price $92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49313" y="2544417"/>
            <a:ext cx="1194558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253</a:t>
            </a:r>
          </a:p>
          <a:p>
            <a:r>
              <a:rPr lang="en-US" altLang="en-US" dirty="0" smtClean="0"/>
              <a:t>Price $2,333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676400" y="4931569"/>
            <a:ext cx="1194558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778</a:t>
            </a:r>
          </a:p>
          <a:p>
            <a:r>
              <a:rPr lang="en-US" altLang="en-US" dirty="0" smtClean="0"/>
              <a:t>Price $337</a:t>
            </a:r>
            <a:endParaRPr lang="en-US" altLang="en-US" dirty="0"/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358642" y="4953000"/>
            <a:ext cx="1194558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356</a:t>
            </a:r>
          </a:p>
          <a:p>
            <a:r>
              <a:rPr lang="en-US" altLang="en-US" dirty="0" smtClean="0"/>
              <a:t>Price $39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20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71907"/>
            <a:ext cx="3323227" cy="2282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64" y="1268595"/>
            <a:ext cx="3300036" cy="2286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of Price and 4-CP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95400" y="804863"/>
            <a:ext cx="655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/>
              <a:t>4CP Responder NOIEs Estimated Load Reduction on </a:t>
            </a:r>
            <a:r>
              <a:rPr lang="en-US" altLang="en-US" sz="1600" b="0" dirty="0" smtClean="0"/>
              <a:t>Near-CP </a:t>
            </a:r>
            <a:r>
              <a:rPr lang="en-US" altLang="en-US" sz="1600" b="0" dirty="0"/>
              <a:t>Days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1676400" y="2514600"/>
            <a:ext cx="1194558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600</a:t>
            </a:r>
          </a:p>
          <a:p>
            <a:r>
              <a:rPr lang="en-US" altLang="en-US" dirty="0" smtClean="0"/>
              <a:t>Price $142</a:t>
            </a:r>
            <a:endParaRPr lang="en-US" altLang="en-US" dirty="0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5334000" y="2528835"/>
            <a:ext cx="1194558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771</a:t>
            </a:r>
          </a:p>
          <a:p>
            <a:r>
              <a:rPr lang="en-US" altLang="en-US" dirty="0" smtClean="0"/>
              <a:t>Price $563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29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8" y="3781834"/>
            <a:ext cx="3306762" cy="2276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3781834"/>
            <a:ext cx="3321050" cy="227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50" y="1271220"/>
            <a:ext cx="3321050" cy="228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438" y="1271220"/>
            <a:ext cx="3306762" cy="2280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of Price and 4-CP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/>
              <a:t>4CP Responder NOIEs Estimated Load Reduction on selected High-Price Non-CP </a:t>
            </a:r>
            <a:r>
              <a:rPr lang="en-US" altLang="en-US" sz="1600" b="0" dirty="0" smtClean="0"/>
              <a:t>Days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676400" y="1828800"/>
            <a:ext cx="1104790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0</a:t>
            </a:r>
          </a:p>
          <a:p>
            <a:r>
              <a:rPr lang="en-US" altLang="en-US" dirty="0" smtClean="0"/>
              <a:t>Price $1,203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6423819" y="2362200"/>
            <a:ext cx="1245854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428</a:t>
            </a:r>
          </a:p>
          <a:p>
            <a:r>
              <a:rPr lang="en-US" altLang="en-US" dirty="0" smtClean="0"/>
              <a:t>Price $4,422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24000" y="4343400"/>
            <a:ext cx="1069524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=</a:t>
            </a:r>
            <a:r>
              <a:rPr lang="en-US" altLang="en-US" dirty="0" smtClean="0"/>
              <a:t>0</a:t>
            </a:r>
          </a:p>
          <a:p>
            <a:r>
              <a:rPr lang="en-US" altLang="en-US" dirty="0" smtClean="0"/>
              <a:t>Price $729</a:t>
            </a:r>
            <a:endParaRPr lang="en-US" altLang="en-US" dirty="0"/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4953000"/>
            <a:ext cx="1245854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215</a:t>
            </a:r>
          </a:p>
          <a:p>
            <a:r>
              <a:rPr lang="en-US" altLang="en-US" dirty="0" smtClean="0"/>
              <a:t>Price $609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4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of Price and 4-CP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/>
              <a:t>Estimated Load Reduction for 4CP Responder NOIEs </a:t>
            </a:r>
            <a:r>
              <a:rPr lang="en-US" altLang="en-US" sz="1800" b="0" dirty="0" smtClean="0"/>
              <a:t>on </a:t>
            </a:r>
            <a:r>
              <a:rPr lang="en-US" altLang="en-US" sz="1800" b="0" dirty="0" smtClean="0"/>
              <a:t>Non-CP Days </a:t>
            </a:r>
            <a:r>
              <a:rPr lang="en-US" altLang="en-US" sz="1800" b="0" dirty="0"/>
              <a:t>with Sustained High Prices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4440238"/>
            <a:ext cx="2362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Regression Estimates for Selected Price </a:t>
            </a:r>
            <a:r>
              <a:rPr lang="en-US" altLang="en-US" sz="1200" b="0" dirty="0" smtClean="0"/>
              <a:t>Points (negative estimates set to zero)</a:t>
            </a:r>
            <a:endParaRPr lang="en-US" altLang="en-US" sz="1200" b="0" dirty="0"/>
          </a:p>
          <a:p>
            <a:pPr eaLnBrk="1" hangingPunct="1">
              <a:spcBef>
                <a:spcPct val="0"/>
              </a:spcBef>
            </a:pPr>
            <a:endParaRPr lang="en-US" altLang="en-US" sz="12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b="0" dirty="0"/>
              <a:t>Based on findings thus far, these price responsive MWs are also included in the 4CP </a:t>
            </a:r>
            <a:r>
              <a:rPr lang="en-US" altLang="en-US" sz="1200" b="0" dirty="0" smtClean="0"/>
              <a:t>response</a:t>
            </a:r>
            <a:endParaRPr lang="en-US" altLang="en-US" sz="12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84" y="1484531"/>
            <a:ext cx="5104716" cy="2748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500" y="4440189"/>
            <a:ext cx="2947555" cy="1655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84530"/>
            <a:ext cx="2860208" cy="46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8" y="3781834"/>
            <a:ext cx="3306762" cy="2276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3781834"/>
            <a:ext cx="3321050" cy="2276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8" y="1271220"/>
            <a:ext cx="3306762" cy="22800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50" y="1271220"/>
            <a:ext cx="3321050" cy="2280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4-CP Response - 2009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2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600200" y="2468217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91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181600" y="2496979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40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491678" y="4972878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59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4191000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9156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4CP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181600"/>
          </a:xfrm>
        </p:spPr>
        <p:txBody>
          <a:bodyPr/>
          <a:lstStyle/>
          <a:p>
            <a:pPr>
              <a:defRPr/>
            </a:pP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All NOIEs in ERCOT are served </a:t>
            </a: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at transmission (69 kV)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voltage</a:t>
            </a: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and are subject to 4CP charges.</a:t>
            </a:r>
          </a:p>
          <a:p>
            <a:pPr eaLnBrk="1" hangingPunct="1">
              <a:defRPr/>
            </a:pPr>
            <a:endParaRPr lang="en-US" altLang="en-US" sz="1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Simple average of the metered load during ERCOT system monthly peak 15-minute intervals in four summer months -- June, July, August &amp; September.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Is the basis for the monthly 4CP-based rates for the following calendar year.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defRPr/>
            </a:pP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Analysis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for this report was </a:t>
            </a:r>
            <a:r>
              <a:rPr lang="en-US" altLang="en-US" sz="1800" dirty="0" smtClean="0">
                <a:solidFill>
                  <a:srgbClr val="000000"/>
                </a:solidFill>
                <a:cs typeface="Times New Roman" pitchFamily="18" charset="0"/>
              </a:rPr>
              <a:t>based on interval data from NOIE boundary metering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(ERCOT already has the data for retail settlement purposes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).</a:t>
            </a:r>
          </a:p>
          <a:p>
            <a:pPr lvl="1" eaLnBrk="1" hangingPunct="1">
              <a:defRPr/>
            </a:pPr>
            <a:r>
              <a:rPr lang="en-US" altLang="en-US" sz="1600" dirty="0" smtClean="0"/>
              <a:t>Municipals and COOPs can benefit by reducing 4CP loads, in previous annual surveys a few indicated they do actively reduce their load.</a:t>
            </a:r>
          </a:p>
          <a:p>
            <a:pPr lvl="1" eaLnBrk="1" hangingPunct="1">
              <a:defRPr/>
            </a:pPr>
            <a:r>
              <a:rPr lang="en-US" altLang="en-US" sz="1600" dirty="0" smtClean="0"/>
              <a:t>Only aggregate data available for them, and, to date, load reductions for most NOIEs cannot be detected at that level</a:t>
            </a:r>
          </a:p>
          <a:p>
            <a:pPr lvl="1" eaLnBrk="1" hangingPunct="1">
              <a:defRPr/>
            </a:pPr>
            <a:r>
              <a:rPr lang="en-US" altLang="en-US" sz="1600" dirty="0" smtClean="0"/>
              <a:t>Our previous look based on ERCOT’s Mid-8-of-10 baseline found about 300 MW of 4CP related load reduction</a:t>
            </a:r>
            <a:r>
              <a:rPr lang="en-US" altLang="en-US" sz="1600" dirty="0"/>
              <a:t>.</a:t>
            </a:r>
            <a:endParaRPr lang="en-US" altLang="en-US" sz="1600" dirty="0" smtClean="0"/>
          </a:p>
          <a:p>
            <a:pPr lvl="1" eaLnBrk="1" hangingPunct="1">
              <a:defRPr/>
            </a:pPr>
            <a:r>
              <a:rPr lang="en-US" altLang="en-US" sz="1600" dirty="0" smtClean="0"/>
              <a:t>This analysis shifted to using the Regression baseline which has demonstrated improved accuracy in identifying NOIEs that respond and the amount of response.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8" y="3781834"/>
            <a:ext cx="3306762" cy="227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3781834"/>
            <a:ext cx="3321050" cy="227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8" y="1267330"/>
            <a:ext cx="3306762" cy="228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50" y="1268225"/>
            <a:ext cx="3321050" cy="228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4-CP </a:t>
            </a:r>
            <a:r>
              <a:rPr lang="en-US" altLang="en-US" dirty="0" smtClean="0"/>
              <a:t>Response - 2010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7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590261" y="2498034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16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80990" y="2496979"/>
            <a:ext cx="1104790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0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91068" y="4933122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396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5041396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4518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8" y="3781834"/>
            <a:ext cx="3306762" cy="2276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6" y="3781834"/>
            <a:ext cx="3317737" cy="2276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8" y="1271250"/>
            <a:ext cx="3306762" cy="2276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73" y="1271250"/>
            <a:ext cx="3321050" cy="2276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4-CP </a:t>
            </a:r>
            <a:r>
              <a:rPr lang="en-US" altLang="en-US" dirty="0" smtClean="0"/>
              <a:t>Response - 2011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13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590261" y="27255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717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80990" y="27255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375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91068" y="5220301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529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52401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868</a:t>
            </a:r>
          </a:p>
        </p:txBody>
      </p:sp>
    </p:spTree>
    <p:extLst>
      <p:ext uri="{BB962C8B-B14F-4D97-AF65-F5344CB8AC3E}">
        <p14:creationId xmlns:p14="http://schemas.microsoft.com/office/powerpoint/2010/main" val="3562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8" y="3781834"/>
            <a:ext cx="3306762" cy="227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6" y="3781834"/>
            <a:ext cx="3254714" cy="227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8" y="1271250"/>
            <a:ext cx="3306762" cy="2276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6" y="1271250"/>
            <a:ext cx="3254714" cy="2276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4-CP </a:t>
            </a:r>
            <a:r>
              <a:rPr lang="en-US" altLang="en-US" dirty="0" smtClean="0"/>
              <a:t>Response - 2012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17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590261" y="1600200"/>
            <a:ext cx="135165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1,008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80990" y="27255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264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91068" y="5220301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286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52401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396</a:t>
            </a:r>
          </a:p>
        </p:txBody>
      </p:sp>
    </p:spTree>
    <p:extLst>
      <p:ext uri="{BB962C8B-B14F-4D97-AF65-F5344CB8AC3E}">
        <p14:creationId xmlns:p14="http://schemas.microsoft.com/office/powerpoint/2010/main" val="11199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74" y="3781834"/>
            <a:ext cx="3308425" cy="2276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6" y="3781834"/>
            <a:ext cx="3178514" cy="2276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75" y="1296237"/>
            <a:ext cx="3308425" cy="225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6" y="1273804"/>
            <a:ext cx="3178514" cy="227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4-CP </a:t>
            </a:r>
            <a:r>
              <a:rPr lang="en-US" altLang="en-US" dirty="0" smtClean="0"/>
              <a:t>Response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16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550505" y="1590261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671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61112" y="2715640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316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71190" y="5150728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524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52401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232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8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73" y="3781834"/>
            <a:ext cx="3308425" cy="227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6" y="3781834"/>
            <a:ext cx="3102313" cy="227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73" y="1294730"/>
            <a:ext cx="3308425" cy="2252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7" y="1295651"/>
            <a:ext cx="3178514" cy="2251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4-CP </a:t>
            </a:r>
            <a:r>
              <a:rPr lang="en-US" altLang="en-US" dirty="0" smtClean="0"/>
              <a:t>Response - 2014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18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550505" y="2649379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12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61112" y="1676400"/>
            <a:ext cx="1175322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39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51312" y="5120911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729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5200423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449</a:t>
            </a:r>
          </a:p>
        </p:txBody>
      </p:sp>
    </p:spTree>
    <p:extLst>
      <p:ext uri="{BB962C8B-B14F-4D97-AF65-F5344CB8AC3E}">
        <p14:creationId xmlns:p14="http://schemas.microsoft.com/office/powerpoint/2010/main" val="1235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72" y="3781834"/>
            <a:ext cx="3308425" cy="2276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6" y="3781834"/>
            <a:ext cx="3102313" cy="2276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72" y="1294730"/>
            <a:ext cx="3308425" cy="225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6" y="1294730"/>
            <a:ext cx="3102313" cy="225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4-CP </a:t>
            </a:r>
            <a:r>
              <a:rPr lang="en-US" altLang="en-US" dirty="0" smtClean="0"/>
              <a:t>Response - 2015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817563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0" dirty="0" smtClean="0"/>
              <a:t>18 Responder NOIEs</a:t>
            </a:r>
            <a:endParaRPr lang="en-US" altLang="en-US" sz="1600" b="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550505" y="1600200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221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261112" y="2649379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783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551312" y="5120911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 smtClean="0"/>
              <a:t>= 911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48497" y="5200423"/>
            <a:ext cx="1245854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MW Reduce </a:t>
            </a:r>
            <a:r>
              <a:rPr lang="en-US" altLang="en-US" dirty="0"/>
              <a:t>= </a:t>
            </a:r>
            <a:r>
              <a:rPr lang="en-US" altLang="en-US" dirty="0" smtClean="0"/>
              <a:t>357</a:t>
            </a:r>
          </a:p>
        </p:txBody>
      </p:sp>
    </p:spTree>
    <p:extLst>
      <p:ext uri="{BB962C8B-B14F-4D97-AF65-F5344CB8AC3E}">
        <p14:creationId xmlns:p14="http://schemas.microsoft.com/office/powerpoint/2010/main" val="1957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56260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Used same 4CP, Near-CP and High-price days as identified for the analysis of competitive ESIIDs.</a:t>
            </a:r>
          </a:p>
          <a:p>
            <a:pPr>
              <a:buFont typeface="+mj-lt"/>
              <a:buAutoNum type="arabicPeriod"/>
              <a:defRPr/>
            </a:pPr>
            <a:endParaRPr lang="en-US" altLang="en-US" sz="8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To enable use of the Regression baseline NOIEs were assigned to their predominant single weather zone.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800" b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Analysis was limited to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the largest NOIEs that account for 90% of summer weekday kWh (33 – 34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NOIEs depending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on year)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Regression model was estimated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for an analysis year using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three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closest years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of data for each NOIE and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interval estimates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produced for each day.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Baseline-to-actual 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percent difference was calculated for 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non-CP days for each 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NOIE and the 75</a:t>
            </a:r>
            <a:r>
              <a:rPr lang="en-US" altLang="en-US" sz="1400" b="0" baseline="30000" dirty="0" smtClean="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percentile 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level difference </a:t>
            </a:r>
            <a:r>
              <a:rPr lang="en-US" alt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was determined.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For each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NOIE, counted CP-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and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Near-CP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days as days as reducing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days if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the MW17 percent reduction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on the CP- / Near-CP day exceeded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75</a:t>
            </a:r>
            <a:r>
              <a:rPr lang="en-US" altLang="en-US" sz="1400" baseline="30000" dirty="0" smtClean="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 percentile difference.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NOIE was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deemed a 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4CP responder for the analysis year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if reductions were counted for:</a:t>
            </a:r>
            <a:endParaRPr lang="en-US" altLang="en-US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buFont typeface="+mj-lt"/>
              <a:buAutoNum type="arabicPeriod"/>
              <a:defRPr/>
            </a:pPr>
            <a:r>
              <a:rPr lang="en-US" altLang="en-US" sz="1200" b="0" dirty="0" smtClean="0">
                <a:solidFill>
                  <a:srgbClr val="000000"/>
                </a:solidFill>
                <a:cs typeface="Times New Roman" pitchFamily="18" charset="0"/>
              </a:rPr>
              <a:t>More than half its CP days, or </a:t>
            </a:r>
          </a:p>
          <a:p>
            <a:pPr lvl="1">
              <a:buFont typeface="+mj-lt"/>
              <a:buAutoNum type="arabicPeriod"/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altLang="en-US" sz="1200" b="0" dirty="0" smtClean="0">
                <a:solidFill>
                  <a:srgbClr val="000000"/>
                </a:solidFill>
                <a:cs typeface="Times New Roman" pitchFamily="18" charset="0"/>
              </a:rPr>
              <a:t>alf its CP days and more than half its Near-CP days, or</a:t>
            </a:r>
          </a:p>
          <a:p>
            <a:pPr lvl="1">
              <a:buFont typeface="+mj-lt"/>
              <a:buAutoNum type="arabicPeriod"/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b="0" dirty="0" smtClean="0">
                <a:solidFill>
                  <a:srgbClr val="000000"/>
                </a:solidFill>
                <a:cs typeface="Times New Roman" pitchFamily="18" charset="0"/>
              </a:rPr>
              <a:t>ore than 40% of its CP days and more than 60% of </a:t>
            </a:r>
            <a:r>
              <a:rPr lang="en-US" altLang="en-US" sz="1200" dirty="0" smtClean="0">
                <a:solidFill>
                  <a:srgbClr val="000000"/>
                </a:solidFill>
                <a:cs typeface="Times New Roman" pitchFamily="18" charset="0"/>
              </a:rPr>
              <a:t>its 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Near-CP </a:t>
            </a:r>
            <a:r>
              <a:rPr lang="en-US" altLang="en-US" sz="1200" dirty="0" smtClean="0">
                <a:solidFill>
                  <a:srgbClr val="000000"/>
                </a:solidFill>
                <a:cs typeface="Times New Roman" pitchFamily="18" charset="0"/>
              </a:rPr>
              <a:t>days, </a:t>
            </a:r>
            <a:r>
              <a:rPr lang="en-US" altLang="en-US" sz="1300" dirty="0" smtClean="0">
                <a:solidFill>
                  <a:srgbClr val="000000"/>
                </a:solidFill>
                <a:cs typeface="Times New Roman" pitchFamily="18" charset="0"/>
              </a:rPr>
              <a:t>and</a:t>
            </a:r>
          </a:p>
          <a:p>
            <a:pPr lvl="1">
              <a:buFont typeface="+mj-lt"/>
              <a:buAutoNum type="arabicPeriod"/>
              <a:defRPr/>
            </a:pPr>
            <a:r>
              <a:rPr lang="en-US" altLang="en-US" sz="1300" dirty="0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altLang="en-US" sz="1300" dirty="0" smtClean="0">
                <a:solidFill>
                  <a:srgbClr val="000000"/>
                </a:solidFill>
                <a:cs typeface="Times New Roman" pitchFamily="18" charset="0"/>
              </a:rPr>
              <a:t>ts </a:t>
            </a:r>
            <a:r>
              <a:rPr lang="en-US" altLang="en-US" sz="1300" dirty="0" smtClean="0">
                <a:solidFill>
                  <a:srgbClr val="000000"/>
                </a:solidFill>
                <a:cs typeface="Times New Roman" pitchFamily="18" charset="0"/>
              </a:rPr>
              <a:t>average 4CP reduction for the analysis year exceeded </a:t>
            </a:r>
            <a:r>
              <a:rPr lang="en-US" altLang="en-US" sz="1300" dirty="0">
                <a:solidFill>
                  <a:srgbClr val="000000"/>
                </a:solidFill>
                <a:cs typeface="Times New Roman" pitchFamily="18" charset="0"/>
              </a:rPr>
              <a:t>the 75</a:t>
            </a:r>
            <a:r>
              <a:rPr lang="en-US" altLang="en-US" sz="1300" baseline="30000" dirty="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altLang="en-US" sz="1300" dirty="0">
                <a:solidFill>
                  <a:srgbClr val="000000"/>
                </a:solidFill>
                <a:cs typeface="Times New Roman" pitchFamily="18" charset="0"/>
              </a:rPr>
              <a:t> percentile </a:t>
            </a:r>
            <a:r>
              <a:rPr lang="en-US" altLang="en-US" sz="1300" dirty="0" smtClean="0">
                <a:solidFill>
                  <a:srgbClr val="000000"/>
                </a:solidFill>
                <a:cs typeface="Times New Roman" pitchFamily="18" charset="0"/>
              </a:rPr>
              <a:t>difference.</a:t>
            </a:r>
          </a:p>
          <a:p>
            <a:pPr marL="457200" lvl="1" indent="0">
              <a:buNone/>
              <a:defRPr/>
            </a:pPr>
            <a:endParaRPr lang="en-US" altLang="en-US" sz="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4CP 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responder NOIEs were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also examined for price response during the analysis 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year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1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9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74" y="3578226"/>
            <a:ext cx="3883025" cy="2505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3578226"/>
            <a:ext cx="3881437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74" y="915954"/>
            <a:ext cx="3883025" cy="249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3" y="914400"/>
            <a:ext cx="3881437" cy="249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Total </a:t>
            </a:r>
            <a:r>
              <a:rPr lang="en-US" altLang="en-US" dirty="0" smtClean="0"/>
              <a:t>NOIE Reductions </a:t>
            </a:r>
            <a:r>
              <a:rPr lang="en-US" altLang="en-US" dirty="0"/>
              <a:t>on 4 CP Days - 2015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96508" y="1447800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221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96508" y="5181600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911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783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372657" y="51639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357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886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</a:t>
            </a:r>
            <a:r>
              <a:rPr lang="en-US" altLang="en-US" dirty="0" smtClean="0"/>
              <a:t>Specific 4-CP </a:t>
            </a:r>
            <a:r>
              <a:rPr lang="en-US" altLang="en-US" dirty="0" smtClean="0"/>
              <a:t>Responses – Aug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86" y="1294730"/>
            <a:ext cx="3102313" cy="225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71" y="1294730"/>
            <a:ext cx="3308425" cy="22525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86" y="3781834"/>
            <a:ext cx="3102313" cy="2276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770" y="3776859"/>
            <a:ext cx="3308425" cy="22810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9200" y="510540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6.6%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105399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13.9%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4780" y="269709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12.2%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8589" y="2618601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8.2%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26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70" y="3771920"/>
            <a:ext cx="3308425" cy="2285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4" y="3771920"/>
            <a:ext cx="3102313" cy="2285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70" y="1294730"/>
            <a:ext cx="3308425" cy="2252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5" y="1294730"/>
            <a:ext cx="3102313" cy="225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</a:t>
            </a:r>
            <a:r>
              <a:rPr lang="en-US" altLang="en-US" dirty="0" smtClean="0"/>
              <a:t>Specific 4-CP </a:t>
            </a:r>
            <a:r>
              <a:rPr lang="en-US" altLang="en-US" dirty="0" smtClean="0"/>
              <a:t>Responses – Aug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200" y="510540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4.9%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02920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17.5%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4780" y="269709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11.8%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8589" y="2618601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23.1%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98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69" y="3771920"/>
            <a:ext cx="3308425" cy="2247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2" y="3771920"/>
            <a:ext cx="3102313" cy="2247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69" y="1290169"/>
            <a:ext cx="3308425" cy="2257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3" y="1290169"/>
            <a:ext cx="3102313" cy="2257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</a:t>
            </a:r>
            <a:r>
              <a:rPr lang="en-US" altLang="en-US" dirty="0" smtClean="0"/>
              <a:t>Specific 4-CP </a:t>
            </a:r>
            <a:r>
              <a:rPr lang="en-US" altLang="en-US" dirty="0" smtClean="0"/>
              <a:t>Responses – Aug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200" y="5085522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12.0%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14314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7.2%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4780" y="2697090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10.6%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8589" y="2664984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4.5%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93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69" y="3771920"/>
            <a:ext cx="3232231" cy="2247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82" y="3771920"/>
            <a:ext cx="3102313" cy="2247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69" y="1290169"/>
            <a:ext cx="3308425" cy="2257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82" y="1290169"/>
            <a:ext cx="3102313" cy="2257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</a:t>
            </a:r>
            <a:r>
              <a:rPr lang="en-US" altLang="en-US" dirty="0" smtClean="0"/>
              <a:t>Specific 4-CP </a:t>
            </a:r>
            <a:r>
              <a:rPr lang="en-US" altLang="en-US" dirty="0" smtClean="0"/>
              <a:t>Responses – Aug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200" y="5192835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0.7%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192835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9.5%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4780" y="2617305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6.9%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8589" y="2724618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6.6%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76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768" y="990600"/>
            <a:ext cx="3308425" cy="225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75" y="990600"/>
            <a:ext cx="3308425" cy="2256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</a:t>
            </a:r>
            <a:r>
              <a:rPr lang="en-US" altLang="en-US" dirty="0" smtClean="0"/>
              <a:t>Specific 4-CP </a:t>
            </a:r>
            <a:r>
              <a:rPr lang="en-US" altLang="en-US" dirty="0" smtClean="0"/>
              <a:t>Responses – Aug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4780" y="2570922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1.2%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8589" y="2478156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0.5%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31" y="3733800"/>
            <a:ext cx="3701951" cy="2680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9644" y="3352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Composite of 18 Responding NOIEs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6967" y="5231295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911 MW</a:t>
            </a:r>
          </a:p>
          <a:p>
            <a:r>
              <a:rPr lang="en-US" sz="1200" dirty="0" smtClean="0"/>
              <a:t>Percent 6.4%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02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metadata/properties"/>
    <ds:schemaRef ds:uri="http://schemas.openxmlformats.org/package/2006/metadata/core-properties"/>
    <ds:schemaRef ds:uri="c34af464-7aa1-4edd-9be4-83dffc1cb926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7870</TotalTime>
  <Words>1174</Words>
  <Application>Microsoft Office PowerPoint</Application>
  <PresentationFormat>On-screen Show (4:3)</PresentationFormat>
  <Paragraphs>199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Britannic Bold</vt:lpstr>
      <vt:lpstr>Calibri</vt:lpstr>
      <vt:lpstr>Symbol</vt:lpstr>
      <vt:lpstr>Times New Roman</vt:lpstr>
      <vt:lpstr>1_Custom Design</vt:lpstr>
      <vt:lpstr>Office Theme</vt:lpstr>
      <vt:lpstr>PowerPoint Presentation</vt:lpstr>
      <vt:lpstr>How 4CP Works</vt:lpstr>
      <vt:lpstr>Analysis Methodology</vt:lpstr>
      <vt:lpstr>Total NOIE Reductions on 4 CP Days - 2015</vt:lpstr>
      <vt:lpstr>NOIE Specific 4-CP Responses – Aug 10, 2015</vt:lpstr>
      <vt:lpstr>NOIE Specific 4-CP Responses – Aug 10, 2015</vt:lpstr>
      <vt:lpstr>NOIE Specific 4-CP Responses – Aug 10, 2015</vt:lpstr>
      <vt:lpstr>NOIE Specific 4-CP Responses – Aug 10, 2015</vt:lpstr>
      <vt:lpstr>NOIE Specific 4-CP Responses – Aug 10, 2015</vt:lpstr>
      <vt:lpstr>Competitive + NOIE Reductions on 4 CP Days - 2015</vt:lpstr>
      <vt:lpstr>4 CP / Near CP 15-Minute Response   2009 - 2015</vt:lpstr>
      <vt:lpstr>Hour Ending 17:00 Response on 4 CP Days 2009 - 2015</vt:lpstr>
      <vt:lpstr>Interaction of Price and 4-CP Response</vt:lpstr>
      <vt:lpstr>Interaction of Price and 4-CP Response</vt:lpstr>
      <vt:lpstr>Interaction of Price and 4-CP Response</vt:lpstr>
      <vt:lpstr>Interaction of Price and 4-CP Response</vt:lpstr>
      <vt:lpstr>Interaction of Price and 4-CP Response</vt:lpstr>
      <vt:lpstr>Interaction of Price and 4-CP Response</vt:lpstr>
      <vt:lpstr>NOIE 4-CP Response - 2009</vt:lpstr>
      <vt:lpstr>NOIE 4-CP Response - 2010</vt:lpstr>
      <vt:lpstr>NOIE 4-CP Response - 2011</vt:lpstr>
      <vt:lpstr>NOIE 4-CP Response - 2012</vt:lpstr>
      <vt:lpstr>NOIE 4-CP Response - 2013</vt:lpstr>
      <vt:lpstr>NOIE 4-CP Response - 2014</vt:lpstr>
      <vt:lpstr>NOIE 4-CP Response - 2015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143</cp:revision>
  <cp:lastPrinted>2016-01-21T20:53:15Z</cp:lastPrinted>
  <dcterms:created xsi:type="dcterms:W3CDTF">2016-01-21T15:20:31Z</dcterms:created>
  <dcterms:modified xsi:type="dcterms:W3CDTF">2016-06-16T16:20:08Z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