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0"/>
  </p:notesMasterIdLst>
  <p:handoutMasterIdLst>
    <p:handoutMasterId r:id="rId31"/>
  </p:handoutMasterIdLst>
  <p:sldIdLst>
    <p:sldId id="260" r:id="rId7"/>
    <p:sldId id="258" r:id="rId8"/>
    <p:sldId id="291" r:id="rId9"/>
    <p:sldId id="296" r:id="rId10"/>
    <p:sldId id="279" r:id="rId11"/>
    <p:sldId id="308" r:id="rId12"/>
    <p:sldId id="286" r:id="rId13"/>
    <p:sldId id="295" r:id="rId14"/>
    <p:sldId id="294" r:id="rId15"/>
    <p:sldId id="287" r:id="rId16"/>
    <p:sldId id="288" r:id="rId17"/>
    <p:sldId id="274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39" autoAdjust="0"/>
  </p:normalViewPr>
  <p:slideViewPr>
    <p:cSldViewPr showGuides="1">
      <p:cViewPr varScale="1">
        <p:scale>
          <a:sx n="132" d="100"/>
          <a:sy n="132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0936D-1B0E-4378-81E3-1E7560E21D2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35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0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6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3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7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9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9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2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andeep.borkar@ercot.com" TargetMode="External"/><Relationship Id="rId5" Type="http://schemas.openxmlformats.org/officeDocument/2006/relationships/hyperlink" Target="mailto:jjin@ercot.com" TargetMode="External"/><Relationship Id="rId4" Type="http://schemas.openxmlformats.org/officeDocument/2006/relationships/hyperlink" Target="mailto:douglas.murray@ercot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cot.com/content/wcm/key_documents_lists/75283/2016_LTSA_Scenario_Assumptions.ppt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413338"/>
            <a:ext cx="56460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2016 LTSA Update </a:t>
            </a:r>
            <a:endParaRPr lang="en-US" sz="2800" b="1" dirty="0"/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dirty="0" smtClean="0"/>
              <a:t>Doug Murray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6/21/2016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Current Trends Capacity by Type 2017 vs 2031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2754630" cy="1295400"/>
          </a:xfrm>
        </p:spPr>
        <p:txBody>
          <a:bodyPr/>
          <a:lstStyle/>
          <a:p>
            <a:r>
              <a:rPr lang="en-US" sz="1600" dirty="0" smtClean="0"/>
              <a:t>All scenarios show roughly the same transition from 2017 to 2031</a:t>
            </a:r>
          </a:p>
          <a:p>
            <a:endParaRPr lang="en-US" sz="1600" dirty="0"/>
          </a:p>
          <a:p>
            <a:r>
              <a:rPr lang="en-US" sz="1600" dirty="0" smtClean="0"/>
              <a:t>A substantial reduction in coal capacity and a large increase in solar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762000"/>
            <a:ext cx="5135880" cy="275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229" y="3649980"/>
            <a:ext cx="5166360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2031 Evening Solar Issue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086600" cy="1295400"/>
          </a:xfrm>
        </p:spPr>
        <p:txBody>
          <a:bodyPr/>
          <a:lstStyle/>
          <a:p>
            <a:r>
              <a:rPr lang="en-US" sz="1600" dirty="0" smtClean="0"/>
              <a:t>All scenarios show roughly the same shortage of capacity in the evening hours because of the large amounts of installed solar</a:t>
            </a:r>
          </a:p>
          <a:p>
            <a:endParaRPr lang="en-US" sz="16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4572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07" y="2133600"/>
            <a:ext cx="682221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28675"/>
            <a:ext cx="8229600" cy="5116513"/>
          </a:xfrm>
          <a:prstGeom prst="rect">
            <a:avLst/>
          </a:prstGeom>
        </p:spPr>
        <p:txBody>
          <a:bodyPr/>
          <a:lstStyle/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pic>
        <p:nvPicPr>
          <p:cNvPr id="1026" name="Picture 2" descr="C:\Users\jtamby\Desktop\ERCOT\0 Presentations Final\PowerPoint Sized Images 2.8.13\Wind Farm 002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003928"/>
            <a:ext cx="3686175" cy="294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925" y="828675"/>
            <a:ext cx="72961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Doug Murray			Julie Jin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4"/>
              </a:rPr>
              <a:t>douglas.murray@ercot.com</a:t>
            </a:r>
            <a:r>
              <a:rPr lang="en-US" dirty="0" smtClean="0"/>
              <a:t>	</a:t>
            </a:r>
            <a:r>
              <a:rPr lang="en-US" dirty="0">
                <a:hlinkClick r:id="rId5"/>
              </a:rPr>
              <a:t>julie.jin@ercot.com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512.248.6908			</a:t>
            </a:r>
            <a:r>
              <a:rPr lang="en-US" dirty="0"/>
              <a:t> 512.248.3982 </a:t>
            </a:r>
            <a:r>
              <a:rPr lang="en-US" dirty="0" smtClean="0"/>
              <a:t>		</a:t>
            </a:r>
          </a:p>
          <a:p>
            <a:endParaRPr lang="en-US" dirty="0"/>
          </a:p>
          <a:p>
            <a:r>
              <a:rPr lang="en-US" dirty="0" smtClean="0"/>
              <a:t>	Sandeep Borkar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6"/>
              </a:rPr>
              <a:t>sandeep.borkar@ercot.com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512.248.6642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71929"/>
            <a:ext cx="8229600" cy="52383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tabLst>
                <a:tab pos="5888038" algn="dec"/>
              </a:tabLst>
            </a:pPr>
            <a:endParaRPr lang="en-US" sz="1800" b="1" dirty="0" smtClean="0"/>
          </a:p>
          <a:p>
            <a:pPr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1400" dirty="0" smtClean="0"/>
          </a:p>
          <a:p>
            <a:pPr>
              <a:tabLst>
                <a:tab pos="5888038" algn="dec"/>
              </a:tabLst>
            </a:pPr>
            <a:endParaRPr lang="en-US" sz="1400" dirty="0" smtClean="0"/>
          </a:p>
          <a:p>
            <a:pPr lvl="1">
              <a:tabLst>
                <a:tab pos="5888038" algn="dec"/>
              </a:tabLst>
            </a:pPr>
            <a:endParaRPr lang="en-US" sz="1400" dirty="0" smtClean="0"/>
          </a:p>
          <a:p>
            <a:pPr lvl="1">
              <a:tabLst>
                <a:tab pos="5888038" algn="dec"/>
              </a:tabLst>
            </a:pPr>
            <a:endParaRPr lang="en-US" sz="1400" dirty="0" smtClean="0"/>
          </a:p>
          <a:p>
            <a:pPr lvl="1">
              <a:tabLst>
                <a:tab pos="5888038" algn="dec"/>
              </a:tabLst>
            </a:pPr>
            <a:endParaRPr lang="en-US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33800" y="2948226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Appendix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Current Trends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23253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Unserved energy in 2026 and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10.4%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20,200 </a:t>
            </a:r>
            <a:r>
              <a:rPr lang="en-US" sz="1500" dirty="0" smtClean="0"/>
              <a:t>MW </a:t>
            </a:r>
            <a:r>
              <a:rPr lang="en-US" sz="1500" dirty="0" smtClean="0"/>
              <a:t>solar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13,505 </a:t>
            </a:r>
            <a:r>
              <a:rPr lang="en-US" sz="1500" dirty="0" smtClean="0"/>
              <a:t>MW </a:t>
            </a:r>
            <a:r>
              <a:rPr lang="en-US" sz="1500" dirty="0" smtClean="0"/>
              <a:t>in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9,808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95400"/>
            <a:ext cx="5181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High Economic Growth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23253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Small amount of unserved energy in 2026 with larger amount in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13.8%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21,700 </a:t>
            </a:r>
            <a:r>
              <a:rPr lang="en-US" sz="1500" dirty="0" smtClean="0"/>
              <a:t>MW </a:t>
            </a:r>
            <a:r>
              <a:rPr lang="en-US" sz="1500" dirty="0" smtClean="0"/>
              <a:t>solar, 221 </a:t>
            </a:r>
            <a:r>
              <a:rPr lang="en-US" sz="1500" dirty="0" smtClean="0"/>
              <a:t>MW </a:t>
            </a:r>
            <a:r>
              <a:rPr lang="en-US" sz="1500" dirty="0" smtClean="0"/>
              <a:t>Wind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13,071 </a:t>
            </a:r>
            <a:r>
              <a:rPr lang="en-US" sz="1500" dirty="0" smtClean="0"/>
              <a:t>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7,959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57136"/>
            <a:ext cx="5221574" cy="51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Environmental Mandate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23253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Unserved energy in 2022, 2026 and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12.9%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28,100 </a:t>
            </a:r>
            <a:r>
              <a:rPr lang="en-US" sz="1500" dirty="0" smtClean="0"/>
              <a:t>MW </a:t>
            </a:r>
            <a:r>
              <a:rPr lang="en-US" sz="1500" dirty="0" smtClean="0"/>
              <a:t>solar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25,112 </a:t>
            </a:r>
            <a:r>
              <a:rPr lang="en-US" sz="1500" dirty="0" smtClean="0"/>
              <a:t>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18,288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Texas Recession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23253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Small amount of unserved energy in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10.4%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17,800 </a:t>
            </a:r>
            <a:r>
              <a:rPr lang="en-US" sz="1500" dirty="0" smtClean="0"/>
              <a:t>MW </a:t>
            </a:r>
            <a:r>
              <a:rPr lang="en-US" sz="1500" dirty="0" smtClean="0"/>
              <a:t>solar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15,675 </a:t>
            </a:r>
            <a:r>
              <a:rPr lang="en-US" sz="1500" dirty="0" smtClean="0"/>
              <a:t>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9,808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1219200"/>
            <a:ext cx="52203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Low Natural Gas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23253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Small amount of unserved energy in 2026 and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8.7%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14,500 </a:t>
            </a:r>
            <a:r>
              <a:rPr lang="en-US" sz="1500" dirty="0" smtClean="0"/>
              <a:t>MW </a:t>
            </a:r>
            <a:r>
              <a:rPr lang="en-US" sz="1500" dirty="0" smtClean="0"/>
              <a:t>solar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9,417 </a:t>
            </a:r>
            <a:r>
              <a:rPr lang="en-US" sz="1500" dirty="0" smtClean="0"/>
              <a:t>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9,417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8893"/>
            <a:ext cx="5181600" cy="51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High EE and DG 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23253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Small amount of unserved energy in 2026 and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11.6%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17,900 </a:t>
            </a:r>
            <a:r>
              <a:rPr lang="en-US" sz="1500" dirty="0" smtClean="0"/>
              <a:t>MW </a:t>
            </a:r>
            <a:r>
              <a:rPr lang="en-US" sz="1500" dirty="0" smtClean="0"/>
              <a:t>solar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21,654 </a:t>
            </a:r>
            <a:r>
              <a:rPr lang="en-US" sz="1500" dirty="0" smtClean="0"/>
              <a:t>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9,808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685800"/>
            <a:ext cx="6858000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Agenda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Scenario Retirement Process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Scenario Summary Results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Extreme Weather Scenario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3198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Included a drought similar to the 1950’s between the years 2022 and 2027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New combined cycle capital costs increased to account for dry cooling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Assumed generator de-rates/outages due to water supply impacts</a:t>
            </a:r>
          </a:p>
          <a:p>
            <a:pPr lvl="1"/>
            <a:r>
              <a:rPr lang="en-US" sz="1400" dirty="0"/>
              <a:t>De-rates/outages ranged from a total impact of 200 MW in 2022 to 13,000 MW by 2027</a:t>
            </a:r>
          </a:p>
          <a:p>
            <a:pPr lvl="1"/>
            <a:r>
              <a:rPr lang="en-US" sz="1400" dirty="0"/>
              <a:t>De-rates/outages due to water supply availability, </a:t>
            </a:r>
            <a:r>
              <a:rPr lang="en-US" sz="1400" dirty="0" smtClean="0"/>
              <a:t>temperature </a:t>
            </a:r>
            <a:r>
              <a:rPr lang="en-US" sz="1400" dirty="0"/>
              <a:t>limits in water permits, and impacts to the operation of hydro units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Extreme Weather 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3819775" cy="76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500" dirty="0" smtClean="0"/>
              <a:t>Small amount of unserved energy in 2022, 2026 and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16.8%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27,200 </a:t>
            </a:r>
            <a:r>
              <a:rPr lang="en-US" sz="1500" dirty="0" smtClean="0"/>
              <a:t>MW </a:t>
            </a:r>
            <a:r>
              <a:rPr lang="en-US" sz="1500" dirty="0" smtClean="0"/>
              <a:t>solar, 3,344 </a:t>
            </a:r>
            <a:r>
              <a:rPr lang="en-US" sz="1500" dirty="0" smtClean="0"/>
              <a:t>MW </a:t>
            </a:r>
            <a:r>
              <a:rPr lang="en-US" sz="1500" dirty="0" smtClean="0"/>
              <a:t>of wind and roughly 10,000 </a:t>
            </a:r>
            <a:r>
              <a:rPr lang="en-US" sz="1500" dirty="0" smtClean="0"/>
              <a:t>MW </a:t>
            </a:r>
            <a:r>
              <a:rPr lang="en-US" sz="1500" dirty="0" smtClean="0"/>
              <a:t>of NG 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20,873 </a:t>
            </a:r>
            <a:r>
              <a:rPr lang="en-US" sz="1500" dirty="0" smtClean="0"/>
              <a:t>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8,826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975" y="1219200"/>
            <a:ext cx="517182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High EV and Storage Adoption</a:t>
            </a:r>
            <a:r>
              <a:rPr lang="en-US" b="1" dirty="0" smtClean="0">
                <a:solidFill>
                  <a:schemeClr val="accent1"/>
                </a:solidFill>
              </a:rPr>
              <a:t> Scenario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3198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Assumes penetration of 1.6 million electric vehicles by 2031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Added 500 </a:t>
            </a:r>
            <a:r>
              <a:rPr lang="en-US" sz="2000" dirty="0" smtClean="0"/>
              <a:t>MW </a:t>
            </a:r>
            <a:r>
              <a:rPr lang="en-US" sz="2000" dirty="0" smtClean="0"/>
              <a:t>of CAES units and 500 </a:t>
            </a:r>
            <a:r>
              <a:rPr lang="en-US" sz="2000" dirty="0" smtClean="0"/>
              <a:t>MW of </a:t>
            </a:r>
            <a:r>
              <a:rPr lang="en-US" sz="2000" dirty="0" smtClean="0"/>
              <a:t>batteries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Load forecast was adjusted to account for 1,000 </a:t>
            </a:r>
            <a:r>
              <a:rPr lang="en-US" sz="2000" dirty="0" smtClean="0"/>
              <a:t>MW of </a:t>
            </a:r>
            <a:r>
              <a:rPr lang="en-US" sz="2000" dirty="0" smtClean="0"/>
              <a:t>residential/commercial batteries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High EV and Storage 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53" y="1295400"/>
            <a:ext cx="4968347" cy="5105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4023253" cy="7619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500" dirty="0" smtClean="0"/>
              <a:t>Small amount of unserved energy in 2026 and 2031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Reserve margin in final year – 9.4%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Built 15,600 </a:t>
            </a:r>
            <a:r>
              <a:rPr lang="en-US" sz="1500" dirty="0" smtClean="0"/>
              <a:t>MW </a:t>
            </a:r>
            <a:r>
              <a:rPr lang="en-US" sz="1500" dirty="0" smtClean="0"/>
              <a:t>solar, 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Retirements total </a:t>
            </a:r>
            <a:r>
              <a:rPr lang="en-US" sz="1500" dirty="0" smtClean="0"/>
              <a:t>10,721MW</a:t>
            </a: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1500" dirty="0" smtClean="0"/>
              <a:t>9,417 </a:t>
            </a:r>
            <a:r>
              <a:rPr lang="en-US" sz="1500" dirty="0" smtClean="0"/>
              <a:t>MW </a:t>
            </a:r>
            <a:r>
              <a:rPr lang="en-US" sz="1500" dirty="0" smtClean="0"/>
              <a:t>of coal retirements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301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Long-Term System Assessment (LTSA) uses a scenario-based modeling approach to identify long-term transmission system needs</a:t>
            </a:r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Eight scenarios were developed by Regional Planning Group stakeholders based on a review of trends and forecasts of a variety of drivers influencing the future of the ERCOT grid</a:t>
            </a:r>
          </a:p>
          <a:p>
            <a:pPr lvl="1"/>
            <a:r>
              <a:rPr lang="en-US" sz="1700" dirty="0" smtClean="0"/>
              <a:t>Scenario descriptions are provided in previous LTSA presentations (link: </a:t>
            </a:r>
            <a:r>
              <a:rPr lang="en-US" sz="1400" u="sng" dirty="0">
                <a:hlinkClick r:id="rId2"/>
              </a:rPr>
              <a:t>http://www.ercot.com/content/wcm/key_documents_lists/75283/</a:t>
            </a:r>
            <a:r>
              <a:rPr lang="en-US" sz="1400" u="sng" dirty="0" smtClean="0">
                <a:hlinkClick r:id="rId2"/>
              </a:rPr>
              <a:t>2016_LTSA_Scenario_Assumptions.pptx</a:t>
            </a:r>
            <a:r>
              <a:rPr lang="en-US" sz="17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700" dirty="0" smtClean="0"/>
              <a:t>All scenarios, including the Current Trends scenario, assume full implementation of the Regional Haze rule (which is currently finalized but subject to ongoing litigation).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Project Status:</a:t>
            </a:r>
          </a:p>
          <a:p>
            <a:pPr lvl="1">
              <a:spcBef>
                <a:spcPts val="0"/>
              </a:spcBef>
            </a:pPr>
            <a:r>
              <a:rPr lang="en-US" sz="1700" dirty="0" smtClean="0"/>
              <a:t>ERCOT has completed the generation expansion analysis for all scenarios, identifying generation additions and retirements for each</a:t>
            </a:r>
          </a:p>
          <a:p>
            <a:pPr lvl="1">
              <a:spcBef>
                <a:spcPts val="0"/>
              </a:spcBef>
            </a:pPr>
            <a:r>
              <a:rPr lang="en-US" sz="1700" dirty="0" smtClean="0"/>
              <a:t>Based on these results, ERCOT will select 2 or 3 of the scenarios for detailed transmission analysis to identify long-term transmission projects to address system economic and reliability needs</a:t>
            </a:r>
            <a:endParaRPr lang="en-US" sz="1700" dirty="0"/>
          </a:p>
          <a:p>
            <a:pPr lvl="1">
              <a:spcBef>
                <a:spcPts val="0"/>
              </a:spcBef>
            </a:pPr>
            <a:r>
              <a:rPr lang="en-US" sz="1700" dirty="0"/>
              <a:t>Final report will be completed in December 2016</a:t>
            </a:r>
          </a:p>
          <a:p>
            <a:pPr lvl="1">
              <a:spcBef>
                <a:spcPts val="0"/>
              </a:spcBef>
            </a:pPr>
            <a:endParaRPr lang="en-US" sz="1700" dirty="0" smtClean="0"/>
          </a:p>
          <a:p>
            <a:pPr lvl="1">
              <a:spcBef>
                <a:spcPts val="0"/>
              </a:spcBef>
            </a:pPr>
            <a:endParaRPr lang="en-US" sz="1700" dirty="0" smtClean="0"/>
          </a:p>
          <a:p>
            <a:pPr lvl="1">
              <a:spcBef>
                <a:spcPts val="0"/>
              </a:spcBef>
            </a:pPr>
            <a:endParaRPr lang="en-US" sz="1700" dirty="0"/>
          </a:p>
          <a:p>
            <a:pPr lvl="1">
              <a:spcBef>
                <a:spcPts val="0"/>
              </a:spcBef>
            </a:pPr>
            <a:endParaRPr lang="en-US" sz="1700" dirty="0" smtClean="0"/>
          </a:p>
          <a:p>
            <a:pPr lvl="1">
              <a:spcBef>
                <a:spcPts val="0"/>
              </a:spcBef>
            </a:pPr>
            <a:endParaRPr lang="en-US" sz="17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Scenario Retirement Process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Resource expansion analyses indicate that most of the coal units affected by the Regional </a:t>
            </a:r>
            <a:r>
              <a:rPr lang="en-US" sz="3600" dirty="0"/>
              <a:t>H</a:t>
            </a:r>
            <a:r>
              <a:rPr lang="en-US" sz="3600" dirty="0" smtClean="0"/>
              <a:t>aze rule, if implemented as designed, are likely to retire across the scenarios studied.  These retiring units include:</a:t>
            </a:r>
          </a:p>
          <a:p>
            <a:pPr lvl="1">
              <a:spcBef>
                <a:spcPts val="1200"/>
              </a:spcBef>
            </a:pPr>
            <a:r>
              <a:rPr lang="en-US" sz="2900" dirty="0" smtClean="0"/>
              <a:t>Coal </a:t>
            </a:r>
            <a:r>
              <a:rPr lang="en-US" sz="2900" dirty="0"/>
              <a:t>units required to retrofit with new scrubbers under the Regional Haze rule </a:t>
            </a:r>
            <a:r>
              <a:rPr lang="en-US" sz="2900" dirty="0" smtClean="0"/>
              <a:t>(retire </a:t>
            </a:r>
            <a:r>
              <a:rPr lang="en-US" sz="2900" dirty="0"/>
              <a:t>by Feb. </a:t>
            </a:r>
            <a:r>
              <a:rPr lang="en-US" sz="2900" dirty="0" smtClean="0"/>
              <a:t>2021)</a:t>
            </a:r>
            <a:endParaRPr lang="en-US" sz="2900" dirty="0"/>
          </a:p>
          <a:p>
            <a:pPr lvl="2"/>
            <a:r>
              <a:rPr lang="en-US" sz="2900" dirty="0"/>
              <a:t>Big Brown 1 and 2, Monticello 1 and 2, </a:t>
            </a:r>
            <a:r>
              <a:rPr lang="en-US" sz="2900" dirty="0" err="1"/>
              <a:t>Coleto</a:t>
            </a:r>
            <a:r>
              <a:rPr lang="en-US" sz="2900" dirty="0"/>
              <a:t> Creek </a:t>
            </a:r>
            <a:r>
              <a:rPr lang="en-US" sz="2900" dirty="0" smtClean="0"/>
              <a:t>(3,018 </a:t>
            </a:r>
            <a:r>
              <a:rPr lang="en-US" sz="2900" dirty="0" smtClean="0"/>
              <a:t>MW)</a:t>
            </a:r>
            <a:endParaRPr lang="en-US" sz="2900" dirty="0"/>
          </a:p>
          <a:p>
            <a:pPr lvl="1">
              <a:spcBef>
                <a:spcPts val="1200"/>
              </a:spcBef>
            </a:pPr>
            <a:r>
              <a:rPr lang="en-US" sz="2900" dirty="0"/>
              <a:t>Coal units required to upgrade existing scrubbers under the Regional Haze rule </a:t>
            </a:r>
            <a:r>
              <a:rPr lang="en-US" sz="2900" i="1" dirty="0"/>
              <a:t>and</a:t>
            </a:r>
            <a:r>
              <a:rPr lang="en-US" sz="2900" dirty="0"/>
              <a:t> located in a county proposed for nonattainment with the 2010 SO</a:t>
            </a:r>
            <a:r>
              <a:rPr lang="en-US" sz="2900" baseline="-25000" dirty="0"/>
              <a:t>2</a:t>
            </a:r>
            <a:r>
              <a:rPr lang="en-US" sz="2900" dirty="0"/>
              <a:t> standard </a:t>
            </a:r>
            <a:r>
              <a:rPr lang="en-US" sz="2900" dirty="0" smtClean="0"/>
              <a:t>(retire </a:t>
            </a:r>
            <a:r>
              <a:rPr lang="en-US" sz="2900" dirty="0"/>
              <a:t>by Feb. </a:t>
            </a:r>
            <a:r>
              <a:rPr lang="en-US" sz="2900" dirty="0" smtClean="0"/>
              <a:t>2019)</a:t>
            </a:r>
            <a:endParaRPr lang="en-US" sz="2900" dirty="0"/>
          </a:p>
          <a:p>
            <a:pPr lvl="2"/>
            <a:r>
              <a:rPr lang="en-US" sz="2900" dirty="0"/>
              <a:t>Monticello 3, Martin Lake 1, 2, and 3 </a:t>
            </a:r>
            <a:r>
              <a:rPr lang="en-US" sz="2900" dirty="0" smtClean="0"/>
              <a:t>(3,260 </a:t>
            </a:r>
            <a:r>
              <a:rPr lang="en-US" sz="2900" dirty="0" smtClean="0"/>
              <a:t>MW)</a:t>
            </a:r>
            <a:endParaRPr lang="en-US" sz="2900" dirty="0" smtClean="0"/>
          </a:p>
          <a:p>
            <a:pPr lvl="1">
              <a:spcBef>
                <a:spcPts val="900"/>
              </a:spcBef>
            </a:pPr>
            <a:r>
              <a:rPr lang="en-US" sz="2900" dirty="0" smtClean="0"/>
              <a:t>Modeling analysis indicates retirement of these units consistent with the 2019 – 2021 </a:t>
            </a:r>
            <a:r>
              <a:rPr lang="en-US" sz="2900" dirty="0"/>
              <a:t>Regional Haze </a:t>
            </a:r>
            <a:r>
              <a:rPr lang="en-US" sz="2900" dirty="0" smtClean="0"/>
              <a:t>regulatory deadlines although earlier retirements would be possible depending on unit-specific capital investment requirements.</a:t>
            </a:r>
          </a:p>
          <a:p>
            <a:pPr marL="457200" lvl="1" indent="0">
              <a:buNone/>
            </a:pPr>
            <a:endParaRPr lang="en-US" sz="2900" dirty="0" smtClean="0"/>
          </a:p>
          <a:p>
            <a:pPr>
              <a:spcBef>
                <a:spcPts val="1200"/>
              </a:spcBef>
            </a:pPr>
            <a:r>
              <a:rPr lang="en-US" sz="3600" dirty="0" smtClean="0"/>
              <a:t>Additional unit retirements have been assessed by scenario using unit-specific economic analysis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9200" y="838200"/>
            <a:ext cx="6771028" cy="5314645"/>
            <a:chOff x="1106558" y="1283473"/>
            <a:chExt cx="6821875" cy="4834135"/>
          </a:xfrm>
        </p:grpSpPr>
        <p:pic>
          <p:nvPicPr>
            <p:cNvPr id="17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6"/>
            <a:stretch/>
          </p:blipFill>
          <p:spPr>
            <a:xfrm>
              <a:off x="1106558" y="1283473"/>
              <a:ext cx="6821875" cy="483413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885530" y="2805173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Big Brown 1,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3114" y="3631985"/>
              <a:ext cx="89759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Sandow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4937" y="3674008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Limestone 1,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2889" y="4690934"/>
              <a:ext cx="111861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Coleto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Creek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5809" y="4385856"/>
              <a:ext cx="94437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San Miguel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1507" y="2721562"/>
              <a:ext cx="96607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Martin Lake 1, 2, 3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23308" y="2421321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Monticello 1,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5583" y="1867475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Monticello 3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flipH="1">
              <a:off x="6606430" y="2144474"/>
              <a:ext cx="541670" cy="6828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Regional Haze Affected Units in ERCOT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763000" y="6553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4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Scenario Summary Results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000" dirty="0" smtClean="0"/>
              <a:t>Main drivers of scenario results are natural gas price and solar capital costs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Large amounts of solar built in all scenarios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Unserved energy occurs in all scenarios and occurs mainly in the early evening hours following solar down ramp (slide 11)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Storage units in the High Storage/Electric Vehicle Adoption scenario operate mainly during times of high solar ramping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Sensitivity with higher amounts of storage should be analyzed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000" dirty="0" smtClean="0"/>
              <a:t>Impact of large amounts of electric vehicles appears minimal if charging is controlled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2031 Capacity by Scenario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2768"/>
            <a:ext cx="2819400" cy="3710232"/>
          </a:xfrm>
        </p:spPr>
        <p:txBody>
          <a:bodyPr/>
          <a:lstStyle/>
          <a:p>
            <a:r>
              <a:rPr lang="en-US" sz="2000" dirty="0" smtClean="0"/>
              <a:t>Chart includes added and retired capacity</a:t>
            </a:r>
          </a:p>
          <a:p>
            <a:endParaRPr lang="en-US" sz="2000" dirty="0"/>
          </a:p>
          <a:p>
            <a:r>
              <a:rPr lang="en-US" sz="2000" dirty="0" smtClean="0"/>
              <a:t>Wind and solar capacity shown based on CDR capacity contributions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5810"/>
            <a:ext cx="6248400" cy="56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Scenario Additions by 2031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086600" cy="1295400"/>
          </a:xfrm>
        </p:spPr>
        <p:txBody>
          <a:bodyPr/>
          <a:lstStyle/>
          <a:p>
            <a:r>
              <a:rPr lang="en-US" sz="1600" dirty="0" smtClean="0"/>
              <a:t>Capacity additions vary by scenario from a low of 14,500 </a:t>
            </a:r>
            <a:r>
              <a:rPr lang="en-US" sz="1600" dirty="0" smtClean="0"/>
              <a:t>MW </a:t>
            </a:r>
            <a:r>
              <a:rPr lang="en-US" sz="1600" dirty="0" smtClean="0"/>
              <a:t>in the Low NG Price scenario to a high of 40,532 </a:t>
            </a:r>
            <a:r>
              <a:rPr lang="en-US" sz="1600" dirty="0" smtClean="0"/>
              <a:t>MW </a:t>
            </a:r>
            <a:r>
              <a:rPr lang="en-US" sz="1600" dirty="0" smtClean="0"/>
              <a:t>in the Extreme Weather Scenario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Most capacity additions are solar and vary from a low of 14,500 </a:t>
            </a:r>
            <a:r>
              <a:rPr lang="en-US" sz="1600" dirty="0" smtClean="0"/>
              <a:t>MW </a:t>
            </a:r>
            <a:r>
              <a:rPr lang="en-US" sz="1600" dirty="0" smtClean="0"/>
              <a:t>to a high of 28,100 </a:t>
            </a:r>
            <a:r>
              <a:rPr lang="en-US" sz="1600" dirty="0" smtClean="0"/>
              <a:t>MW</a:t>
            </a:r>
            <a:endParaRPr lang="en-US" sz="1600" dirty="0" smtClean="0"/>
          </a:p>
          <a:p>
            <a:endParaRPr lang="en-US" sz="16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483917"/>
            <a:ext cx="6013468" cy="36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Scenario Retirements by 2031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086600" cy="1295400"/>
          </a:xfrm>
        </p:spPr>
        <p:txBody>
          <a:bodyPr/>
          <a:lstStyle/>
          <a:p>
            <a:r>
              <a:rPr lang="en-US" sz="1600" dirty="0"/>
              <a:t>Retirements vary by scenario from a low of 9,417 </a:t>
            </a:r>
            <a:r>
              <a:rPr lang="en-US" sz="1600" dirty="0" smtClean="0"/>
              <a:t>MW </a:t>
            </a:r>
            <a:r>
              <a:rPr lang="en-US" sz="1600" dirty="0"/>
              <a:t>in the Low NG Price scenario to a high of </a:t>
            </a:r>
            <a:r>
              <a:rPr lang="en-US" sz="1600" dirty="0" smtClean="0"/>
              <a:t>25,112 </a:t>
            </a:r>
            <a:r>
              <a:rPr lang="en-US" sz="1600" dirty="0" smtClean="0"/>
              <a:t>MW </a:t>
            </a:r>
            <a:r>
              <a:rPr lang="en-US" sz="1600" dirty="0"/>
              <a:t>in the </a:t>
            </a:r>
            <a:r>
              <a:rPr lang="en-US" sz="1600" dirty="0" smtClean="0"/>
              <a:t>Environmental Mandate </a:t>
            </a:r>
            <a:r>
              <a:rPr lang="en-US" sz="1600" dirty="0"/>
              <a:t>Scenario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Most of the natural gas units retired are old steam units; most of the coal unit retirements are due to the Regional Haze </a:t>
            </a:r>
            <a:r>
              <a:rPr lang="en-US" sz="1600" dirty="0" smtClean="0">
                <a:solidFill>
                  <a:srgbClr val="000000"/>
                </a:solidFill>
              </a:rPr>
              <a:t>rule and the added carbon price in the Environmental Mandate scenario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286" y="2667000"/>
            <a:ext cx="60791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c34af464-7aa1-4edd-9be4-83dffc1cb926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4470</TotalTime>
  <Words>1083</Words>
  <Application>Microsoft Office PowerPoint</Application>
  <PresentationFormat>On-screen Show (4:3)</PresentationFormat>
  <Paragraphs>202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Introduction</vt:lpstr>
      <vt:lpstr>Scenario Retirement Process </vt:lpstr>
      <vt:lpstr>Regional Haze Affected Units in ERCOT</vt:lpstr>
      <vt:lpstr>Scenario Summary Results </vt:lpstr>
      <vt:lpstr>2031 Capacity by Scenario</vt:lpstr>
      <vt:lpstr>Scenario Additions by 2031</vt:lpstr>
      <vt:lpstr>Scenario Retirements by 2031</vt:lpstr>
      <vt:lpstr>Current Trends Capacity by Type 2017 vs 2031</vt:lpstr>
      <vt:lpstr>2031 Evening Solar Issue</vt:lpstr>
      <vt:lpstr>Questions</vt:lpstr>
      <vt:lpstr>PowerPoint Presentation</vt:lpstr>
      <vt:lpstr>Current Trends Results</vt:lpstr>
      <vt:lpstr>High Economic Growth Results</vt:lpstr>
      <vt:lpstr>Environmental Mandate Results</vt:lpstr>
      <vt:lpstr>Texas Recession Results</vt:lpstr>
      <vt:lpstr>Low Natural Gas Results</vt:lpstr>
      <vt:lpstr>High EE and DG Results  </vt:lpstr>
      <vt:lpstr>Extreme Weather Scenario</vt:lpstr>
      <vt:lpstr>Extreme Weather Results  </vt:lpstr>
      <vt:lpstr>High EV and Storage Adoption Scenario</vt:lpstr>
      <vt:lpstr>High EV and Storage Results  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Murray, Douglas</cp:lastModifiedBy>
  <cp:revision>143</cp:revision>
  <cp:lastPrinted>2016-01-21T20:53:15Z</cp:lastPrinted>
  <dcterms:created xsi:type="dcterms:W3CDTF">2016-01-21T15:20:31Z</dcterms:created>
  <dcterms:modified xsi:type="dcterms:W3CDTF">2016-06-15T20:25:05Z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