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2" r:id="rId10"/>
    <p:sldId id="263" r:id="rId11"/>
    <p:sldId id="265"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408"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6/13/2016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6/13/2016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423175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44030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846659"/>
          </a:xfrm>
          <a:prstGeom prst="rect">
            <a:avLst/>
          </a:prstGeom>
          <a:noFill/>
        </p:spPr>
        <p:txBody>
          <a:bodyPr wrap="square" rtlCol="0">
            <a:spAutoFit/>
          </a:bodyPr>
          <a:lstStyle/>
          <a:p>
            <a:pPr>
              <a:spcBef>
                <a:spcPct val="0"/>
              </a:spcBef>
            </a:pPr>
            <a:r>
              <a:rPr lang="en-US" altLang="en-US" sz="2400" b="1" dirty="0"/>
              <a:t>Credit Updates</a:t>
            </a:r>
          </a:p>
          <a:p>
            <a:r>
              <a:rPr lang="en-US" dirty="0" smtClean="0"/>
              <a:t>Vanessa Spells</a:t>
            </a:r>
          </a:p>
          <a:p>
            <a:endParaRPr lang="en-US" dirty="0"/>
          </a:p>
          <a:p>
            <a:r>
              <a:rPr lang="en-US" dirty="0"/>
              <a:t>Credit Work Group</a:t>
            </a:r>
          </a:p>
          <a:p>
            <a:r>
              <a:rPr lang="en-US" dirty="0"/>
              <a:t>ERCOT Public</a:t>
            </a:r>
          </a:p>
          <a:p>
            <a:r>
              <a:rPr lang="en-US" dirty="0" smtClean="0"/>
              <a:t>June 22, </a:t>
            </a:r>
            <a:r>
              <a:rPr lang="en-US" dirty="0"/>
              <a:t>2016</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7" name="Content Placeholder 2"/>
          <p:cNvSpPr>
            <a:spLocks noGrp="1"/>
          </p:cNvSpPr>
          <p:nvPr>
            <p:ph idx="1"/>
          </p:nvPr>
        </p:nvSpPr>
        <p:spPr>
          <a:xfrm>
            <a:off x="457200" y="685800"/>
            <a:ext cx="8229600" cy="5562600"/>
          </a:xfrm>
        </p:spPr>
        <p:txBody>
          <a:bodyPr>
            <a:normAutofit/>
          </a:bodyPr>
          <a:lstStyle/>
          <a:p>
            <a:pPr marL="0" indent="0">
              <a:buNone/>
            </a:pPr>
            <a:endParaRPr lang="en-US" sz="1600" dirty="0" smtClean="0"/>
          </a:p>
          <a:p>
            <a:pPr marL="0" indent="0">
              <a:buNone/>
            </a:pPr>
            <a:r>
              <a:rPr lang="en-US" sz="1600" dirty="0" smtClean="0"/>
              <a:t>Approved Revision / Change Requests</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r>
              <a:rPr lang="en-US" sz="1600" i="1" dirty="0" smtClean="0"/>
              <a:t>* Target Release Date is not firmed up until the project moves to Execution (E) phase</a:t>
            </a:r>
            <a:r>
              <a:rPr lang="en-US" sz="1600" dirty="0" smtClean="0"/>
              <a:t>  </a:t>
            </a:r>
            <a:endParaRPr lang="en-US" sz="1600" dirty="0"/>
          </a:p>
          <a:p>
            <a:pPr marL="0" indent="0">
              <a:buNone/>
            </a:pPr>
            <a:endParaRPr lang="en-US" sz="1600" dirty="0"/>
          </a:p>
          <a:p>
            <a:pPr marL="0" indent="0">
              <a:buNone/>
            </a:pPr>
            <a:endParaRPr lang="en-US" sz="1600" dirty="0" smtClean="0"/>
          </a:p>
          <a:p>
            <a:endParaRPr lang="en-US" sz="1600" dirty="0" smtClean="0"/>
          </a:p>
          <a:p>
            <a:endParaRPr lang="en-US" sz="1200" dirty="0" smtClean="0"/>
          </a:p>
          <a:p>
            <a:pPr lvl="1"/>
            <a:endParaRPr lang="en-US" sz="1200" dirty="0"/>
          </a:p>
          <a:p>
            <a:pPr lvl="1"/>
            <a:endParaRPr lang="en-US" sz="1200" dirty="0" smtClean="0"/>
          </a:p>
          <a:p>
            <a:pPr lvl="1"/>
            <a:endParaRPr lang="en-US" sz="1200" dirty="0"/>
          </a:p>
        </p:txBody>
      </p:sp>
      <p:sp>
        <p:nvSpPr>
          <p:cNvPr id="9" name="TextBox 21"/>
          <p:cNvSpPr txBox="1">
            <a:spLocks noChangeArrowheads="1"/>
          </p:cNvSpPr>
          <p:nvPr/>
        </p:nvSpPr>
        <p:spPr bwMode="auto">
          <a:xfrm>
            <a:off x="748698" y="5867400"/>
            <a:ext cx="7640522" cy="27699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sz="1200" b="0" dirty="0" smtClean="0"/>
              <a:t>Project Status Codes: NS = Not Started, I = Initiation, P = Planning, E = Execution, H = On Hold</a:t>
            </a:r>
          </a:p>
        </p:txBody>
      </p:sp>
      <p:graphicFrame>
        <p:nvGraphicFramePr>
          <p:cNvPr id="3" name="Table 2"/>
          <p:cNvGraphicFramePr>
            <a:graphicFrameLocks noGrp="1"/>
          </p:cNvGraphicFramePr>
          <p:nvPr>
            <p:extLst>
              <p:ext uri="{D42A27DB-BD31-4B8C-83A1-F6EECF244321}">
                <p14:modId xmlns:p14="http://schemas.microsoft.com/office/powerpoint/2010/main" val="365684357"/>
              </p:ext>
            </p:extLst>
          </p:nvPr>
        </p:nvGraphicFramePr>
        <p:xfrm>
          <a:off x="777744" y="1439862"/>
          <a:ext cx="7611475" cy="3817935"/>
        </p:xfrm>
        <a:graphic>
          <a:graphicData uri="http://schemas.openxmlformats.org/drawingml/2006/table">
            <a:tbl>
              <a:tblPr firstRow="1" bandRow="1"/>
              <a:tblGrid>
                <a:gridCol w="5244026"/>
                <a:gridCol w="840063"/>
                <a:gridCol w="1527386"/>
              </a:tblGrid>
              <a:tr h="424215">
                <a:tc>
                  <a:txBody>
                    <a:bodyPr/>
                    <a:lstStyle/>
                    <a:p>
                      <a:pPr algn="l" rtl="0" fontAlgn="ctr"/>
                      <a:r>
                        <a:rPr lang="en-US" sz="1200" b="1" i="0" u="none" strike="noStrike">
                          <a:solidFill>
                            <a:srgbClr val="FFFFFF"/>
                          </a:solidFill>
                          <a:effectLst/>
                          <a:latin typeface="Arial" panose="020B0604020202020204" pitchFamily="34" charset="0"/>
                        </a:rPr>
                        <a:t>Revision / Change Request</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8373"/>
                    </a:solidFill>
                  </a:tcPr>
                </a:tc>
                <a:tc>
                  <a:txBody>
                    <a:bodyPr/>
                    <a:lstStyle/>
                    <a:p>
                      <a:pPr algn="l" rtl="0" fontAlgn="ctr"/>
                      <a:r>
                        <a:rPr lang="en-US" sz="1200" b="1" i="0" u="none" strike="noStrike">
                          <a:solidFill>
                            <a:srgbClr val="FFFFFF"/>
                          </a:solidFill>
                          <a:effectLst/>
                          <a:latin typeface="Arial" panose="020B0604020202020204" pitchFamily="34" charset="0"/>
                        </a:rPr>
                        <a:t>Project Status</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8373"/>
                    </a:solidFill>
                  </a:tcPr>
                </a:tc>
                <a:tc>
                  <a:txBody>
                    <a:bodyPr/>
                    <a:lstStyle/>
                    <a:p>
                      <a:pPr algn="l" rtl="0" fontAlgn="ctr"/>
                      <a:r>
                        <a:rPr lang="en-US" sz="1200" b="1" i="0" u="none" strike="noStrike">
                          <a:solidFill>
                            <a:srgbClr val="FFFFFF"/>
                          </a:solidFill>
                          <a:effectLst/>
                          <a:latin typeface="Arial" panose="020B0604020202020204" pitchFamily="34" charset="0"/>
                        </a:rPr>
                        <a:t>Target Release Date*</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8373"/>
                    </a:solidFill>
                  </a:tcPr>
                </a:tc>
              </a:tr>
              <a:tr h="424215">
                <a:tc>
                  <a:txBody>
                    <a:bodyPr/>
                    <a:lstStyle/>
                    <a:p>
                      <a:pPr algn="l" rtl="0" fontAlgn="ctr"/>
                      <a:r>
                        <a:rPr lang="en-US" sz="1200" b="0" i="0" u="none" strike="noStrike">
                          <a:solidFill>
                            <a:srgbClr val="000000"/>
                          </a:solidFill>
                          <a:effectLst/>
                          <a:latin typeface="Arial" panose="020B0604020202020204" pitchFamily="34" charset="0"/>
                        </a:rPr>
                        <a:t>NPRR 620 – Collateral Requirements for Counter-Parties with No Load or Generation</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l" rtl="0" fontAlgn="ctr"/>
                      <a:r>
                        <a:rPr lang="en-US" sz="1200" b="0" i="0" u="none" strike="noStrike">
                          <a:solidFill>
                            <a:srgbClr val="000000"/>
                          </a:solidFill>
                          <a:effectLst/>
                          <a:latin typeface="Arial" panose="020B0604020202020204" pitchFamily="34" charset="0"/>
                        </a:rPr>
                        <a:t>September 2017</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r>
              <a:tr h="424215">
                <a:tc>
                  <a:txBody>
                    <a:bodyPr/>
                    <a:lstStyle/>
                    <a:p>
                      <a:pPr algn="l" rtl="0" fontAlgn="ctr"/>
                      <a:r>
                        <a:rPr lang="en-US" sz="1200" b="0" i="0" u="none" strike="noStrike">
                          <a:solidFill>
                            <a:srgbClr val="000000"/>
                          </a:solidFill>
                          <a:effectLst/>
                          <a:latin typeface="Arial" panose="020B0604020202020204" pitchFamily="34" charset="0"/>
                        </a:rPr>
                        <a:t>NPRR 683 –  Revision to Available Credit Limit Calculation</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c>
                  <a:txBody>
                    <a:bodyPr/>
                    <a:lstStyle/>
                    <a:p>
                      <a:pPr algn="l" rtl="0" fontAlgn="ctr"/>
                      <a:r>
                        <a:rPr lang="en-US" sz="1200" b="0" i="0" u="none" strike="noStrike">
                          <a:solidFill>
                            <a:srgbClr val="000000"/>
                          </a:solidFill>
                          <a:effectLst/>
                          <a:latin typeface="Arial" panose="020B0604020202020204" pitchFamily="34" charset="0"/>
                        </a:rPr>
                        <a:t>September 2017</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r>
              <a:tr h="424215">
                <a:tc>
                  <a:txBody>
                    <a:bodyPr/>
                    <a:lstStyle/>
                    <a:p>
                      <a:pPr algn="l" rtl="0" fontAlgn="ctr"/>
                      <a:r>
                        <a:rPr lang="en-US" sz="1200" b="0" i="0" u="none" strike="noStrike">
                          <a:solidFill>
                            <a:srgbClr val="000000"/>
                          </a:solidFill>
                          <a:effectLst/>
                          <a:latin typeface="Arial" panose="020B0604020202020204" pitchFamily="34" charset="0"/>
                        </a:rPr>
                        <a:t>NPRR 484 – Phase 1b</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l" rtl="0" fontAlgn="ctr"/>
                      <a:r>
                        <a:rPr lang="en-US" sz="1200" b="0" i="0" u="none" strike="noStrike">
                          <a:solidFill>
                            <a:srgbClr val="000000"/>
                          </a:solidFill>
                          <a:effectLst/>
                          <a:latin typeface="Arial" panose="020B0604020202020204" pitchFamily="34" charset="0"/>
                        </a:rPr>
                        <a:t>September 2017</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r>
              <a:tr h="424215">
                <a:tc>
                  <a:txBody>
                    <a:bodyPr/>
                    <a:lstStyle/>
                    <a:p>
                      <a:pPr algn="l" rtl="0" fontAlgn="ctr"/>
                      <a:r>
                        <a:rPr lang="en-US" sz="1200" b="0" i="0" u="none" strike="noStrike">
                          <a:solidFill>
                            <a:srgbClr val="000000"/>
                          </a:solidFill>
                          <a:effectLst/>
                          <a:latin typeface="Arial" panose="020B0604020202020204" pitchFamily="34" charset="0"/>
                        </a:rPr>
                        <a:t>NPRR 519 – Exemption of ERS-Only QSEs from Collateral and Capitalization Requirements</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c>
                  <a:txBody>
                    <a:bodyPr/>
                    <a:lstStyle/>
                    <a:p>
                      <a:pPr algn="l" rtl="0" fontAlgn="ctr"/>
                      <a:r>
                        <a:rPr lang="en-US" sz="1200" b="0" i="0" u="none" strike="noStrike">
                          <a:solidFill>
                            <a:srgbClr val="000000"/>
                          </a:solidFill>
                          <a:effectLst/>
                          <a:latin typeface="Arial" panose="020B0604020202020204" pitchFamily="34" charset="0"/>
                        </a:rPr>
                        <a:t>September 2017</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r>
              <a:tr h="424215">
                <a:tc>
                  <a:txBody>
                    <a:bodyPr/>
                    <a:lstStyle/>
                    <a:p>
                      <a:pPr algn="l" rtl="0" fontAlgn="ctr"/>
                      <a:r>
                        <a:rPr lang="en-US" sz="1200" b="0" i="0" u="none" strike="noStrike">
                          <a:solidFill>
                            <a:srgbClr val="000000"/>
                          </a:solidFill>
                          <a:effectLst/>
                          <a:latin typeface="Arial" panose="020B0604020202020204" pitchFamily="34" charset="0"/>
                        </a:rPr>
                        <a:t>NPRR 439 – Updated to Available Credit Limit for DAM</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l" rtl="0" fontAlgn="ctr"/>
                      <a:r>
                        <a:rPr lang="en-US" sz="1200" b="0" i="0" u="none" strike="noStrike">
                          <a:solidFill>
                            <a:srgbClr val="000000"/>
                          </a:solidFill>
                          <a:effectLst/>
                          <a:latin typeface="Arial" panose="020B0604020202020204" pitchFamily="34" charset="0"/>
                        </a:rPr>
                        <a:t>September 2017</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r>
              <a:tr h="424215">
                <a:tc>
                  <a:txBody>
                    <a:bodyPr/>
                    <a:lstStyle/>
                    <a:p>
                      <a:pPr algn="l" rtl="0" fontAlgn="ctr"/>
                      <a:r>
                        <a:rPr lang="en-US" sz="1200" b="0" i="0" u="none" strike="noStrike">
                          <a:solidFill>
                            <a:srgbClr val="000000"/>
                          </a:solidFill>
                          <a:effectLst/>
                          <a:latin typeface="Arial" panose="020B0604020202020204" pitchFamily="34" charset="0"/>
                        </a:rPr>
                        <a:t>NPRR 702 – Flexible Accounts, Payment of invoices, and Disposition of Interest on Cash Collateral</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c>
                  <a:txBody>
                    <a:bodyPr/>
                    <a:lstStyle/>
                    <a:p>
                      <a:pPr algn="l" rtl="0" fontAlgn="ctr"/>
                      <a:r>
                        <a:rPr lang="en-US" sz="1200" b="0" i="0" u="none" strike="noStrike">
                          <a:solidFill>
                            <a:srgbClr val="000000"/>
                          </a:solidFill>
                          <a:effectLst/>
                          <a:latin typeface="Arial" panose="020B0604020202020204" pitchFamily="34" charset="0"/>
                        </a:rPr>
                        <a:t>September 2017</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r>
              <a:tr h="424215">
                <a:tc>
                  <a:txBody>
                    <a:bodyPr/>
                    <a:lstStyle/>
                    <a:p>
                      <a:pPr algn="l" rtl="0" fontAlgn="ctr"/>
                      <a:r>
                        <a:rPr lang="en-US" sz="1200" b="0" i="0" u="none" strike="noStrike">
                          <a:solidFill>
                            <a:srgbClr val="000000"/>
                          </a:solidFill>
                          <a:effectLst/>
                          <a:latin typeface="Arial" panose="020B0604020202020204" pitchFamily="34" charset="0"/>
                        </a:rPr>
                        <a:t>NPRR 743 – Revision to MCE to have a Floor for Load Exposure</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ctr" rtl="0" fontAlgn="ctr"/>
                      <a:r>
                        <a:rPr lang="en-US" sz="1200" b="0" i="0" u="none" strike="noStrike">
                          <a:solidFill>
                            <a:srgbClr val="000000"/>
                          </a:solidFill>
                          <a:effectLst/>
                          <a:latin typeface="Arial" panose="020B0604020202020204" pitchFamily="34" charset="0"/>
                        </a:rPr>
                        <a:t>NS</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l" rtl="0" fontAlgn="ctr"/>
                      <a:r>
                        <a:rPr lang="en-US" sz="1200" b="0" i="0" u="none" strike="noStrike">
                          <a:solidFill>
                            <a:srgbClr val="000000"/>
                          </a:solidFill>
                          <a:effectLst/>
                          <a:latin typeface="Arial" panose="020B0604020202020204" pitchFamily="34" charset="0"/>
                        </a:rPr>
                        <a:t>September 2017</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r>
              <a:tr h="424215">
                <a:tc>
                  <a:txBody>
                    <a:bodyPr/>
                    <a:lstStyle/>
                    <a:p>
                      <a:pPr algn="l" rtl="0" fontAlgn="ctr"/>
                      <a:r>
                        <a:rPr lang="en-US" sz="1200" b="0" i="0" u="none" strike="noStrike">
                          <a:solidFill>
                            <a:srgbClr val="000000"/>
                          </a:solidFill>
                          <a:effectLst/>
                          <a:latin typeface="Arial" panose="020B0604020202020204" pitchFamily="34" charset="0"/>
                        </a:rPr>
                        <a:t>NPRR 741 – Clarifications to TPE and EAL Credit Exposure Calculations</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ctr" rtl="0" fontAlgn="ctr"/>
                      <a:r>
                        <a:rPr lang="en-US" sz="1200" b="0" i="0" u="none" strike="noStrike">
                          <a:solidFill>
                            <a:srgbClr val="000000"/>
                          </a:solidFill>
                          <a:effectLst/>
                          <a:latin typeface="Arial" panose="020B0604020202020204" pitchFamily="34" charset="0"/>
                        </a:rPr>
                        <a:t>NS</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l" rtl="0" fontAlgn="ctr"/>
                      <a:r>
                        <a:rPr lang="en-US" sz="1200" b="0" i="0" u="none" strike="noStrike" dirty="0">
                          <a:solidFill>
                            <a:srgbClr val="000000"/>
                          </a:solidFill>
                          <a:effectLst/>
                          <a:latin typeface="Arial" panose="020B0604020202020204" pitchFamily="34" charset="0"/>
                        </a:rPr>
                        <a:t>September 2017</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r>
            </a:tbl>
          </a:graphicData>
        </a:graphic>
      </p:graphicFrame>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7" name="Content Placeholder 2"/>
          <p:cNvSpPr>
            <a:spLocks noGrp="1"/>
          </p:cNvSpPr>
          <p:nvPr>
            <p:ph idx="1"/>
          </p:nvPr>
        </p:nvSpPr>
        <p:spPr>
          <a:xfrm>
            <a:off x="457200" y="1143000"/>
            <a:ext cx="8229600" cy="4983163"/>
          </a:xfrm>
        </p:spPr>
        <p:txBody>
          <a:bodyPr>
            <a:normAutofit/>
          </a:bodyPr>
          <a:lstStyle/>
          <a:p>
            <a:pPr marL="0" indent="0">
              <a:buNone/>
            </a:pPr>
            <a:r>
              <a:rPr lang="en-US" sz="1600" dirty="0" smtClean="0"/>
              <a:t>Outstanding Revision / Change Requests </a:t>
            </a:r>
          </a:p>
          <a:p>
            <a:endParaRPr lang="en-US" sz="1700" dirty="0" smtClean="0"/>
          </a:p>
          <a:p>
            <a:r>
              <a:rPr lang="en-US" sz="1700" u="sng" dirty="0" smtClean="0"/>
              <a:t>NPRR638</a:t>
            </a:r>
            <a:r>
              <a:rPr lang="en-US" sz="1700" dirty="0" smtClean="0"/>
              <a:t> – Revisions to Certain Price Components of EAL</a:t>
            </a:r>
          </a:p>
          <a:p>
            <a:pPr lvl="1"/>
            <a:r>
              <a:rPr lang="en-US" sz="1200" dirty="0" smtClean="0"/>
              <a:t>Tabled at PRS</a:t>
            </a:r>
          </a:p>
          <a:p>
            <a:pPr marL="457200" lvl="1" indent="0">
              <a:buNone/>
            </a:pPr>
            <a:endParaRPr lang="en-US" sz="1400" dirty="0" smtClean="0"/>
          </a:p>
          <a:p>
            <a:r>
              <a:rPr lang="en-US" sz="1800" dirty="0"/>
              <a:t>NPRR </a:t>
            </a:r>
            <a:r>
              <a:rPr lang="en-US" sz="1800" dirty="0" smtClean="0"/>
              <a:t>760 </a:t>
            </a:r>
            <a:r>
              <a:rPr lang="en-US" sz="1800" dirty="0"/>
              <a:t>– </a:t>
            </a:r>
            <a:r>
              <a:rPr lang="en-US" sz="1800" dirty="0"/>
              <a:t>C</a:t>
            </a:r>
            <a:r>
              <a:rPr lang="en-US" sz="1800" dirty="0" smtClean="0"/>
              <a:t>alculation </a:t>
            </a:r>
            <a:r>
              <a:rPr lang="en-US" sz="1800" dirty="0" smtClean="0"/>
              <a:t>of Exposure Variables For Days With No Activity</a:t>
            </a:r>
            <a:endParaRPr lang="en-US" sz="1800" dirty="0"/>
          </a:p>
          <a:p>
            <a:pPr lvl="1"/>
            <a:r>
              <a:rPr lang="en-US" sz="1400" dirty="0" smtClean="0"/>
              <a:t>Tabled at PRS</a:t>
            </a:r>
          </a:p>
          <a:p>
            <a:pPr lvl="1"/>
            <a:endParaRPr lang="en-US" sz="1400" dirty="0" smtClean="0"/>
          </a:p>
          <a:p>
            <a:r>
              <a:rPr lang="en-US" sz="1800" dirty="0"/>
              <a:t>NPRR </a:t>
            </a:r>
            <a:r>
              <a:rPr lang="en-US" sz="1800" dirty="0" smtClean="0"/>
              <a:t>773 </a:t>
            </a:r>
            <a:r>
              <a:rPr lang="en-US" sz="1800" dirty="0"/>
              <a:t>– </a:t>
            </a:r>
            <a:r>
              <a:rPr lang="en-US" sz="1800" dirty="0" smtClean="0"/>
              <a:t>Broadening Scope of Acceptable Letter of Credit Issuers</a:t>
            </a:r>
          </a:p>
          <a:p>
            <a:pPr lvl="1"/>
            <a:r>
              <a:rPr lang="en-US" sz="1400" dirty="0" smtClean="0"/>
              <a:t>PRS on June 16</a:t>
            </a:r>
            <a:endParaRPr lang="en-US" sz="1000" dirty="0" smtClean="0"/>
          </a:p>
          <a:p>
            <a:pPr lvl="1"/>
            <a:endParaRPr lang="en-US" sz="1400" dirty="0"/>
          </a:p>
          <a:p>
            <a:r>
              <a:rPr lang="en-US" sz="1700" u="sng" dirty="0" smtClean="0"/>
              <a:t>SCR </a:t>
            </a:r>
            <a:r>
              <a:rPr lang="en-US" sz="1700" u="sng" dirty="0"/>
              <a:t>785 </a:t>
            </a:r>
            <a:r>
              <a:rPr lang="en-US" sz="1700" dirty="0"/>
              <a:t>– Update RTL calculation to include Real-Time Reserve Price Adder-based components </a:t>
            </a:r>
          </a:p>
          <a:p>
            <a:pPr lvl="1"/>
            <a:r>
              <a:rPr lang="en-US" sz="1200" dirty="0"/>
              <a:t>WMS recommended that PRS table SCR785, including three billing determinants defined in SCR785, and an additional three determinants included in NPRR626 which are dependent on SCR785, until such time that this SCR and the related NPRR626 credit components can be implemented with reduced cost by combining with other projects.  </a:t>
            </a: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
        <p:nvSpPr>
          <p:cNvPr id="7" name="Content Placeholder 2"/>
          <p:cNvSpPr>
            <a:spLocks noGrp="1"/>
          </p:cNvSpPr>
          <p:nvPr>
            <p:ph idx="1"/>
          </p:nvPr>
        </p:nvSpPr>
        <p:spPr>
          <a:xfrm>
            <a:off x="457200" y="1295400"/>
            <a:ext cx="8229600" cy="4830763"/>
          </a:xfrm>
        </p:spPr>
        <p:txBody>
          <a:bodyPr>
            <a:normAutofit fontScale="92500" lnSpcReduction="10000"/>
          </a:bodyPr>
          <a:lstStyle/>
          <a:p>
            <a:pPr marL="0" indent="0">
              <a:buNone/>
            </a:pPr>
            <a:r>
              <a:rPr lang="en-US" sz="2000" dirty="0" smtClean="0"/>
              <a:t>Requests </a:t>
            </a:r>
            <a:r>
              <a:rPr lang="en-US" sz="2000" dirty="0"/>
              <a:t>or Assignments to </a:t>
            </a:r>
            <a:r>
              <a:rPr lang="en-US" sz="2000" dirty="0" smtClean="0"/>
              <a:t>CWG/MCWG</a:t>
            </a:r>
          </a:p>
          <a:p>
            <a:endParaRPr lang="en-US" sz="2000" dirty="0" smtClean="0"/>
          </a:p>
          <a:p>
            <a:r>
              <a:rPr lang="en-US" sz="2000" dirty="0" smtClean="0"/>
              <a:t>Development of Risk Appetite Goal</a:t>
            </a:r>
          </a:p>
          <a:p>
            <a:r>
              <a:rPr lang="en-US" sz="2000" dirty="0" smtClean="0"/>
              <a:t>Review of Forward Price Methodology for Credit </a:t>
            </a:r>
            <a:r>
              <a:rPr lang="en-US" sz="2000" dirty="0" smtClean="0"/>
              <a:t>Calculation</a:t>
            </a:r>
          </a:p>
          <a:p>
            <a:r>
              <a:rPr lang="en-US" sz="2000" dirty="0" smtClean="0"/>
              <a:t>Review Market Continuity Credit Processes</a:t>
            </a:r>
            <a:endParaRPr lang="en-US" sz="2000" dirty="0" smtClean="0"/>
          </a:p>
          <a:p>
            <a:pPr marL="0" indent="0">
              <a:buNone/>
            </a:pPr>
            <a:r>
              <a:rPr lang="en-US" sz="2000" dirty="0" smtClean="0"/>
              <a:t>	</a:t>
            </a:r>
            <a:endParaRPr lang="en-US" sz="2000" dirty="0"/>
          </a:p>
          <a:p>
            <a:pPr marL="0" indent="0">
              <a:buNone/>
            </a:pPr>
            <a:r>
              <a:rPr lang="en-US" sz="2000" dirty="0" smtClean="0"/>
              <a:t>Other</a:t>
            </a:r>
          </a:p>
          <a:p>
            <a:pPr marL="457200" lvl="1" indent="0">
              <a:buNone/>
            </a:pPr>
            <a:endParaRPr lang="en-US" sz="1600" dirty="0" smtClean="0"/>
          </a:p>
          <a:p>
            <a:r>
              <a:rPr lang="en-US" sz="2000" dirty="0" smtClean="0"/>
              <a:t>CMM Tech Refresh concept  </a:t>
            </a:r>
          </a:p>
          <a:p>
            <a:pPr lvl="1"/>
            <a:r>
              <a:rPr lang="en-US" sz="1600" dirty="0" smtClean="0"/>
              <a:t>Project target for implementation in September 2017</a:t>
            </a:r>
          </a:p>
          <a:p>
            <a:pPr marL="457200" lvl="1" indent="0">
              <a:buNone/>
            </a:pPr>
            <a:endParaRPr lang="en-US" sz="1600" dirty="0" smtClean="0"/>
          </a:p>
          <a:p>
            <a:r>
              <a:rPr lang="en-US" sz="2000" dirty="0" smtClean="0"/>
              <a:t>Credit Management Training</a:t>
            </a:r>
          </a:p>
          <a:p>
            <a:pPr lvl="1"/>
            <a:r>
              <a:rPr lang="en-US" sz="1600" dirty="0"/>
              <a:t>http://www.ercot.com/services/training/course/143#schedule</a:t>
            </a:r>
          </a:p>
          <a:p>
            <a:pPr lvl="2"/>
            <a:r>
              <a:rPr lang="en-US" sz="1600" dirty="0" smtClean="0"/>
              <a:t>June 29 @ Austin/MET Center</a:t>
            </a:r>
          </a:p>
          <a:p>
            <a:pPr lvl="2"/>
            <a:r>
              <a:rPr lang="en-US" sz="1600" dirty="0" smtClean="0"/>
              <a:t>August 15 @Arlington Hilton Hotel</a:t>
            </a:r>
          </a:p>
          <a:p>
            <a:pPr lvl="2"/>
            <a:r>
              <a:rPr lang="en-US" sz="1600" dirty="0" smtClean="0"/>
              <a:t>October </a:t>
            </a:r>
            <a:r>
              <a:rPr lang="en-US" sz="1600" dirty="0" smtClean="0"/>
              <a:t>25 @ NRG Energy, Houston, TX </a:t>
            </a:r>
            <a:endParaRPr lang="en-US" sz="1600" dirty="0"/>
          </a:p>
        </p:txBody>
      </p:sp>
    </p:spTree>
    <p:extLst>
      <p:ext uri="{BB962C8B-B14F-4D97-AF65-F5344CB8AC3E}">
        <p14:creationId xmlns:p14="http://schemas.microsoft.com/office/powerpoint/2010/main" val="705523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Content Placeholder 2"/>
          <p:cNvSpPr txBox="1">
            <a:spLocks/>
          </p:cNvSpPr>
          <p:nvPr/>
        </p:nvSpPr>
        <p:spPr bwMode="auto">
          <a:xfrm>
            <a:off x="455341"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Implemented Change Requests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673 - Correction to Estimated Aggregate Liability (EAL) for a QSE that 			                  Represents Neither Load nor Generation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671 – Incorporation of DAM Credit Parameters into Protocols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670 – Clarification of Portfolio-Weighted Auction Clearing Price (PWACP)</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612 – Reduction of Cure Period Subsequent to Event of Default</a:t>
            </a:r>
            <a:r>
              <a:rPr kumimoji="0" lang="en-US" sz="1600" b="1"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SCR   778 – Credit Exposure Calculations for NOIE Options Linked to RTM PTP 				  Obligations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559 – Revisions to MCE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597 - Utilize Initial Estimated Liability (IEL) Only During Initial Market Activity</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601 - Inclusion of Incremental Exposure in Mass Transitions to Counter-				  Parties that are Registered as QSEs and LSEs and Provide POLR              			  Service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639 - Correction to Minimum Current Exposure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690 – Incorporation of Creditworthiness Standards in Protocols</a:t>
            </a: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692 – Removal of MIS Posting Requirement of DAM Credit Parameters</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728  - Removal of Language Related to NPRR484, Revisions to Congestion 			  Revenue Rights Credit Calculations and Payments, and NPRR554,  				  Clarification of Future Credit Exposure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050" b="0" i="0" u="none" strike="noStrike" kern="1200" cap="none" spc="0" normalizeH="0" baseline="0" noProof="0" dirty="0" smtClean="0">
                <a:ln>
                  <a:noFill/>
                </a:ln>
                <a:solidFill>
                  <a:sysClr val="windowText" lastClr="000000"/>
                </a:solidFill>
                <a:effectLst/>
                <a:uLnTx/>
                <a:uFillTx/>
                <a:latin typeface="Arial"/>
                <a:ea typeface="+mn-ea"/>
                <a:cs typeface="+mn-cs"/>
              </a:rPr>
              <a:t>ERCOT Public</a:t>
            </a:r>
            <a:endParaRPr kumimoji="0" lang="en-US" sz="1050" b="0" i="0" u="none" strike="noStrike" kern="120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10877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Credit Updates</a:t>
            </a:r>
            <a:endParaRPr lang="en-US" dirty="0"/>
          </a:p>
        </p:txBody>
      </p:sp>
      <p:sp>
        <p:nvSpPr>
          <p:cNvPr id="3" name="Content Placeholder 2"/>
          <p:cNvSpPr>
            <a:spLocks noGrp="1"/>
          </p:cNvSpPr>
          <p:nvPr>
            <p:ph idx="1"/>
          </p:nvPr>
        </p:nvSpPr>
        <p:spPr>
          <a:xfrm>
            <a:off x="457200" y="990600"/>
            <a:ext cx="8153400" cy="4929433"/>
          </a:xfrm>
        </p:spPr>
        <p:txBody>
          <a:bodyPr/>
          <a:lstStyle/>
          <a:p>
            <a:pPr marL="0" lvl="0" indent="0" defTabSz="457200" eaLnBrk="0" fontAlgn="base" hangingPunct="0">
              <a:spcAft>
                <a:spcPct val="0"/>
              </a:spcAft>
              <a:buNone/>
              <a:defRPr/>
            </a:pPr>
            <a:r>
              <a:rPr lang="en-US" sz="1600" dirty="0" smtClean="0">
                <a:solidFill>
                  <a:sysClr val="windowText" lastClr="000000"/>
                </a:solidFill>
              </a:rPr>
              <a:t>Implemented </a:t>
            </a:r>
            <a:r>
              <a:rPr lang="en-US" sz="1600" dirty="0">
                <a:solidFill>
                  <a:sysClr val="windowText" lastClr="000000"/>
                </a:solidFill>
              </a:rPr>
              <a:t>Change Requests</a:t>
            </a:r>
          </a:p>
          <a:p>
            <a:pPr lvl="0" defTabSz="457200" eaLnBrk="0" fontAlgn="base" hangingPunct="0">
              <a:spcAft>
                <a:spcPct val="0"/>
              </a:spcAft>
              <a:buFont typeface="Arial" charset="0"/>
              <a:buChar char="•"/>
              <a:defRPr/>
            </a:pPr>
            <a:r>
              <a:rPr lang="en-US" sz="1600" dirty="0"/>
              <a:t>NPRR 741</a:t>
            </a:r>
            <a:r>
              <a:rPr lang="en-US" sz="1600" dirty="0" smtClean="0">
                <a:solidFill>
                  <a:sysClr val="windowText" lastClr="000000"/>
                </a:solidFill>
              </a:rPr>
              <a:t> </a:t>
            </a:r>
            <a:r>
              <a:rPr lang="en-US" sz="1600" dirty="0">
                <a:solidFill>
                  <a:sysClr val="windowText" lastClr="000000"/>
                </a:solidFill>
              </a:rPr>
              <a:t>- </a:t>
            </a:r>
            <a:r>
              <a:rPr lang="en-US" sz="1600" dirty="0"/>
              <a:t>Clarifications to TPE and </a:t>
            </a:r>
            <a:r>
              <a:rPr lang="en-US" sz="1600" dirty="0" smtClean="0"/>
              <a:t>EAL Credit Exposure Calculations</a:t>
            </a:r>
          </a:p>
          <a:p>
            <a:pPr lvl="1" defTabSz="457200" eaLnBrk="0" fontAlgn="base" hangingPunct="0">
              <a:spcAft>
                <a:spcPct val="0"/>
              </a:spcAft>
              <a:buFont typeface="Arial" charset="0"/>
              <a:buChar char="•"/>
              <a:defRPr/>
            </a:pPr>
            <a:r>
              <a:rPr lang="en-US" sz="1200" dirty="0" smtClean="0"/>
              <a:t>Implemented only language clarifications part</a:t>
            </a:r>
          </a:p>
          <a:p>
            <a:pPr lvl="1" defTabSz="457200" eaLnBrk="0" fontAlgn="base" hangingPunct="0">
              <a:spcAft>
                <a:spcPct val="0"/>
              </a:spcAft>
              <a:buFont typeface="Arial" charset="0"/>
              <a:buChar char="•"/>
              <a:defRPr/>
            </a:pPr>
            <a:r>
              <a:rPr lang="en-US" sz="1200" dirty="0" smtClean="0"/>
              <a:t>Change for removal of “abs” from MCE formula is not yet implemented</a:t>
            </a:r>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01025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www.w3.org/XML/1998/namespace"/>
    <ds:schemaRef ds:uri="http://schemas.microsoft.com/office/2006/documentManagement/types"/>
    <ds:schemaRef ds:uri="c34af464-7aa1-4edd-9be4-83dffc1cb926"/>
    <ds:schemaRef ds:uri="http://schemas.microsoft.com/office/2006/metadata/properties"/>
    <ds:schemaRef ds:uri="http://schemas.openxmlformats.org/package/2006/metadata/core-properties"/>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320</TotalTime>
  <Words>395</Words>
  <Application>Microsoft Office PowerPoint</Application>
  <PresentationFormat>On-screen Show (4:3)</PresentationFormat>
  <Paragraphs>125</Paragraphs>
  <Slides>7</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Credit Updates</vt:lpstr>
      <vt:lpstr>Credit Updates</vt:lpstr>
      <vt:lpstr>Credit Updates</vt:lpstr>
      <vt:lpstr>Credit Updates</vt:lpstr>
      <vt:lpstr>Credit Updates</vt:lpstr>
      <vt:lpstr>Credit Updates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50</cp:revision>
  <cp:lastPrinted>2016-01-21T20:53:15Z</cp:lastPrinted>
  <dcterms:created xsi:type="dcterms:W3CDTF">2016-01-21T15:20:31Z</dcterms:created>
  <dcterms:modified xsi:type="dcterms:W3CDTF">2016-06-13T14:16:12Z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