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3"/>
  </p:notesMasterIdLst>
  <p:handoutMasterIdLst>
    <p:handoutMasterId r:id="rId34"/>
  </p:handoutMasterIdLst>
  <p:sldIdLst>
    <p:sldId id="260" r:id="rId7"/>
    <p:sldId id="258" r:id="rId8"/>
    <p:sldId id="325" r:id="rId9"/>
    <p:sldId id="360" r:id="rId10"/>
    <p:sldId id="359" r:id="rId11"/>
    <p:sldId id="326" r:id="rId12"/>
    <p:sldId id="321" r:id="rId13"/>
    <p:sldId id="322" r:id="rId14"/>
    <p:sldId id="337" r:id="rId15"/>
    <p:sldId id="329" r:id="rId16"/>
    <p:sldId id="331" r:id="rId17"/>
    <p:sldId id="332" r:id="rId18"/>
    <p:sldId id="361" r:id="rId19"/>
    <p:sldId id="338" r:id="rId20"/>
    <p:sldId id="342" r:id="rId21"/>
    <p:sldId id="340" r:id="rId22"/>
    <p:sldId id="343" r:id="rId23"/>
    <p:sldId id="344" r:id="rId24"/>
    <p:sldId id="345" r:id="rId25"/>
    <p:sldId id="347" r:id="rId26"/>
    <p:sldId id="348" r:id="rId27"/>
    <p:sldId id="349" r:id="rId28"/>
    <p:sldId id="351" r:id="rId29"/>
    <p:sldId id="352" r:id="rId30"/>
    <p:sldId id="353" r:id="rId31"/>
    <p:sldId id="336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58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1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82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97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22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26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0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93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0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322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775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048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496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161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48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46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1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93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1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22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44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6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Back casting for NPRR760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Suresh Pabbisetty, FRM, ERP, CQF, CSQA.</a:t>
            </a:r>
            <a:endParaRPr lang="en-US" dirty="0"/>
          </a:p>
          <a:p>
            <a:pPr>
              <a:tabLst>
                <a:tab pos="5257800" algn="l"/>
              </a:tabLst>
            </a:pPr>
            <a:r>
              <a:rPr lang="en-US" dirty="0"/>
              <a:t>Lead Technical Analyst, </a:t>
            </a:r>
            <a:r>
              <a:rPr lang="en-US" dirty="0" smtClean="0"/>
              <a:t>Credit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June 22,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990600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 – Exposure Summary: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227" y="1642506"/>
            <a:ext cx="7071973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5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990600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Credit Exposure Back casting for NPRR760 :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52600"/>
            <a:ext cx="5541744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15182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 – Market-wide Exposure options descriptive statistics: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Average exposure </a:t>
            </a:r>
            <a:r>
              <a:rPr lang="en-US" sz="1800" dirty="0" smtClean="0"/>
              <a:t>reduction under NPRR760 </a:t>
            </a:r>
            <a:r>
              <a:rPr lang="en-US" sz="1800" dirty="0" smtClean="0"/>
              <a:t>is </a:t>
            </a:r>
            <a:r>
              <a:rPr lang="en-US" sz="1800" dirty="0" smtClean="0"/>
              <a:t>about $2 million lower</a:t>
            </a:r>
            <a:endParaRPr lang="en-US" sz="1800" dirty="0" smtClean="0"/>
          </a:p>
          <a:p>
            <a:pPr lvl="1">
              <a:spcAft>
                <a:spcPts val="600"/>
              </a:spcAft>
            </a:pPr>
            <a:r>
              <a:rPr lang="en-US" sz="1800" dirty="0" smtClean="0"/>
              <a:t>There is </a:t>
            </a:r>
            <a:r>
              <a:rPr lang="en-US" sz="1800" dirty="0" smtClean="0"/>
              <a:t>extremely high </a:t>
            </a:r>
            <a:r>
              <a:rPr lang="en-US" sz="1800" dirty="0" smtClean="0"/>
              <a:t>correlation between exposure under </a:t>
            </a:r>
            <a:r>
              <a:rPr lang="en-US" sz="1800" dirty="0" smtClean="0"/>
              <a:t>NPRR760 </a:t>
            </a:r>
            <a:r>
              <a:rPr lang="en-US" sz="1800" dirty="0" smtClean="0"/>
              <a:t>to exposure under current </a:t>
            </a:r>
            <a:r>
              <a:rPr lang="en-US" sz="1800" dirty="0" smtClean="0"/>
              <a:t>protocols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Under NPRR760, maximum reduction in exposure is about $11 million and maximum increase in exposure is about $0.6 million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362" y="3188843"/>
            <a:ext cx="7195275" cy="298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15182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 – Market-wide Exposure options descriptive </a:t>
            </a:r>
            <a:r>
              <a:rPr lang="en-US" sz="2400" dirty="0" smtClean="0"/>
              <a:t>statistics by CP Category: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362" y="3100931"/>
            <a:ext cx="7195275" cy="31474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1" y="1676401"/>
            <a:ext cx="7788636" cy="133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There is no significant change of exposure observed for Load-Only, Generation-Only and Load &amp; Generation categories.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dirty="0" smtClean="0"/>
              <a:t>For Traders-Only category under NPRR760, there is an average reduction in </a:t>
            </a:r>
            <a:r>
              <a:rPr lang="en-US" dirty="0"/>
              <a:t>exposure </a:t>
            </a:r>
            <a:r>
              <a:rPr lang="en-US" dirty="0" smtClean="0"/>
              <a:t>of </a:t>
            </a:r>
            <a:r>
              <a:rPr lang="en-US" dirty="0"/>
              <a:t>about $2 </a:t>
            </a:r>
            <a:r>
              <a:rPr lang="en-US" dirty="0" smtClean="0"/>
              <a:t>million.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4000" dirty="0" smtClean="0"/>
              <a:t>Results</a:t>
            </a:r>
          </a:p>
          <a:p>
            <a:pPr marL="0" indent="0" algn="ctr">
              <a:buNone/>
            </a:pPr>
            <a:r>
              <a:rPr lang="en-US" dirty="0" smtClean="0"/>
              <a:t> Generation-Only Exposure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Results: Generation-Only Exposure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27" y="1490106"/>
            <a:ext cx="7071973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Results: Generation-Only Exposure options descriptive statistics:</a:t>
            </a:r>
          </a:p>
          <a:p>
            <a:pPr lvl="1"/>
            <a:r>
              <a:rPr lang="en-US" sz="2000" dirty="0" smtClean="0"/>
              <a:t>Average exposure under </a:t>
            </a:r>
            <a:r>
              <a:rPr lang="en-US" sz="2000" dirty="0" smtClean="0"/>
              <a:t>NPRR760 is almost same as exposure </a:t>
            </a:r>
            <a:r>
              <a:rPr lang="en-US" sz="2000" dirty="0" smtClean="0"/>
              <a:t>under current </a:t>
            </a:r>
            <a:r>
              <a:rPr lang="en-US" sz="2000" dirty="0" smtClean="0"/>
              <a:t>protocols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787" y="2590800"/>
            <a:ext cx="7144425" cy="337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4000" dirty="0" smtClean="0"/>
              <a:t>Results</a:t>
            </a:r>
          </a:p>
          <a:p>
            <a:pPr marL="0" indent="0" algn="ctr">
              <a:buNone/>
            </a:pPr>
            <a:r>
              <a:rPr lang="en-US" dirty="0" smtClean="0"/>
              <a:t> Load-Only Exposure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Results: Load-Only Exposure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13" y="1566306"/>
            <a:ext cx="7071973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Results: Load-Only Exposure options descriptive statistics:</a:t>
            </a:r>
          </a:p>
          <a:p>
            <a:pPr lvl="1"/>
            <a:r>
              <a:rPr lang="en-US" sz="2000" dirty="0"/>
              <a:t>Average exposure under NPRR760 </a:t>
            </a:r>
            <a:r>
              <a:rPr lang="en-US" sz="2000" dirty="0" smtClean="0"/>
              <a:t>is </a:t>
            </a:r>
            <a:r>
              <a:rPr lang="en-US" sz="2000" dirty="0"/>
              <a:t>almost same as exposure under current </a:t>
            </a:r>
            <a:r>
              <a:rPr lang="en-US" sz="2000" dirty="0" smtClean="0"/>
              <a:t>protocols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18" y="2212429"/>
            <a:ext cx="6572363" cy="388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Suggested Methodology</a:t>
            </a:r>
          </a:p>
          <a:p>
            <a:r>
              <a:rPr lang="en-US" dirty="0" smtClean="0"/>
              <a:t>Assumptions &amp; Limitations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Back casting of TPE calculations</a:t>
            </a:r>
            <a:endParaRPr lang="en-US" dirty="0"/>
          </a:p>
          <a:p>
            <a:pPr lvl="1"/>
            <a:r>
              <a:rPr lang="en-US" dirty="0" smtClean="0"/>
              <a:t>Impacts to TPE market wide</a:t>
            </a:r>
          </a:p>
          <a:p>
            <a:pPr lvl="1"/>
            <a:r>
              <a:rPr lang="en-US" dirty="0"/>
              <a:t>Impacts to TPE market </a:t>
            </a:r>
            <a:r>
              <a:rPr lang="en-US" dirty="0" smtClean="0"/>
              <a:t>wide and by CP category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4000" dirty="0" smtClean="0"/>
              <a:t>Results</a:t>
            </a:r>
          </a:p>
          <a:p>
            <a:pPr marL="0" indent="0" algn="ctr">
              <a:buNone/>
            </a:pPr>
            <a:r>
              <a:rPr lang="en-US" dirty="0" smtClean="0"/>
              <a:t> Load &amp; Generation Exposure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Results: Load &amp; Generation Exposure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227" y="1524000"/>
            <a:ext cx="7071973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Results: Load &amp; Generation Exposure options descriptive statistics:</a:t>
            </a:r>
          </a:p>
          <a:p>
            <a:pPr lvl="1"/>
            <a:r>
              <a:rPr lang="en-US" sz="2000" dirty="0"/>
              <a:t>Average exposure under NPRR760 </a:t>
            </a:r>
            <a:r>
              <a:rPr lang="en-US" sz="2000" dirty="0" smtClean="0"/>
              <a:t>is </a:t>
            </a:r>
            <a:r>
              <a:rPr lang="en-US" sz="2000" dirty="0"/>
              <a:t>almost same as exposure under current </a:t>
            </a:r>
            <a:r>
              <a:rPr lang="en-US" sz="2000" dirty="0" smtClean="0"/>
              <a:t>protocols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787" y="2590800"/>
            <a:ext cx="7144425" cy="337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4000" dirty="0" smtClean="0"/>
              <a:t>Results</a:t>
            </a:r>
          </a:p>
          <a:p>
            <a:pPr marL="0" indent="0" algn="ctr">
              <a:buNone/>
            </a:pPr>
            <a:r>
              <a:rPr lang="en-US" dirty="0" smtClean="0"/>
              <a:t> Trader-Only Exposure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Results: Trader-Only Exposure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13" y="1642506"/>
            <a:ext cx="7071973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Results: Trader-Only Exposure options descriptive statistics:</a:t>
            </a:r>
          </a:p>
          <a:p>
            <a:pPr lvl="1"/>
            <a:r>
              <a:rPr lang="en-US" sz="2000" dirty="0"/>
              <a:t>Average exposure under NPRR760 </a:t>
            </a:r>
            <a:r>
              <a:rPr lang="en-US" sz="2000" dirty="0" smtClean="0"/>
              <a:t>is about $2 million lower than exposure </a:t>
            </a:r>
            <a:r>
              <a:rPr lang="en-US" sz="2000" dirty="0"/>
              <a:t>under current protocols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787" y="2362200"/>
            <a:ext cx="7144425" cy="337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Back casting for NPRR760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4000" dirty="0" smtClean="0"/>
              <a:t>Suggested Methodology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990600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Suggested Methodology: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000" dirty="0"/>
              <a:t>Operating Days with no activity, substitute 0 for average calculations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000" dirty="0"/>
              <a:t>Changes applied to RTLE, URTA and DALE related </a:t>
            </a:r>
            <a:r>
              <a:rPr lang="en-US" sz="2000" dirty="0" smtClean="0"/>
              <a:t>averages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4000" dirty="0" smtClean="0"/>
              <a:t>Assumptions &amp; Limitations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990600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Assumptions &amp; Limitations: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000" dirty="0" smtClean="0"/>
              <a:t>M1:</a:t>
            </a:r>
          </a:p>
          <a:p>
            <a:pPr marL="742950" lvl="2" indent="-342900">
              <a:spcAft>
                <a:spcPts val="600"/>
              </a:spcAft>
            </a:pPr>
            <a:r>
              <a:rPr lang="en-US" sz="1600" dirty="0" smtClean="0"/>
              <a:t>CP specific M1 </a:t>
            </a:r>
            <a:r>
              <a:rPr lang="en-US" sz="1600" dirty="0" smtClean="0"/>
              <a:t>values </a:t>
            </a:r>
            <a:r>
              <a:rPr lang="en-US" sz="1600" dirty="0" smtClean="0"/>
              <a:t>were implemented effective from </a:t>
            </a:r>
            <a:r>
              <a:rPr lang="en-US" sz="1600" dirty="0"/>
              <a:t>September 1</a:t>
            </a:r>
            <a:r>
              <a:rPr lang="en-US" sz="1600" baseline="30000" dirty="0"/>
              <a:t>st</a:t>
            </a:r>
            <a:r>
              <a:rPr lang="en-US" sz="1600" dirty="0"/>
              <a:t>, 2014</a:t>
            </a:r>
            <a:r>
              <a:rPr lang="en-US" sz="1600" dirty="0" smtClean="0"/>
              <a:t>. The average CP specific M1 based on prior analysis was 14. </a:t>
            </a:r>
          </a:p>
          <a:p>
            <a:pPr marL="742950" lvl="2" indent="-342900">
              <a:spcAft>
                <a:spcPts val="600"/>
              </a:spcAft>
            </a:pPr>
            <a:r>
              <a:rPr lang="en-US" sz="1600" dirty="0" smtClean="0"/>
              <a:t>The M1 value was  20 prior to September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, </a:t>
            </a:r>
            <a:r>
              <a:rPr lang="en-US" sz="1600" dirty="0" smtClean="0"/>
              <a:t>2014 for all CPs, </a:t>
            </a:r>
            <a:r>
              <a:rPr lang="en-US" sz="1600" dirty="0" smtClean="0"/>
              <a:t>it takes </a:t>
            </a:r>
            <a:r>
              <a:rPr lang="en-US" sz="1600" dirty="0" smtClean="0"/>
              <a:t>approximately 52 </a:t>
            </a:r>
            <a:r>
              <a:rPr lang="en-US" sz="1600" dirty="0" smtClean="0"/>
              <a:t>days for the new CP specific M1 to be fully effective.</a:t>
            </a:r>
          </a:p>
          <a:p>
            <a:pPr marL="742950" lvl="2" indent="-342900">
              <a:spcAft>
                <a:spcPts val="600"/>
              </a:spcAft>
            </a:pPr>
            <a:r>
              <a:rPr lang="en-US" sz="1600" dirty="0" smtClean="0"/>
              <a:t>M1 is used as multiplier for RTLE and DALE.</a:t>
            </a:r>
          </a:p>
          <a:p>
            <a:pPr marL="742950" lvl="2" indent="-342900">
              <a:spcAft>
                <a:spcPts val="600"/>
              </a:spcAft>
            </a:pPr>
            <a:r>
              <a:rPr lang="en-US" sz="1600" dirty="0" smtClean="0"/>
              <a:t>As NPRR760 changes related to RTLE, URTA and DALE, this back casting analysis duration is limited to November </a:t>
            </a:r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/>
              <a:t>,</a:t>
            </a:r>
            <a:r>
              <a:rPr lang="en-US" sz="1600" dirty="0" smtClean="0"/>
              <a:t> 2014 through April 30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</a:t>
            </a:r>
            <a:r>
              <a:rPr lang="en-US" sz="1600" dirty="0" smtClean="0"/>
              <a:t>2016 due to significant change in M1 values as result of CP specific M1 implementation.</a:t>
            </a:r>
            <a:endParaRPr lang="en-US" sz="1600" dirty="0" smtClean="0"/>
          </a:p>
          <a:p>
            <a:pPr marL="742950" lvl="2" indent="-342900">
              <a:spcAft>
                <a:spcPts val="600"/>
              </a:spcAft>
            </a:pPr>
            <a:r>
              <a:rPr lang="en-US" sz="1600" dirty="0" smtClean="0"/>
              <a:t>Most recent M1 values as reset by September </a:t>
            </a:r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 smtClean="0"/>
              <a:t>, 2015, are used for this analysis.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000" dirty="0" smtClean="0"/>
              <a:t>CPs and their QSE relationship </a:t>
            </a:r>
            <a:r>
              <a:rPr lang="en-US" sz="2000" dirty="0"/>
              <a:t>snapshot </a:t>
            </a:r>
            <a:r>
              <a:rPr lang="en-US" sz="2000" dirty="0" smtClean="0"/>
              <a:t>taken </a:t>
            </a:r>
            <a:r>
              <a:rPr lang="en-US" sz="2000" dirty="0"/>
              <a:t>as of 31st May, 2016.</a:t>
            </a:r>
          </a:p>
          <a:p>
            <a:pPr marL="342900" lvl="1" indent="-342900">
              <a:spcAft>
                <a:spcPts val="600"/>
              </a:spcAft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4000" dirty="0" smtClean="0"/>
              <a:t>Data Inputs &amp; Transformations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Data Inputs &amp; Transformations: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000" dirty="0"/>
              <a:t>QSE level RTM and DAM statements were aggregated to the CP level by Operating </a:t>
            </a:r>
            <a:r>
              <a:rPr lang="en-US" sz="2000" dirty="0" smtClean="0"/>
              <a:t>Day.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000" dirty="0"/>
              <a:t>RTLE, URTA and DALE are </a:t>
            </a:r>
            <a:r>
              <a:rPr lang="en-US" sz="2000" dirty="0" smtClean="0"/>
              <a:t>recalculated as;</a:t>
            </a:r>
          </a:p>
          <a:p>
            <a:pPr marL="742950" lvl="2" indent="-342900">
              <a:spcAft>
                <a:spcPts val="600"/>
              </a:spcAft>
            </a:pPr>
            <a:r>
              <a:rPr lang="en-US" sz="1600" dirty="0" smtClean="0"/>
              <a:t>Per protocols – CP specific </a:t>
            </a:r>
            <a:r>
              <a:rPr lang="en-US" sz="1600" dirty="0" smtClean="0"/>
              <a:t>M1 and averages </a:t>
            </a:r>
            <a:r>
              <a:rPr lang="en-US" sz="1600" dirty="0" smtClean="0"/>
              <a:t>without 0 substitution for missing activity</a:t>
            </a:r>
          </a:p>
          <a:p>
            <a:pPr marL="742950" lvl="2" indent="-342900">
              <a:spcAft>
                <a:spcPts val="600"/>
              </a:spcAft>
            </a:pPr>
            <a:r>
              <a:rPr lang="en-US" sz="1600" dirty="0" smtClean="0"/>
              <a:t>Per NPRR760 – CP specific M1 </a:t>
            </a:r>
            <a:r>
              <a:rPr lang="en-US" sz="1600" dirty="0" smtClean="0"/>
              <a:t>and averages with</a:t>
            </a:r>
            <a:r>
              <a:rPr lang="en-US" sz="1600" dirty="0" smtClean="0"/>
              <a:t> </a:t>
            </a:r>
            <a:r>
              <a:rPr lang="en-US" sz="1600" dirty="0" smtClean="0"/>
              <a:t>0 substitution for missing activity</a:t>
            </a:r>
            <a:endParaRPr lang="en-US" sz="1600" dirty="0"/>
          </a:p>
          <a:p>
            <a:pPr marL="342900" lvl="1" indent="-342900">
              <a:spcAft>
                <a:spcPts val="600"/>
              </a:spcAft>
            </a:pPr>
            <a:r>
              <a:rPr lang="en-US" sz="2000" dirty="0"/>
              <a:t>Counter-Parties’ participation and their representation of QSEs and or CRR Account Holders could change from time to time</a:t>
            </a:r>
          </a:p>
          <a:p>
            <a:pPr marL="742950" lvl="2" indent="-342900">
              <a:spcAft>
                <a:spcPts val="600"/>
              </a:spcAft>
            </a:pPr>
            <a:r>
              <a:rPr lang="en-US" sz="1600" dirty="0"/>
              <a:t>A snapshot Counter-Parties’ information is taken as of May 31st , 2016  and used for the overall analysis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000" dirty="0"/>
              <a:t>other exposure components used were as calculated/adjusted with respect to corresponding historical business </a:t>
            </a:r>
            <a:r>
              <a:rPr lang="en-US" sz="2000" dirty="0" smtClean="0"/>
              <a:t>date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000" dirty="0" smtClean="0"/>
              <a:t>Applicable SAF was used in both NPRR760 and current protocols scenarios.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Back casting for NPRR760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4000" dirty="0" smtClean="0"/>
              <a:t>Results</a:t>
            </a:r>
          </a:p>
          <a:p>
            <a:pPr marL="0" indent="0" algn="ctr">
              <a:buNone/>
            </a:pPr>
            <a:r>
              <a:rPr lang="en-US" dirty="0" smtClean="0"/>
              <a:t>Market-wide Exposure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purl.org/dc/elements/1.1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6719</TotalTime>
  <Words>795</Words>
  <Application>Microsoft Office PowerPoint</Application>
  <PresentationFormat>On-screen Show (4:3)</PresentationFormat>
  <Paragraphs>150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  <vt:lpstr>Credit Exposure Back casting for NPRR760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Pabbisetty, Suresh</cp:lastModifiedBy>
  <cp:revision>140</cp:revision>
  <cp:lastPrinted>2016-01-21T20:53:15Z</cp:lastPrinted>
  <dcterms:created xsi:type="dcterms:W3CDTF">2016-01-21T15:20:31Z</dcterms:created>
  <dcterms:modified xsi:type="dcterms:W3CDTF">2016-06-09T16:47:23Z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