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275" r:id="rId8"/>
    <p:sldId id="274" r:id="rId9"/>
    <p:sldId id="268" r:id="rId10"/>
    <p:sldId id="269" r:id="rId11"/>
    <p:sldId id="272" r:id="rId12"/>
    <p:sldId id="270" r:id="rId13"/>
    <p:sldId id="271" r:id="rId14"/>
    <p:sldId id="264" r:id="rId15"/>
    <p:sldId id="263" r:id="rId16"/>
    <p:sldId id="265" r:id="rId17"/>
    <p:sldId id="266" r:id="rId18"/>
    <p:sldId id="267"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1" d="100"/>
          <a:sy n="101" d="100"/>
        </p:scale>
        <p:origin x="21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653144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rcot.com/content/mktrules/bpm/ERCOT%20And%20QSE%20Operations%20Practices%20During%20The%20Operating%20Hour.doc"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mktrules/nprotocols/library"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Current FRRS Language &amp; Explanation of Posted Data</a:t>
            </a:r>
          </a:p>
          <a:p>
            <a:endParaRPr lang="en-US" dirty="0"/>
          </a:p>
          <a:p>
            <a:r>
              <a:rPr lang="en-US" dirty="0" smtClean="0"/>
              <a:t>ERCOT</a:t>
            </a:r>
            <a:endParaRPr lang="en-US" dirty="0"/>
          </a:p>
          <a:p>
            <a:r>
              <a:rPr lang="en-US" i="1" dirty="0" smtClean="0"/>
              <a:t>Operations Planning</a:t>
            </a:r>
            <a:endParaRPr lang="en-US" i="1" dirty="0"/>
          </a:p>
          <a:p>
            <a:endParaRPr lang="en-US" dirty="0"/>
          </a:p>
          <a:p>
            <a:r>
              <a:rPr lang="en-US" dirty="0" smtClean="0"/>
              <a:t>June </a:t>
            </a:r>
            <a:r>
              <a:rPr lang="en-US" dirty="0" smtClean="0"/>
              <a:t>10</a:t>
            </a:r>
            <a:r>
              <a:rPr lang="en-US" baseline="30000" dirty="0" smtClean="0"/>
              <a:t>th</a:t>
            </a:r>
            <a:r>
              <a:rPr lang="en-US" dirty="0" smtClean="0"/>
              <a:t>,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Practice Manual References</a:t>
            </a:r>
          </a:p>
        </p:txBody>
      </p:sp>
      <p:sp>
        <p:nvSpPr>
          <p:cNvPr id="3" name="Content Placeholder 2"/>
          <p:cNvSpPr>
            <a:spLocks noGrp="1"/>
          </p:cNvSpPr>
          <p:nvPr>
            <p:ph idx="1"/>
          </p:nvPr>
        </p:nvSpPr>
        <p:spPr/>
        <p:txBody>
          <a:bodyPr/>
          <a:lstStyle/>
          <a:p>
            <a:pPr marL="0" indent="0">
              <a:buNone/>
            </a:pPr>
            <a:r>
              <a:rPr lang="en-US" sz="1600" dirty="0" smtClean="0"/>
              <a:t>From </a:t>
            </a:r>
            <a:r>
              <a:rPr lang="en-US" sz="1600" i="1" dirty="0" smtClean="0"/>
              <a:t>ERCOT and QSE Operations Practices During the Operating Hour</a:t>
            </a:r>
            <a:r>
              <a:rPr lang="en-US" sz="1600" dirty="0" smtClean="0"/>
              <a:t>; </a:t>
            </a:r>
            <a:r>
              <a:rPr lang="en-US" sz="1600" i="1" dirty="0" smtClean="0"/>
              <a:t>Section 3.5 Regulation Ancillary Service</a:t>
            </a:r>
            <a:r>
              <a:rPr lang="en-US" sz="1600" dirty="0" smtClean="0"/>
              <a:t> (</a:t>
            </a:r>
            <a:r>
              <a:rPr lang="en-US" sz="1600" dirty="0" smtClean="0">
                <a:hlinkClick r:id="rId2"/>
              </a:rPr>
              <a:t>link</a:t>
            </a:r>
            <a:r>
              <a:rPr lang="en-US" sz="1600" dirty="0" smtClean="0"/>
              <a:t>)</a:t>
            </a:r>
            <a:endParaRPr lang="en-US" sz="1600" i="1" dirty="0" smtClean="0"/>
          </a:p>
          <a:p>
            <a:pPr marL="0" indent="0">
              <a:buNone/>
            </a:pPr>
            <a:endParaRPr lang="en-US" sz="1600" dirty="0"/>
          </a:p>
          <a:p>
            <a:pPr marL="0" indent="0">
              <a:buNone/>
            </a:pPr>
            <a:r>
              <a:rPr lang="en-US" sz="1600" dirty="0" smtClean="0"/>
              <a:t>Resources </a:t>
            </a:r>
            <a:r>
              <a:rPr lang="en-US" sz="1600" dirty="0"/>
              <a:t>providing Fast-Responding Regulation Service (FRRS-Up and FRRS-Down) are dispatched by the ERCOT Load Frequency Control (LFC) system, and Resource specific instructions are sent to Resources with FRRS responsibility over the ERCOT WAN via ICCP.  The ERCOT LFC determines the required amount of Regulation control to each Resource carrying FRRS based on the Responsibility amount telemetered by the Resource.  The FRRS-Up and FRRS-Down instructions are NOT based on participation factors, and the participation factor for a Resource with FRRS-Up and FRRS-Down should be zero.  Responsibilities for FRRS-Up and FRRS-Down are separate.  Only Resources qualified to provide FRRS are allowed to telemeter an FRRS Responsibility.  FRRS energy from a Generation Resource is always provided to the ERCOT System as price taker energy.  This means that the portion of the Generation Resource’s EOC corresponding to the capacity reserved for Regulation Service is never available to SCED for economic dispatch</a:t>
            </a:r>
            <a:r>
              <a:rPr lang="en-US" sz="1600" dirty="0" smtClean="0"/>
              <a: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TextBox 4"/>
          <p:cNvSpPr txBox="1"/>
          <p:nvPr/>
        </p:nvSpPr>
        <p:spPr>
          <a:xfrm>
            <a:off x="7543800" y="6063734"/>
            <a:ext cx="1415772" cy="369332"/>
          </a:xfrm>
          <a:prstGeom prst="rect">
            <a:avLst/>
          </a:prstGeom>
          <a:noFill/>
        </p:spPr>
        <p:txBody>
          <a:bodyPr wrap="none" rtlCol="0">
            <a:spAutoFit/>
          </a:bodyPr>
          <a:lstStyle/>
          <a:p>
            <a:r>
              <a:rPr lang="en-US" i="1" dirty="0" smtClean="0"/>
              <a:t>continued…</a:t>
            </a:r>
            <a:endParaRPr lang="en-US" i="1" dirty="0"/>
          </a:p>
        </p:txBody>
      </p:sp>
    </p:spTree>
    <p:extLst>
      <p:ext uri="{BB962C8B-B14F-4D97-AF65-F5344CB8AC3E}">
        <p14:creationId xmlns:p14="http://schemas.microsoft.com/office/powerpoint/2010/main" val="4174352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Practice Manual References</a:t>
            </a:r>
          </a:p>
        </p:txBody>
      </p:sp>
      <p:sp>
        <p:nvSpPr>
          <p:cNvPr id="3" name="Content Placeholder 2"/>
          <p:cNvSpPr>
            <a:spLocks noGrp="1"/>
          </p:cNvSpPr>
          <p:nvPr>
            <p:ph idx="1"/>
          </p:nvPr>
        </p:nvSpPr>
        <p:spPr/>
        <p:txBody>
          <a:bodyPr/>
          <a:lstStyle/>
          <a:p>
            <a:pPr marL="0" indent="0">
              <a:buNone/>
            </a:pPr>
            <a:r>
              <a:rPr lang="en-US" sz="1600" dirty="0"/>
              <a:t>ERCOT will deploy FRRS Resources according to the following deployment logic:</a:t>
            </a:r>
          </a:p>
          <a:p>
            <a:endParaRPr lang="en-US" sz="1600" dirty="0"/>
          </a:p>
          <a:p>
            <a:pPr marL="0" indent="0">
              <a:buNone/>
            </a:pPr>
            <a:r>
              <a:rPr lang="en-US" sz="1600" b="1" dirty="0"/>
              <a:t>Deployment by Dispatch Instruction:  </a:t>
            </a:r>
            <a:r>
              <a:rPr lang="en-US" sz="1600" dirty="0"/>
              <a:t>ERCOT may deploy FRRS Resources for up to two minutes when frequency reaches a deviation of more than +/- .03 Hz from the 60 Hz nominal system frequency.  If the frequency deviation increases to more than +/- .05 Hz within the same frequency excursion (a single excursion is deemed to end when frequency deviation from 60 Hz decreases to +/- .01 Hz or less at any point and does not increase beyond .01Hz in the same direction of deviation within 12 seconds of reaching +/- .01 Hz, or when frequency deviation exceeds +/- .01 Hz in the direction opposite the excursion for which FRRS had been deployed), then ERCOT may require deployment for an additional two minutes.  If frequency deviation further increases to more than +/- .09 Hz within the same frequency excursion, ERCOT may require deployment for an additional two minutes.  If the deployment obligation is extended due to a frequency excursion reaching a greater frequency deviation threshold, any deployment time remaining under the previous threshold will not be added to the deployment.  For purposes of FRRS deployed by Dispatch Instruction, ERCOT will not require additional deployment if frequency deviation decreases to a lower threshold before returning to a threshold already reached during the same deployment.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TextBox 4"/>
          <p:cNvSpPr txBox="1"/>
          <p:nvPr/>
        </p:nvSpPr>
        <p:spPr>
          <a:xfrm>
            <a:off x="7543800" y="6063734"/>
            <a:ext cx="1415772" cy="369332"/>
          </a:xfrm>
          <a:prstGeom prst="rect">
            <a:avLst/>
          </a:prstGeom>
          <a:noFill/>
        </p:spPr>
        <p:txBody>
          <a:bodyPr wrap="none" rtlCol="0">
            <a:spAutoFit/>
          </a:bodyPr>
          <a:lstStyle/>
          <a:p>
            <a:r>
              <a:rPr lang="en-US" i="1" dirty="0" smtClean="0"/>
              <a:t>continued…</a:t>
            </a:r>
            <a:endParaRPr lang="en-US" i="1" dirty="0"/>
          </a:p>
        </p:txBody>
      </p:sp>
    </p:spTree>
    <p:extLst>
      <p:ext uri="{BB962C8B-B14F-4D97-AF65-F5344CB8AC3E}">
        <p14:creationId xmlns:p14="http://schemas.microsoft.com/office/powerpoint/2010/main" val="629790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Practice Manual References</a:t>
            </a:r>
          </a:p>
        </p:txBody>
      </p:sp>
      <p:sp>
        <p:nvSpPr>
          <p:cNvPr id="3" name="Content Placeholder 2"/>
          <p:cNvSpPr>
            <a:spLocks noGrp="1"/>
          </p:cNvSpPr>
          <p:nvPr>
            <p:ph idx="1"/>
          </p:nvPr>
        </p:nvSpPr>
        <p:spPr/>
        <p:txBody>
          <a:bodyPr/>
          <a:lstStyle/>
          <a:p>
            <a:pPr marL="0" indent="0">
              <a:buNone/>
            </a:pPr>
            <a:r>
              <a:rPr lang="en-US" sz="1600" b="1" dirty="0"/>
              <a:t>Deployment by Trigger Frequency:  </a:t>
            </a:r>
            <a:r>
              <a:rPr lang="en-US" sz="1600" dirty="0"/>
              <a:t>It is expected that each Resource with an FRRS Responsibility deploy 100% of its FRRS Responsibility within 60 cycles of a frequency deviation of more than +/- .09 Hz from the 60 Hz nominal system frequency.  LFC will issue an Instruction, but this will be used only for the purpose of determining when to terminate the deployment.  Each Resource shall remain deployed until recalled by ERCOT.  </a:t>
            </a:r>
          </a:p>
          <a:p>
            <a:endParaRPr lang="en-US" sz="1600" dirty="0"/>
          </a:p>
          <a:p>
            <a:pPr marL="0" indent="0">
              <a:buNone/>
            </a:pPr>
            <a:r>
              <a:rPr lang="en-US" sz="1600" b="1" dirty="0"/>
              <a:t>Termination of Deployment: </a:t>
            </a:r>
            <a:r>
              <a:rPr lang="en-US" sz="1600" dirty="0"/>
              <a:t>ERCOT shall initiate termination of any deployment whenever frequency deviation is equal to or less than +/- .01 Hz for more than 12 continuous seconds, whenever frequency deviation exceeds +/- .01 Hz in the direction opposite the excursion for which FRRS was previously deployed, or until the maximum deployment time (as described above) has been reached.  In all cases, ERCOT will release Resources from deployment through a Dispatch Instruction in 3 steps.  In each step, ERCOT will release an additional 1/3 of the originally obligated capacity for each Resource by sending a deployment instruction reflecting the reduced obligation.  Each step will follow the previous step by no fewer than 12 seconds</a:t>
            </a:r>
            <a:r>
              <a:rPr lang="en-US" sz="1600" dirty="0" smtClean="0"/>
              <a: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TextBox 4"/>
          <p:cNvSpPr txBox="1"/>
          <p:nvPr/>
        </p:nvSpPr>
        <p:spPr>
          <a:xfrm>
            <a:off x="7543800" y="6063734"/>
            <a:ext cx="1415772" cy="369332"/>
          </a:xfrm>
          <a:prstGeom prst="rect">
            <a:avLst/>
          </a:prstGeom>
          <a:noFill/>
        </p:spPr>
        <p:txBody>
          <a:bodyPr wrap="none" rtlCol="0">
            <a:spAutoFit/>
          </a:bodyPr>
          <a:lstStyle/>
          <a:p>
            <a:r>
              <a:rPr lang="en-US" i="1" dirty="0" smtClean="0"/>
              <a:t>continued…</a:t>
            </a:r>
            <a:endParaRPr lang="en-US" i="1" dirty="0"/>
          </a:p>
        </p:txBody>
      </p:sp>
    </p:spTree>
    <p:extLst>
      <p:ext uri="{BB962C8B-B14F-4D97-AF65-F5344CB8AC3E}">
        <p14:creationId xmlns:p14="http://schemas.microsoft.com/office/powerpoint/2010/main" val="424024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Practice Manual References</a:t>
            </a:r>
          </a:p>
        </p:txBody>
      </p:sp>
      <p:sp>
        <p:nvSpPr>
          <p:cNvPr id="3" name="Content Placeholder 2"/>
          <p:cNvSpPr>
            <a:spLocks noGrp="1"/>
          </p:cNvSpPr>
          <p:nvPr>
            <p:ph idx="1"/>
          </p:nvPr>
        </p:nvSpPr>
        <p:spPr/>
        <p:txBody>
          <a:bodyPr/>
          <a:lstStyle/>
          <a:p>
            <a:pPr marL="0" indent="0">
              <a:buNone/>
            </a:pPr>
            <a:r>
              <a:rPr lang="en-US" sz="1600" b="1" dirty="0"/>
              <a:t>Subsequent Deployment: </a:t>
            </a:r>
            <a:r>
              <a:rPr lang="en-US" sz="1600" dirty="0"/>
              <a:t>ERCOT may initiate a new deployment at any time following the complete recall of FRRS, except that ERCOT will not initiate a new deployment during any single frequency excursion for which FRRS has previously been deployed.  However, FRRS Resources must automatically re-deploy during a single excursion if frequency deviation begins to exceed +/- .09 Hz after recall of a preceding deployment.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90015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ERCOT Nodal Protocol References</a:t>
            </a:r>
          </a:p>
          <a:p>
            <a:pPr marL="514350" indent="-514350">
              <a:buFont typeface="+mj-lt"/>
              <a:buAutoNum type="arabicPeriod"/>
            </a:pPr>
            <a:r>
              <a:rPr lang="en-US" dirty="0" smtClean="0"/>
              <a:t>Business Practice Manual </a:t>
            </a:r>
            <a:r>
              <a:rPr lang="en-US" dirty="0" smtClean="0"/>
              <a:t>References</a:t>
            </a: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48068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ERCOT Nodal Protocol References</a:t>
            </a:r>
            <a:endParaRPr lang="en-US" sz="3600" dirty="0"/>
          </a:p>
        </p:txBody>
      </p:sp>
    </p:spTree>
    <p:extLst>
      <p:ext uri="{BB962C8B-B14F-4D97-AF65-F5344CB8AC3E}">
        <p14:creationId xmlns:p14="http://schemas.microsoft.com/office/powerpoint/2010/main" val="3855648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Nodal Protocol References</a:t>
            </a:r>
            <a:endParaRPr lang="en-US" dirty="0"/>
          </a:p>
        </p:txBody>
      </p:sp>
      <p:sp>
        <p:nvSpPr>
          <p:cNvPr id="3" name="Content Placeholder 2"/>
          <p:cNvSpPr>
            <a:spLocks noGrp="1"/>
          </p:cNvSpPr>
          <p:nvPr>
            <p:ph idx="1"/>
          </p:nvPr>
        </p:nvSpPr>
        <p:spPr/>
        <p:txBody>
          <a:bodyPr/>
          <a:lstStyle/>
          <a:p>
            <a:pPr marL="0" indent="0">
              <a:buNone/>
            </a:pPr>
            <a:r>
              <a:rPr lang="en-US" sz="1600" dirty="0"/>
              <a:t>From the </a:t>
            </a:r>
            <a:r>
              <a:rPr lang="en-US" sz="1600" i="1" dirty="0"/>
              <a:t>ERCOT </a:t>
            </a:r>
            <a:r>
              <a:rPr lang="en-US" sz="1600" i="1" dirty="0" smtClean="0"/>
              <a:t>Nodal Protocols </a:t>
            </a:r>
            <a:r>
              <a:rPr lang="en-US" sz="1600" dirty="0" smtClean="0"/>
              <a:t>(</a:t>
            </a:r>
            <a:r>
              <a:rPr lang="en-US" sz="1600" dirty="0" smtClean="0">
                <a:hlinkClick r:id="rId2"/>
              </a:rPr>
              <a:t>link</a:t>
            </a:r>
            <a:r>
              <a:rPr lang="en-US" sz="1600" dirty="0"/>
              <a:t>)</a:t>
            </a:r>
            <a:endParaRPr lang="en-US" sz="1600" i="1" dirty="0"/>
          </a:p>
          <a:p>
            <a:pPr marL="0" indent="0">
              <a:buNone/>
            </a:pPr>
            <a:endParaRPr lang="en-US" sz="1600" b="1" dirty="0"/>
          </a:p>
          <a:p>
            <a:pPr marL="0" indent="0">
              <a:buNone/>
            </a:pPr>
            <a:r>
              <a:rPr lang="en-US" sz="1600" b="1" dirty="0" smtClean="0"/>
              <a:t>3.16</a:t>
            </a:r>
            <a:r>
              <a:rPr lang="en-US" sz="1600" b="1" dirty="0"/>
              <a:t>	Standards for Determining Ancillary Service </a:t>
            </a:r>
            <a:r>
              <a:rPr lang="en-US" sz="1600" b="1" dirty="0" smtClean="0"/>
              <a:t>Quantities</a:t>
            </a:r>
          </a:p>
          <a:p>
            <a:pPr marL="0" indent="0" defTabSz="571500">
              <a:buNone/>
            </a:pPr>
            <a:r>
              <a:rPr lang="en-US" sz="1600" dirty="0"/>
              <a:t>(8)	</a:t>
            </a:r>
            <a:r>
              <a:rPr lang="en-US" sz="1600" dirty="0" smtClean="0"/>
              <a:t>The </a:t>
            </a:r>
            <a:r>
              <a:rPr lang="en-US" sz="1600" dirty="0"/>
              <a:t>maximum MW amount of capacity from Resources providing FRRS-Up is </a:t>
            </a:r>
            <a:r>
              <a:rPr lang="en-US" sz="1600" dirty="0" smtClean="0"/>
              <a:t>	limited </a:t>
            </a:r>
            <a:r>
              <a:rPr lang="en-US" sz="1600" dirty="0"/>
              <a:t>to 65 MW.  ERCOT may reduce this limit if it believes that this amount will </a:t>
            </a:r>
            <a:r>
              <a:rPr lang="en-US" sz="1600" dirty="0" smtClean="0"/>
              <a:t>	have </a:t>
            </a:r>
            <a:r>
              <a:rPr lang="en-US" sz="1600" dirty="0"/>
              <a:t>a negative impact on reliability or if this limit would require additional </a:t>
            </a:r>
            <a:r>
              <a:rPr lang="en-US" sz="1600" dirty="0" smtClean="0"/>
              <a:t>	Regulation </a:t>
            </a:r>
            <a:r>
              <a:rPr lang="en-US" sz="1600" dirty="0"/>
              <a:t>Service to be deployed.</a:t>
            </a:r>
          </a:p>
          <a:p>
            <a:pPr marL="0" indent="0" defTabSz="571500">
              <a:buNone/>
            </a:pPr>
            <a:r>
              <a:rPr lang="en-US" sz="1600" dirty="0"/>
              <a:t>(9)	The maximum MW amount of capacity from Resources providing FRRS-Down is </a:t>
            </a:r>
            <a:r>
              <a:rPr lang="en-US" sz="1600" dirty="0" smtClean="0"/>
              <a:t>	limited </a:t>
            </a:r>
            <a:r>
              <a:rPr lang="en-US" sz="1600" dirty="0"/>
              <a:t>to 35 MW.  ERCOT may reduce this limit if it believes that this amount will </a:t>
            </a:r>
            <a:r>
              <a:rPr lang="en-US" sz="1600" dirty="0" smtClean="0"/>
              <a:t>	have </a:t>
            </a:r>
            <a:r>
              <a:rPr lang="en-US" sz="1600" dirty="0"/>
              <a:t>a negative impact on reliability or if this limit would require additional </a:t>
            </a:r>
            <a:r>
              <a:rPr lang="en-US" sz="1600" dirty="0" smtClean="0"/>
              <a:t>	Regulation </a:t>
            </a:r>
            <a:r>
              <a:rPr lang="en-US" sz="1600" dirty="0"/>
              <a:t>Service to be deployed.</a:t>
            </a:r>
          </a:p>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93225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Nodal Protocol References</a:t>
            </a:r>
          </a:p>
        </p:txBody>
      </p:sp>
      <p:sp>
        <p:nvSpPr>
          <p:cNvPr id="3" name="Content Placeholder 2"/>
          <p:cNvSpPr>
            <a:spLocks noGrp="1"/>
          </p:cNvSpPr>
          <p:nvPr>
            <p:ph idx="1"/>
          </p:nvPr>
        </p:nvSpPr>
        <p:spPr/>
        <p:txBody>
          <a:bodyPr/>
          <a:lstStyle/>
          <a:p>
            <a:pPr marL="0" indent="0">
              <a:buNone/>
            </a:pPr>
            <a:r>
              <a:rPr lang="en-US" sz="1600" b="1" i="1" dirty="0"/>
              <a:t>3.17.1	Regulation Service </a:t>
            </a:r>
          </a:p>
          <a:p>
            <a:pPr marL="0" indent="0" defTabSz="571500">
              <a:buNone/>
            </a:pPr>
            <a:r>
              <a:rPr lang="en-US" sz="1600" dirty="0"/>
              <a:t>(</a:t>
            </a:r>
            <a:r>
              <a:rPr lang="en-US" sz="1600" dirty="0" smtClean="0"/>
              <a:t>1)	Regulation </a:t>
            </a:r>
            <a:r>
              <a:rPr lang="en-US" sz="1600" dirty="0"/>
              <a:t>Up (</a:t>
            </a:r>
            <a:r>
              <a:rPr lang="en-US" sz="1600" dirty="0" err="1"/>
              <a:t>Reg</a:t>
            </a:r>
            <a:r>
              <a:rPr lang="en-US" sz="1600" dirty="0"/>
              <a:t>-Up) Service is a service that provides capacity that can respond </a:t>
            </a:r>
            <a:r>
              <a:rPr lang="en-US" sz="1600" dirty="0" smtClean="0"/>
              <a:t>	to </a:t>
            </a:r>
            <a:r>
              <a:rPr lang="en-US" sz="1600" dirty="0"/>
              <a:t>signals from ERCOT within five seconds to respond to changes from scheduled </a:t>
            </a:r>
            <a:r>
              <a:rPr lang="en-US" sz="1600" dirty="0" smtClean="0"/>
              <a:t>	system </a:t>
            </a:r>
            <a:r>
              <a:rPr lang="en-US" sz="1600" dirty="0"/>
              <a:t>frequency.  The amount of </a:t>
            </a:r>
            <a:r>
              <a:rPr lang="en-US" sz="1600" dirty="0" err="1"/>
              <a:t>Reg</a:t>
            </a:r>
            <a:r>
              <a:rPr lang="en-US" sz="1600" dirty="0"/>
              <a:t>-Up capacity is the amount of capacity </a:t>
            </a:r>
            <a:r>
              <a:rPr lang="en-US" sz="1600" dirty="0" smtClean="0"/>
              <a:t>	available </a:t>
            </a:r>
            <a:r>
              <a:rPr lang="en-US" sz="1600" dirty="0"/>
              <a:t>from a Resource that may be called on to change output as necessary to </a:t>
            </a:r>
            <a:r>
              <a:rPr lang="en-US" sz="1600" dirty="0" smtClean="0"/>
              <a:t>	maintain </a:t>
            </a:r>
            <a:r>
              <a:rPr lang="en-US" sz="1600" dirty="0"/>
              <a:t>proper system frequency. A Generation Resource providing </a:t>
            </a:r>
            <a:r>
              <a:rPr lang="en-US" sz="1600" dirty="0" err="1"/>
              <a:t>Reg</a:t>
            </a:r>
            <a:r>
              <a:rPr lang="en-US" sz="1600" dirty="0"/>
              <a:t>-Up must be </a:t>
            </a:r>
            <a:r>
              <a:rPr lang="en-US" sz="1600" dirty="0" smtClean="0"/>
              <a:t>	able </a:t>
            </a:r>
            <a:r>
              <a:rPr lang="en-US" sz="1600" dirty="0"/>
              <a:t>to increase energy output when deployed and decrease energy output when </a:t>
            </a:r>
            <a:r>
              <a:rPr lang="en-US" sz="1600" dirty="0" smtClean="0"/>
              <a:t>	recalled</a:t>
            </a:r>
            <a:r>
              <a:rPr lang="en-US" sz="1600" dirty="0"/>
              <a:t>.  A Load Resource providing </a:t>
            </a:r>
            <a:r>
              <a:rPr lang="en-US" sz="1600" dirty="0" err="1"/>
              <a:t>Reg</a:t>
            </a:r>
            <a:r>
              <a:rPr lang="en-US" sz="1600" dirty="0"/>
              <a:t>-Up must be able to decrease Load when </a:t>
            </a:r>
            <a:r>
              <a:rPr lang="en-US" sz="1600" dirty="0" smtClean="0"/>
              <a:t>	deployed </a:t>
            </a:r>
            <a:r>
              <a:rPr lang="en-US" sz="1600" dirty="0"/>
              <a:t>and increase Load when recalled.  </a:t>
            </a:r>
            <a:r>
              <a:rPr lang="en-US" sz="1600" dirty="0">
                <a:solidFill>
                  <a:srgbClr val="00B050"/>
                </a:solidFill>
              </a:rPr>
              <a:t>Fast-Responding Regulation Service Up </a:t>
            </a:r>
            <a:r>
              <a:rPr lang="en-US" sz="1600" dirty="0" smtClean="0">
                <a:solidFill>
                  <a:srgbClr val="00B050"/>
                </a:solidFill>
              </a:rPr>
              <a:t>	(</a:t>
            </a:r>
            <a:r>
              <a:rPr lang="en-US" sz="1600" dirty="0">
                <a:solidFill>
                  <a:srgbClr val="00B050"/>
                </a:solidFill>
              </a:rPr>
              <a:t>FRRS-Up) is a subset of </a:t>
            </a:r>
            <a:r>
              <a:rPr lang="en-US" sz="1600" dirty="0" err="1">
                <a:solidFill>
                  <a:srgbClr val="00B050"/>
                </a:solidFill>
              </a:rPr>
              <a:t>Reg</a:t>
            </a:r>
            <a:r>
              <a:rPr lang="en-US" sz="1600" dirty="0">
                <a:solidFill>
                  <a:srgbClr val="00B050"/>
                </a:solidFill>
              </a:rPr>
              <a:t>-Up Service in which the participating Resource </a:t>
            </a:r>
            <a:r>
              <a:rPr lang="en-US" sz="1600" dirty="0" smtClean="0">
                <a:solidFill>
                  <a:srgbClr val="00B050"/>
                </a:solidFill>
              </a:rPr>
              <a:t>	provides </a:t>
            </a:r>
            <a:r>
              <a:rPr lang="en-US" sz="1600" dirty="0" err="1">
                <a:solidFill>
                  <a:srgbClr val="00B050"/>
                </a:solidFill>
              </a:rPr>
              <a:t>Reg</a:t>
            </a:r>
            <a:r>
              <a:rPr lang="en-US" sz="1600" dirty="0">
                <a:solidFill>
                  <a:srgbClr val="00B050"/>
                </a:solidFill>
              </a:rPr>
              <a:t>-Up capacity to ERCOT within 60 cycles of either its receipt of an </a:t>
            </a:r>
            <a:r>
              <a:rPr lang="en-US" sz="1600" dirty="0" smtClean="0">
                <a:solidFill>
                  <a:srgbClr val="00B050"/>
                </a:solidFill>
              </a:rPr>
              <a:t>	ERCOT </a:t>
            </a:r>
            <a:r>
              <a:rPr lang="en-US" sz="1600" dirty="0">
                <a:solidFill>
                  <a:srgbClr val="00B050"/>
                </a:solidFill>
              </a:rPr>
              <a:t>Dispatch Instruction or the detection of a trigger frequency independent of an </a:t>
            </a:r>
            <a:r>
              <a:rPr lang="en-US" sz="1600" dirty="0" smtClean="0">
                <a:solidFill>
                  <a:srgbClr val="00B050"/>
                </a:solidFill>
              </a:rPr>
              <a:t>	ERCOT </a:t>
            </a:r>
            <a:r>
              <a:rPr lang="en-US" sz="1600" dirty="0">
                <a:solidFill>
                  <a:srgbClr val="00B050"/>
                </a:solidFill>
              </a:rPr>
              <a:t>Dispatch Instruction.  ERCOT dispatches </a:t>
            </a:r>
            <a:r>
              <a:rPr lang="en-US" sz="1600" dirty="0" err="1">
                <a:solidFill>
                  <a:srgbClr val="00B050"/>
                </a:solidFill>
              </a:rPr>
              <a:t>Reg</a:t>
            </a:r>
            <a:r>
              <a:rPr lang="en-US" sz="1600" dirty="0">
                <a:solidFill>
                  <a:srgbClr val="00B050"/>
                </a:solidFill>
              </a:rPr>
              <a:t>-Up by a Load Frequency </a:t>
            </a:r>
            <a:r>
              <a:rPr lang="en-US" sz="1600" dirty="0" smtClean="0">
                <a:solidFill>
                  <a:srgbClr val="00B050"/>
                </a:solidFill>
              </a:rPr>
              <a:t>	Control </a:t>
            </a:r>
            <a:r>
              <a:rPr lang="en-US" sz="1600" dirty="0">
                <a:solidFill>
                  <a:srgbClr val="00B050"/>
                </a:solidFill>
              </a:rPr>
              <a:t>(LFC) signal.  The LFC signal for FRRS-Up is separate from the LFC signal </a:t>
            </a:r>
            <a:r>
              <a:rPr lang="en-US" sz="1600" dirty="0" smtClean="0">
                <a:solidFill>
                  <a:srgbClr val="00B050"/>
                </a:solidFill>
              </a:rPr>
              <a:t>	for </a:t>
            </a:r>
            <a:r>
              <a:rPr lang="en-US" sz="1600" dirty="0">
                <a:solidFill>
                  <a:srgbClr val="00B050"/>
                </a:solidFill>
              </a:rPr>
              <a:t>other </a:t>
            </a:r>
            <a:r>
              <a:rPr lang="en-US" sz="1600" dirty="0" err="1">
                <a:solidFill>
                  <a:srgbClr val="00B050"/>
                </a:solidFill>
              </a:rPr>
              <a:t>Reg</a:t>
            </a:r>
            <a:r>
              <a:rPr lang="en-US" sz="1600" dirty="0">
                <a:solidFill>
                  <a:srgbClr val="00B050"/>
                </a:solidFill>
              </a:rPr>
              <a:t>-Up.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4"/>
          <p:cNvSpPr txBox="1"/>
          <p:nvPr/>
        </p:nvSpPr>
        <p:spPr>
          <a:xfrm>
            <a:off x="7543800" y="6063734"/>
            <a:ext cx="1415772" cy="369332"/>
          </a:xfrm>
          <a:prstGeom prst="rect">
            <a:avLst/>
          </a:prstGeom>
          <a:noFill/>
        </p:spPr>
        <p:txBody>
          <a:bodyPr wrap="none" rtlCol="0">
            <a:spAutoFit/>
          </a:bodyPr>
          <a:lstStyle/>
          <a:p>
            <a:r>
              <a:rPr lang="en-US" i="1" dirty="0" smtClean="0"/>
              <a:t>continued…</a:t>
            </a:r>
            <a:endParaRPr lang="en-US" i="1" dirty="0"/>
          </a:p>
        </p:txBody>
      </p:sp>
    </p:spTree>
    <p:extLst>
      <p:ext uri="{BB962C8B-B14F-4D97-AF65-F5344CB8AC3E}">
        <p14:creationId xmlns:p14="http://schemas.microsoft.com/office/powerpoint/2010/main" val="2473009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Nodal Protocol References</a:t>
            </a:r>
          </a:p>
        </p:txBody>
      </p:sp>
      <p:sp>
        <p:nvSpPr>
          <p:cNvPr id="3" name="Content Placeholder 2"/>
          <p:cNvSpPr>
            <a:spLocks noGrp="1"/>
          </p:cNvSpPr>
          <p:nvPr>
            <p:ph idx="1"/>
          </p:nvPr>
        </p:nvSpPr>
        <p:spPr/>
        <p:txBody>
          <a:bodyPr/>
          <a:lstStyle/>
          <a:p>
            <a:endParaRPr lang="en-US" sz="1800" dirty="0"/>
          </a:p>
          <a:p>
            <a:pPr marL="0" indent="0" defTabSz="571500">
              <a:buNone/>
            </a:pPr>
            <a:r>
              <a:rPr lang="en-US" sz="1600" dirty="0"/>
              <a:t>(2)	Regulation Down (</a:t>
            </a:r>
            <a:r>
              <a:rPr lang="en-US" sz="1600" dirty="0" err="1"/>
              <a:t>Reg</a:t>
            </a:r>
            <a:r>
              <a:rPr lang="en-US" sz="1600" dirty="0"/>
              <a:t>-Down) Service is a service that provides capacity that can 	respond to signals from ERCOT within five seconds to respond to changes from 	scheduled system frequency.  The amount of </a:t>
            </a:r>
            <a:r>
              <a:rPr lang="en-US" sz="1600" dirty="0" err="1"/>
              <a:t>Reg</a:t>
            </a:r>
            <a:r>
              <a:rPr lang="en-US" sz="1600" dirty="0"/>
              <a:t>-Down capacity is the amount of 	capacity available from a Resource that may be called on to change output as 	necessary to maintain proper system frequency.  A Generation Resource providing 	</a:t>
            </a:r>
            <a:r>
              <a:rPr lang="en-US" sz="1600" dirty="0" err="1"/>
              <a:t>Reg</a:t>
            </a:r>
            <a:r>
              <a:rPr lang="en-US" sz="1600" dirty="0"/>
              <a:t>-Down must be able to decrease energy output when deployed and increase 	energy output when recalled. A Load Resource providing </a:t>
            </a:r>
            <a:r>
              <a:rPr lang="en-US" sz="1600" dirty="0" err="1"/>
              <a:t>Reg</a:t>
            </a:r>
            <a:r>
              <a:rPr lang="en-US" sz="1600" dirty="0"/>
              <a:t>-Down must be able </a:t>
            </a:r>
            <a:r>
              <a:rPr lang="en-US" sz="1600" dirty="0" smtClean="0"/>
              <a:t>	to 	increase </a:t>
            </a:r>
            <a:r>
              <a:rPr lang="en-US" sz="1600" dirty="0"/>
              <a:t>Load when deployed and decrease Load when recalled</a:t>
            </a:r>
            <a:r>
              <a:rPr lang="en-US" sz="1600" dirty="0">
                <a:solidFill>
                  <a:srgbClr val="00B050"/>
                </a:solidFill>
              </a:rPr>
              <a:t>.  </a:t>
            </a:r>
            <a:r>
              <a:rPr lang="en-US" sz="1600" dirty="0" smtClean="0">
                <a:solidFill>
                  <a:srgbClr val="00B050"/>
                </a:solidFill>
              </a:rPr>
              <a:t>Fast-	Responding </a:t>
            </a:r>
            <a:r>
              <a:rPr lang="en-US" sz="1600" dirty="0">
                <a:solidFill>
                  <a:srgbClr val="00B050"/>
                </a:solidFill>
              </a:rPr>
              <a:t>Regulation Service Down (FRRS-Down) is a subset of </a:t>
            </a:r>
            <a:r>
              <a:rPr lang="en-US" sz="1600" dirty="0" err="1">
                <a:solidFill>
                  <a:srgbClr val="00B050"/>
                </a:solidFill>
              </a:rPr>
              <a:t>Reg</a:t>
            </a:r>
            <a:r>
              <a:rPr lang="en-US" sz="1600" dirty="0">
                <a:solidFill>
                  <a:srgbClr val="00B050"/>
                </a:solidFill>
              </a:rPr>
              <a:t>-Down </a:t>
            </a:r>
            <a:r>
              <a:rPr lang="en-US" sz="1600" dirty="0" smtClean="0">
                <a:solidFill>
                  <a:srgbClr val="00B050"/>
                </a:solidFill>
              </a:rPr>
              <a:t>	Service </a:t>
            </a:r>
            <a:r>
              <a:rPr lang="en-US" sz="1600" dirty="0">
                <a:solidFill>
                  <a:srgbClr val="00B050"/>
                </a:solidFill>
              </a:rPr>
              <a:t>in which a participating Resource provides </a:t>
            </a:r>
            <a:r>
              <a:rPr lang="en-US" sz="1600" dirty="0" err="1">
                <a:solidFill>
                  <a:srgbClr val="00B050"/>
                </a:solidFill>
              </a:rPr>
              <a:t>Reg</a:t>
            </a:r>
            <a:r>
              <a:rPr lang="en-US" sz="1600" dirty="0">
                <a:solidFill>
                  <a:srgbClr val="00B050"/>
                </a:solidFill>
              </a:rPr>
              <a:t>-Down capacity to ERCOT </a:t>
            </a:r>
            <a:r>
              <a:rPr lang="en-US" sz="1600" dirty="0" smtClean="0">
                <a:solidFill>
                  <a:srgbClr val="00B050"/>
                </a:solidFill>
              </a:rPr>
              <a:t>	within </a:t>
            </a:r>
            <a:r>
              <a:rPr lang="en-US" sz="1600" dirty="0">
                <a:solidFill>
                  <a:srgbClr val="00B050"/>
                </a:solidFill>
              </a:rPr>
              <a:t>60 cycles of either its receipt of an ERCOT Dispatch Instruction or the </a:t>
            </a:r>
            <a:r>
              <a:rPr lang="en-US" sz="1600" dirty="0" smtClean="0">
                <a:solidFill>
                  <a:srgbClr val="00B050"/>
                </a:solidFill>
              </a:rPr>
              <a:t>	detection </a:t>
            </a:r>
            <a:r>
              <a:rPr lang="en-US" sz="1600" dirty="0">
                <a:solidFill>
                  <a:srgbClr val="00B050"/>
                </a:solidFill>
              </a:rPr>
              <a:t>of a trigger frequency independent of an ERCOT Dispatch Instruction.  </a:t>
            </a:r>
            <a:r>
              <a:rPr lang="en-US" sz="1600" dirty="0" smtClean="0">
                <a:solidFill>
                  <a:srgbClr val="00B050"/>
                </a:solidFill>
              </a:rPr>
              <a:t>	ERCOT </a:t>
            </a:r>
            <a:r>
              <a:rPr lang="en-US" sz="1600" dirty="0">
                <a:solidFill>
                  <a:srgbClr val="00B050"/>
                </a:solidFill>
              </a:rPr>
              <a:t>dispatches </a:t>
            </a:r>
            <a:r>
              <a:rPr lang="en-US" sz="1600" dirty="0" err="1">
                <a:solidFill>
                  <a:srgbClr val="00B050"/>
                </a:solidFill>
              </a:rPr>
              <a:t>Reg</a:t>
            </a:r>
            <a:r>
              <a:rPr lang="en-US" sz="1600" dirty="0">
                <a:solidFill>
                  <a:srgbClr val="00B050"/>
                </a:solidFill>
              </a:rPr>
              <a:t>-Down by an LFC signal.  The LFC signal for FRRS-Down </a:t>
            </a:r>
            <a:r>
              <a:rPr lang="en-US" sz="1600" dirty="0" smtClean="0">
                <a:solidFill>
                  <a:srgbClr val="00B050"/>
                </a:solidFill>
              </a:rPr>
              <a:t>	is 	separate </a:t>
            </a:r>
            <a:r>
              <a:rPr lang="en-US" sz="1600" dirty="0">
                <a:solidFill>
                  <a:srgbClr val="00B050"/>
                </a:solidFill>
              </a:rPr>
              <a:t>from the LFC signal for other </a:t>
            </a:r>
            <a:r>
              <a:rPr lang="en-US" sz="1600" dirty="0" err="1">
                <a:solidFill>
                  <a:srgbClr val="00B050"/>
                </a:solidFill>
              </a:rPr>
              <a:t>Reg</a:t>
            </a:r>
            <a:r>
              <a:rPr lang="en-US" sz="1600" dirty="0">
                <a:solidFill>
                  <a:srgbClr val="00B050"/>
                </a:solidFill>
              </a:rPr>
              <a:t>-Down.</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8432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Nodal Protocol References</a:t>
            </a:r>
          </a:p>
        </p:txBody>
      </p:sp>
      <p:sp>
        <p:nvSpPr>
          <p:cNvPr id="3" name="Content Placeholder 2"/>
          <p:cNvSpPr>
            <a:spLocks noGrp="1"/>
          </p:cNvSpPr>
          <p:nvPr>
            <p:ph idx="1"/>
          </p:nvPr>
        </p:nvSpPr>
        <p:spPr/>
        <p:txBody>
          <a:bodyPr/>
          <a:lstStyle/>
          <a:p>
            <a:pPr marL="0" indent="0">
              <a:buNone/>
            </a:pPr>
            <a:r>
              <a:rPr lang="en-US" sz="1600" b="1" dirty="0"/>
              <a:t>6.5.5.2	Operational Data </a:t>
            </a:r>
            <a:r>
              <a:rPr lang="en-US" sz="1600" b="1" dirty="0" smtClean="0"/>
              <a:t>Requirements</a:t>
            </a:r>
          </a:p>
          <a:p>
            <a:pPr marL="0" indent="0" defTabSz="571500">
              <a:buNone/>
            </a:pPr>
            <a:r>
              <a:rPr lang="en-US" sz="1600" dirty="0"/>
              <a:t>(2)(q) </a:t>
            </a:r>
            <a:r>
              <a:rPr lang="en-US" sz="1600" dirty="0" smtClean="0"/>
              <a:t>	</a:t>
            </a:r>
            <a:r>
              <a:rPr lang="en-US" sz="1600" dirty="0" err="1" smtClean="0"/>
              <a:t>Reg</a:t>
            </a:r>
            <a:r>
              <a:rPr lang="en-US" sz="1600" dirty="0" smtClean="0"/>
              <a:t>-Up </a:t>
            </a:r>
            <a:r>
              <a:rPr lang="en-US" sz="1600" dirty="0"/>
              <a:t>and </a:t>
            </a:r>
            <a:r>
              <a:rPr lang="en-US" sz="1600" dirty="0" err="1"/>
              <a:t>Reg</a:t>
            </a:r>
            <a:r>
              <a:rPr lang="en-US" sz="1600" dirty="0"/>
              <a:t>-Down Services participation factors represent how a QSE is </a:t>
            </a:r>
            <a:r>
              <a:rPr lang="en-US" sz="1600" dirty="0" smtClean="0"/>
              <a:t>	planning to </a:t>
            </a:r>
            <a:r>
              <a:rPr lang="en-US" sz="1600" dirty="0"/>
              <a:t>deploy the Ancillary Service energy on a percentage basis to specific </a:t>
            </a:r>
            <a:r>
              <a:rPr lang="en-US" sz="1600" dirty="0" smtClean="0"/>
              <a:t>	qualified Resource(s</a:t>
            </a:r>
            <a:r>
              <a:rPr lang="en-US" sz="1600" dirty="0"/>
              <a:t>).  </a:t>
            </a:r>
            <a:r>
              <a:rPr lang="en-US" sz="1600" dirty="0">
                <a:solidFill>
                  <a:srgbClr val="00B050"/>
                </a:solidFill>
              </a:rPr>
              <a:t>The </a:t>
            </a:r>
            <a:r>
              <a:rPr lang="en-US" sz="1600" dirty="0" err="1">
                <a:solidFill>
                  <a:srgbClr val="00B050"/>
                </a:solidFill>
              </a:rPr>
              <a:t>Reg</a:t>
            </a:r>
            <a:r>
              <a:rPr lang="en-US" sz="1600" dirty="0">
                <a:solidFill>
                  <a:srgbClr val="00B050"/>
                </a:solidFill>
              </a:rPr>
              <a:t>-Up and </a:t>
            </a:r>
            <a:r>
              <a:rPr lang="en-US" sz="1600" dirty="0" err="1">
                <a:solidFill>
                  <a:srgbClr val="00B050"/>
                </a:solidFill>
              </a:rPr>
              <a:t>Reg</a:t>
            </a:r>
            <a:r>
              <a:rPr lang="en-US" sz="1600" dirty="0">
                <a:solidFill>
                  <a:srgbClr val="00B050"/>
                </a:solidFill>
              </a:rPr>
              <a:t>-Down Services participation </a:t>
            </a:r>
            <a:r>
              <a:rPr lang="en-US" sz="1600" dirty="0" smtClean="0">
                <a:solidFill>
                  <a:srgbClr val="00B050"/>
                </a:solidFill>
              </a:rPr>
              <a:t>factors for 	a Resource </a:t>
            </a:r>
            <a:r>
              <a:rPr lang="en-US" sz="1600" dirty="0">
                <a:solidFill>
                  <a:srgbClr val="00B050"/>
                </a:solidFill>
              </a:rPr>
              <a:t>providing Fast Responding Regulation Up Service (FRRS-Up) or </a:t>
            </a:r>
            <a:r>
              <a:rPr lang="en-US" sz="1600" dirty="0" smtClean="0">
                <a:solidFill>
                  <a:srgbClr val="00B050"/>
                </a:solidFill>
              </a:rPr>
              <a:t>Fast 	Responding </a:t>
            </a:r>
            <a:r>
              <a:rPr lang="en-US" sz="1600" dirty="0">
                <a:solidFill>
                  <a:srgbClr val="00B050"/>
                </a:solidFill>
              </a:rPr>
              <a:t>Regulation Down Service (FRRS-Down) shall be zero</a:t>
            </a:r>
            <a:r>
              <a:rPr lang="en-US" sz="1600" dirty="0"/>
              <a:t>; and</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043295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Nodal Protocol References</a:t>
            </a:r>
          </a:p>
        </p:txBody>
      </p:sp>
      <p:sp>
        <p:nvSpPr>
          <p:cNvPr id="3" name="Content Placeholder 2"/>
          <p:cNvSpPr>
            <a:spLocks noGrp="1"/>
          </p:cNvSpPr>
          <p:nvPr>
            <p:ph idx="1"/>
          </p:nvPr>
        </p:nvSpPr>
        <p:spPr/>
        <p:txBody>
          <a:bodyPr/>
          <a:lstStyle/>
          <a:p>
            <a:pPr marL="0" indent="0">
              <a:buNone/>
            </a:pPr>
            <a:r>
              <a:rPr lang="en-US" sz="1600" b="1" dirty="0"/>
              <a:t>8.1.1.2.1.1	Regulation </a:t>
            </a:r>
            <a:r>
              <a:rPr lang="en-US" sz="1600" b="1" dirty="0" smtClean="0"/>
              <a:t>Service Qualification</a:t>
            </a:r>
            <a:endParaRPr lang="en-US" sz="1600" b="1" dirty="0"/>
          </a:p>
          <a:p>
            <a:pPr marL="0" indent="0" defTabSz="571500">
              <a:buNone/>
            </a:pPr>
            <a:r>
              <a:rPr lang="en-US" sz="1600" dirty="0"/>
              <a:t>(</a:t>
            </a:r>
            <a:r>
              <a:rPr lang="en-US" sz="1600" dirty="0" smtClean="0"/>
              <a:t>6)	A </a:t>
            </a:r>
            <a:r>
              <a:rPr lang="en-US" sz="1600" dirty="0"/>
              <a:t>QSE may also qualify a Resource to provide Fast Responding Regulation Up </a:t>
            </a:r>
            <a:r>
              <a:rPr lang="en-US" sz="1600" dirty="0" smtClean="0"/>
              <a:t>	Service (</a:t>
            </a:r>
            <a:r>
              <a:rPr lang="en-US" sz="1600" dirty="0"/>
              <a:t>FRRS-Up), Fast Responding Regulation Down Service (FRRS-Down), or </a:t>
            </a:r>
            <a:r>
              <a:rPr lang="en-US" sz="1600" dirty="0" smtClean="0"/>
              <a:t>	both</a:t>
            </a:r>
            <a:r>
              <a:rPr lang="en-US" sz="1600" dirty="0"/>
              <a:t>.  In addition to the test criteria described in paragraph (5) above, ERCOT shall </a:t>
            </a:r>
            <a:r>
              <a:rPr lang="en-US" sz="1600" dirty="0" smtClean="0"/>
              <a:t>	verify </a:t>
            </a:r>
            <a:r>
              <a:rPr lang="en-US" sz="1600" dirty="0"/>
              <a:t>the following capabilities through testing:</a:t>
            </a:r>
          </a:p>
          <a:p>
            <a:pPr marL="0" indent="0" defTabSz="571500">
              <a:buNone/>
            </a:pPr>
            <a:r>
              <a:rPr lang="en-US" sz="1600" dirty="0"/>
              <a:t>(</a:t>
            </a:r>
            <a:r>
              <a:rPr lang="en-US" sz="1600" dirty="0" smtClean="0"/>
              <a:t>a)	The </a:t>
            </a:r>
            <a:r>
              <a:rPr lang="en-US" sz="1600" dirty="0"/>
              <a:t>Resource will be required to demonstrate that it can deploy within 60 cycles of </a:t>
            </a:r>
            <a:r>
              <a:rPr lang="en-US" sz="1600" dirty="0" smtClean="0"/>
              <a:t>	either </a:t>
            </a:r>
            <a:r>
              <a:rPr lang="en-US" sz="1600" dirty="0"/>
              <a:t>(</a:t>
            </a:r>
            <a:r>
              <a:rPr lang="en-US" sz="1600" dirty="0" err="1"/>
              <a:t>i</a:t>
            </a:r>
            <a:r>
              <a:rPr lang="en-US" sz="1600" dirty="0"/>
              <a:t>) receipt of a deployment signal from ERCOT, or (ii) a deviation of </a:t>
            </a:r>
            <a:r>
              <a:rPr lang="en-US" sz="1600" dirty="0" smtClean="0"/>
              <a:t>	frequency 	in </a:t>
            </a:r>
            <a:r>
              <a:rPr lang="en-US" sz="1600" dirty="0"/>
              <a:t>excess of +/-0.09 Hz from 60 Hz.</a:t>
            </a:r>
          </a:p>
          <a:p>
            <a:pPr marL="0" indent="0" defTabSz="571500">
              <a:buNone/>
            </a:pPr>
            <a:r>
              <a:rPr lang="en-US" sz="1600" dirty="0"/>
              <a:t>(</a:t>
            </a:r>
            <a:r>
              <a:rPr lang="en-US" sz="1600" dirty="0" smtClean="0"/>
              <a:t>b)	Upon </a:t>
            </a:r>
            <a:r>
              <a:rPr lang="en-US" sz="1600" dirty="0"/>
              <a:t>deployment, the Resource will be required to demonstrate that it can sustain </a:t>
            </a:r>
            <a:r>
              <a:rPr lang="en-US" sz="1600" dirty="0" smtClean="0"/>
              <a:t>	the </a:t>
            </a:r>
            <a:r>
              <a:rPr lang="en-US" sz="1600" dirty="0"/>
              <a:t>deployment for a minimum of eight minutes at a minimum level of 95% and a </a:t>
            </a:r>
            <a:r>
              <a:rPr lang="en-US" sz="1600" dirty="0" smtClean="0"/>
              <a:t>	maximum </a:t>
            </a:r>
            <a:r>
              <a:rPr lang="en-US" sz="1600" dirty="0"/>
              <a:t>level of 110% of the proposed maximum capacity obligation.</a:t>
            </a:r>
          </a:p>
          <a:p>
            <a:pPr marL="0" indent="0" defTabSz="571500">
              <a:buNone/>
            </a:pPr>
            <a:r>
              <a:rPr lang="en-US" sz="1600" dirty="0"/>
              <a:t>(</a:t>
            </a:r>
            <a:r>
              <a:rPr lang="en-US" sz="1600" dirty="0" smtClean="0"/>
              <a:t>c)	ERCOT </a:t>
            </a:r>
            <a:r>
              <a:rPr lang="en-US" sz="1600" dirty="0"/>
              <a:t>shall use the Resource’s high-resolution recorded frequency and MW </a:t>
            </a:r>
            <a:r>
              <a:rPr lang="en-US" sz="1600" dirty="0" smtClean="0"/>
              <a:t>	output </a:t>
            </a:r>
            <a:r>
              <a:rPr lang="en-US" sz="1600" dirty="0"/>
              <a:t>data to determine whether the Resource met its performance obligations </a:t>
            </a:r>
            <a:r>
              <a:rPr lang="en-US" sz="1600" dirty="0" smtClean="0"/>
              <a:t>	during </a:t>
            </a:r>
            <a:r>
              <a:rPr lang="en-US" sz="1600" dirty="0"/>
              <a:t>the test.</a:t>
            </a:r>
          </a:p>
          <a:p>
            <a:pPr marL="0" indent="0" defTabSz="571500">
              <a:buNone/>
            </a:pPr>
            <a:r>
              <a:rPr lang="en-US" sz="1600" dirty="0"/>
              <a:t>(</a:t>
            </a:r>
            <a:r>
              <a:rPr lang="en-US" sz="1600" dirty="0" smtClean="0"/>
              <a:t>d)	On </a:t>
            </a:r>
            <a:r>
              <a:rPr lang="en-US" sz="1600" dirty="0"/>
              <a:t>successful demonstration of the above test criteria, ERCOT shall qualify that </a:t>
            </a:r>
            <a:r>
              <a:rPr lang="en-US" sz="1600" dirty="0" smtClean="0"/>
              <a:t>	the 	Resource </a:t>
            </a:r>
            <a:r>
              <a:rPr lang="en-US" sz="1600" dirty="0"/>
              <a:t>is capable of providing FRRS and shall provide a copy of the </a:t>
            </a:r>
            <a:r>
              <a:rPr lang="en-US" sz="1600" dirty="0" smtClean="0"/>
              <a:t>	certificate 	to </a:t>
            </a:r>
            <a:r>
              <a:rPr lang="en-US" sz="1600" dirty="0"/>
              <a:t>the QSE and the Resource.</a:t>
            </a:r>
          </a:p>
          <a:p>
            <a:pPr marL="0" indent="0" defTabSz="571500">
              <a:buNone/>
            </a:pPr>
            <a:r>
              <a:rPr lang="en-US" sz="1600" dirty="0"/>
              <a:t>(e) 	A QSE representing a Resource qualified to provide FRRS shall not offer to </a:t>
            </a:r>
            <a:r>
              <a:rPr lang="en-US" sz="1600" dirty="0" smtClean="0"/>
              <a:t>	provide 	more </a:t>
            </a:r>
            <a:r>
              <a:rPr lang="en-US" sz="1600" dirty="0"/>
              <a:t>FRRS than the maximum capacity obligation that the Resource is </a:t>
            </a:r>
            <a:r>
              <a:rPr lang="en-US" sz="1600" dirty="0" smtClean="0"/>
              <a:t>	qualified 	to </a:t>
            </a:r>
            <a:r>
              <a:rPr lang="en-US" sz="1600" dirty="0"/>
              <a:t>provide, as shown in the certificate provided to the QSE and the Resource.</a:t>
            </a:r>
          </a:p>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73758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Business Practice Manual References</a:t>
            </a:r>
            <a:endParaRPr lang="en-US" sz="3600" dirty="0"/>
          </a:p>
        </p:txBody>
      </p:sp>
      <p:sp>
        <p:nvSpPr>
          <p:cNvPr id="3" name="Subtitle 2"/>
          <p:cNvSpPr>
            <a:spLocks noGrp="1"/>
          </p:cNvSpPr>
          <p:nvPr>
            <p:ph type="subTitle" idx="1"/>
          </p:nvPr>
        </p:nvSpPr>
        <p:spPr/>
        <p:txBody>
          <a:bodyPr/>
          <a:lstStyle/>
          <a:p>
            <a:r>
              <a:rPr lang="en-US" dirty="0"/>
              <a:t>ERCOT and QSE Operations Practices During the Operating Hour</a:t>
            </a:r>
          </a:p>
        </p:txBody>
      </p:sp>
    </p:spTree>
    <p:extLst>
      <p:ext uri="{BB962C8B-B14F-4D97-AF65-F5344CB8AC3E}">
        <p14:creationId xmlns:p14="http://schemas.microsoft.com/office/powerpoint/2010/main" val="224395831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microsoft.com/office/2006/documentManagement/types"/>
    <ds:schemaRef ds:uri="http://purl.org/dc/terms/"/>
    <ds:schemaRef ds:uri="http://purl.org/dc/elements/1.1/"/>
    <ds:schemaRef ds:uri="http://www.w3.org/XML/1998/namespace"/>
    <ds:schemaRef ds:uri="http://schemas.openxmlformats.org/package/2006/metadata/core-properties"/>
    <ds:schemaRef ds:uri="c34af464-7aa1-4edd-9be4-83dffc1cb926"/>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436</TotalTime>
  <Words>805</Words>
  <Application>Microsoft Office PowerPoint</Application>
  <PresentationFormat>On-screen Show (4:3)</PresentationFormat>
  <Paragraphs>64</Paragraphs>
  <Slides>13</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13</vt:i4>
      </vt:variant>
    </vt:vector>
  </HeadingPairs>
  <TitlesOfParts>
    <vt:vector size="18" baseType="lpstr">
      <vt:lpstr>Arial</vt:lpstr>
      <vt:lpstr>Calibri</vt:lpstr>
      <vt:lpstr>1_Custom Design</vt:lpstr>
      <vt:lpstr>Office Theme</vt:lpstr>
      <vt:lpstr>Custom Design</vt:lpstr>
      <vt:lpstr>PowerPoint Presentation</vt:lpstr>
      <vt:lpstr>Agenda</vt:lpstr>
      <vt:lpstr>ERCOT Nodal Protocol References</vt:lpstr>
      <vt:lpstr>ERCOT Nodal Protocol References</vt:lpstr>
      <vt:lpstr>ERCOT Nodal Protocol References</vt:lpstr>
      <vt:lpstr>ERCOT Nodal Protocol References</vt:lpstr>
      <vt:lpstr>ERCOT Nodal Protocol References</vt:lpstr>
      <vt:lpstr>ERCOT Nodal Protocol References</vt:lpstr>
      <vt:lpstr>Business Practice Manual References</vt:lpstr>
      <vt:lpstr>Business Practice Manual References</vt:lpstr>
      <vt:lpstr>Business Practice Manual References</vt:lpstr>
      <vt:lpstr>Business Practice Manual References</vt:lpstr>
      <vt:lpstr>Business Practice Manual References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Giarratano, Alex</cp:lastModifiedBy>
  <cp:revision>34</cp:revision>
  <cp:lastPrinted>2016-01-21T20:53:15Z</cp:lastPrinted>
  <dcterms:created xsi:type="dcterms:W3CDTF">2016-01-21T15:20:31Z</dcterms:created>
  <dcterms:modified xsi:type="dcterms:W3CDTF">2016-06-09T17:43:57Z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