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2"/>
  </p:notesMasterIdLst>
  <p:handoutMasterIdLst>
    <p:handoutMasterId r:id="rId23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294" r:id="rId13"/>
    <p:sldId id="265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8" d="100"/>
          <a:sy n="118" d="100"/>
        </p:scale>
        <p:origin x="96" y="2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4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0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8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0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8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June 16,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" y="791980"/>
            <a:ext cx="8693682" cy="53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0" y="762000"/>
            <a:ext cx="8720976" cy="54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762767" cy="54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8" y="757632"/>
            <a:ext cx="8750221" cy="54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2" y="786950"/>
            <a:ext cx="8932558" cy="55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4" y="784253"/>
            <a:ext cx="8948054" cy="55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3-7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8-14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648700" cy="403860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EMS Upgrade – </a:t>
            </a:r>
            <a:r>
              <a:rPr lang="en-US" sz="2000" dirty="0"/>
              <a:t>G</a:t>
            </a:r>
            <a:r>
              <a:rPr lang="en-US" sz="2000" dirty="0" smtClean="0"/>
              <a:t>o-live </a:t>
            </a:r>
            <a:r>
              <a:rPr lang="en-US" sz="2000" dirty="0" smtClean="0"/>
              <a:t>date is </a:t>
            </a:r>
            <a:r>
              <a:rPr lang="en-US" sz="2000" dirty="0" smtClean="0"/>
              <a:t>6/16/2016</a:t>
            </a:r>
            <a:r>
              <a:rPr lang="en-US" sz="2000" dirty="0" smtClean="0"/>
              <a:t>	</a:t>
            </a:r>
            <a:r>
              <a:rPr lang="en-US" sz="2000" i="1" dirty="0">
                <a:solidFill>
                  <a:srgbClr val="00B050"/>
                </a:solidFill>
              </a:rPr>
              <a:t> In Flight</a:t>
            </a:r>
            <a:endParaRPr lang="en-US" sz="2000" dirty="0" smtClean="0"/>
          </a:p>
          <a:p>
            <a:pPr>
              <a:tabLst>
                <a:tab pos="6862763" algn="l"/>
              </a:tabLst>
            </a:pPr>
            <a:endParaRPr lang="en-US" sz="2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June Release – Week of </a:t>
            </a:r>
            <a:r>
              <a:rPr lang="en-US" sz="2000" dirty="0" smtClean="0"/>
              <a:t>6/21/2016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NPRR515 – Day-Ahead Market Self-Commitment of Generation Resources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NPRR617 </a:t>
            </a:r>
            <a:r>
              <a:rPr lang="en-US" sz="1600" dirty="0"/>
              <a:t>– Energy Offer Flexibility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NPRR700 – Utilizing Actual Fuel Costs in Startup Offer </a:t>
            </a:r>
            <a:r>
              <a:rPr lang="en-US" sz="1600" dirty="0" smtClean="0"/>
              <a:t>Caps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NPRR742 </a:t>
            </a:r>
            <a:r>
              <a:rPr lang="en-US" sz="1600" dirty="0"/>
              <a:t>– CRR Balancing Account Invoice Data Cuts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52600" y="5445124"/>
            <a:ext cx="52578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3903384" y="5998417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437053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8/30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9/1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NMMS Upgrade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kern="0" dirty="0" smtClean="0">
                <a:solidFill>
                  <a:srgbClr val="000000"/>
                </a:solidFill>
              </a:rPr>
              <a:t>E</a:t>
            </a: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P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408898"/>
            <a:ext cx="3705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7360" y="1393144"/>
            <a:ext cx="389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0196"/>
              </p:ext>
            </p:extLst>
          </p:nvPr>
        </p:nvGraphicFramePr>
        <p:xfrm>
          <a:off x="160279" y="4761471"/>
          <a:ext cx="8820869" cy="464820"/>
        </p:xfrm>
        <a:graphic>
          <a:graphicData uri="http://schemas.openxmlformats.org/drawingml/2006/table">
            <a:tbl>
              <a:tblPr firstRow="1" bandRow="1"/>
              <a:tblGrid>
                <a:gridCol w="2030179"/>
                <a:gridCol w="1568286"/>
                <a:gridCol w="1880056"/>
                <a:gridCol w="3342348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April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NPRR210,  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NPRR649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NPRR744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NPRR746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NPRR749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SCR787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91200" y="1392343"/>
            <a:ext cx="3893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en-US" sz="1000" b="1" i="1" kern="0" dirty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n/a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285205"/>
            <a:ext cx="2497136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NPRR439, NPRR519, NPRR620, NPRR683, NPRR702, NPRR741, NPRR743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44013" y="3262218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46194" y="29996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/1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11/3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5775160" y="2026861"/>
            <a:ext cx="2066072" cy="17353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5819" y="23138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9/22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800104" y="6004774"/>
            <a:ext cx="219256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Items Originally Targeted for 2016 </a:t>
            </a:r>
            <a:r>
              <a:rPr lang="en-US" sz="800" b="0" u="sng" kern="0" dirty="0" smtClean="0"/>
              <a:t>Now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Planned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RRGRRs 003, 006, 007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8580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042069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14917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" y="761999"/>
            <a:ext cx="8994457" cy="52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86734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$1.10M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$1.14M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0.35M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0.77M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1.07M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1.19M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22761"/>
              </p:ext>
            </p:extLst>
          </p:nvPr>
        </p:nvGraphicFramePr>
        <p:xfrm>
          <a:off x="228600" y="1018013"/>
          <a:ext cx="8686799" cy="384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Data Agent-Only QSE Registration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Consistent</a:t>
                      </a:r>
                      <a:r>
                        <a:rPr lang="en-US" sz="1400" baseline="0" dirty="0" smtClean="0"/>
                        <a:t> with items in the in-flight CMM project bundle – try to include in the CMM project since it is still in Planning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RMGRR134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Allow AMS Data Submittal Process for TDSP-Read Non-Modeled Generators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projects impacting resources needed for this RMGRR make it a 2017 candidate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RRGRR009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Adding Voltage Limit Sets, Relay </a:t>
                      </a:r>
                      <a:r>
                        <a:rPr lang="en-US" sz="1100" dirty="0" err="1" smtClean="0"/>
                        <a:t>Loadability</a:t>
                      </a:r>
                      <a:r>
                        <a:rPr lang="en-US" sz="1100" dirty="0" smtClean="0"/>
                        <a:t>, MLSE, and GMD Data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Ranked right after</a:t>
                      </a:r>
                      <a:r>
                        <a:rPr lang="en-US" sz="1400" baseline="0" dirty="0" smtClean="0"/>
                        <a:t> RRGRR007 – allows for bundling with RRGRRs 003, 006 and 007</a:t>
                      </a:r>
                      <a:endParaRPr lang="en-US" sz="1400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SCR789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Update NMMS Topology Processor to PSSE 34 Capability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Primarily a 2017 project since current NMMS Upgrade project goes live in September 2016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5/31/2016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5/31/2016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79489"/>
            <a:ext cx="8688546" cy="53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11674</TotalTime>
  <Words>696</Words>
  <Application>Microsoft Office PowerPoint</Application>
  <PresentationFormat>On-screen Show (4:3)</PresentationFormat>
  <Paragraphs>293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Priority / Rank Options for Revision Requests with Impacts</vt:lpstr>
      <vt:lpstr>PowerPoint Presentation</vt:lpstr>
      <vt:lpstr>Project Portfolio Status – as of 5/31/2016</vt:lpstr>
      <vt:lpstr>Project Portfolio Status – as of 5/31/2016</vt:lpstr>
      <vt:lpstr>Project Portfolio Status – as of 5/31/2016</vt:lpstr>
      <vt:lpstr>Project Portfolio Status – as of 5/31/2016</vt:lpstr>
      <vt:lpstr>Project Portfolio Status – as of 5/31/2016</vt:lpstr>
      <vt:lpstr>Project Portfolio Status – as of 5/31/2016</vt:lpstr>
      <vt:lpstr>Project Portfolio Status – as of 5/31/2016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174</cp:revision>
  <cp:lastPrinted>2016-03-09T20:15:11Z</cp:lastPrinted>
  <dcterms:created xsi:type="dcterms:W3CDTF">2016-01-21T15:20:31Z</dcterms:created>
  <dcterms:modified xsi:type="dcterms:W3CDTF">2016-06-09T18:35:50Z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