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75" r:id="rId9"/>
    <p:sldId id="289" r:id="rId10"/>
    <p:sldId id="290" r:id="rId11"/>
    <p:sldId id="276" r:id="rId12"/>
    <p:sldId id="264" r:id="rId13"/>
    <p:sldId id="265" r:id="rId14"/>
    <p:sldId id="270" r:id="rId15"/>
    <p:sldId id="280" r:id="rId16"/>
    <p:sldId id="272" r:id="rId17"/>
    <p:sldId id="285" r:id="rId18"/>
    <p:sldId id="273" r:id="rId19"/>
    <p:sldId id="286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9"/>
            <p14:sldId id="290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100" d="100"/>
          <a:sy n="100" d="100"/>
        </p:scale>
        <p:origin x="174" y="15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6/9/2016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June</a:t>
              </a:r>
              <a:r>
                <a:rPr lang="en-US" dirty="0" smtClean="0"/>
                <a:t> </a:t>
              </a:r>
              <a:r>
                <a:rPr lang="en-US" dirty="0"/>
                <a:t>9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57" y="828675"/>
            <a:ext cx="719991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417" y="828675"/>
            <a:ext cx="684759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6"/>
            <a:ext cx="8225357" cy="48700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69872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was </a:t>
            </a:r>
            <a:r>
              <a:rPr lang="en-US" dirty="0" smtClean="0"/>
              <a:t>8 Time </a:t>
            </a:r>
            <a:r>
              <a:rPr lang="en-US" dirty="0" smtClean="0"/>
              <a:t>Error Corrections (TEC) </a:t>
            </a:r>
            <a:r>
              <a:rPr lang="en-US" dirty="0" smtClean="0"/>
              <a:t>in May.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</a:p>
          <a:p>
            <a:pPr lvl="2"/>
            <a:r>
              <a:rPr lang="en-US" sz="1600" dirty="0" smtClean="0"/>
              <a:t>4 FMEs </a:t>
            </a:r>
            <a:r>
              <a:rPr lang="en-US" sz="1600" dirty="0" smtClean="0"/>
              <a:t>in the month of </a:t>
            </a:r>
            <a:r>
              <a:rPr lang="en-US" sz="1600" dirty="0" smtClean="0"/>
              <a:t>May</a:t>
            </a:r>
          </a:p>
          <a:p>
            <a:pPr lvl="2"/>
            <a:r>
              <a:rPr lang="en-US" sz="1600" dirty="0" smtClean="0"/>
              <a:t>BAL-001-TRE-1 Unit Performance Report now includes Solar resources.</a:t>
            </a:r>
            <a:endParaRPr lang="en-US" sz="1600" dirty="0" smtClean="0"/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kern="0" dirty="0" smtClean="0"/>
              <a:t>PDCWG Meeting </a:t>
            </a:r>
            <a:r>
              <a:rPr lang="en-US" sz="2400" b="1" kern="0" dirty="0" smtClean="0"/>
              <a:t>5/11/16</a:t>
            </a:r>
            <a:endParaRPr lang="en-US" sz="2400" b="1" kern="0" dirty="0" smtClean="0"/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Discussion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FRRS Discussion</a:t>
            </a:r>
            <a:endParaRPr lang="en-US" sz="1400" kern="0" dirty="0" smtClean="0"/>
          </a:p>
          <a:p>
            <a:pPr lvl="1"/>
            <a:r>
              <a:rPr lang="en-US" sz="1800" kern="0" dirty="0" smtClean="0"/>
              <a:t>Reviewed </a:t>
            </a:r>
            <a:r>
              <a:rPr lang="en-US" sz="1800" kern="0" dirty="0" smtClean="0"/>
              <a:t>5 FME and 1 </a:t>
            </a:r>
            <a:r>
              <a:rPr lang="en-US" sz="1800" kern="0" dirty="0" smtClean="0">
                <a:solidFill>
                  <a:srgbClr val="FF0000"/>
                </a:solidFill>
              </a:rPr>
              <a:t>non-FME</a:t>
            </a:r>
            <a:r>
              <a:rPr lang="en-US" sz="1800" kern="0" dirty="0" smtClean="0"/>
              <a:t> </a:t>
            </a:r>
            <a:r>
              <a:rPr lang="en-US" sz="1800" kern="0" dirty="0" smtClean="0"/>
              <a:t>ERCOT Frequency </a:t>
            </a:r>
            <a:r>
              <a:rPr lang="en-US" sz="1800" kern="0" dirty="0" smtClean="0"/>
              <a:t>Disturbances</a:t>
            </a:r>
            <a:endParaRPr lang="en-US" sz="1800" kern="0" dirty="0" smtClean="0"/>
          </a:p>
          <a:p>
            <a:pPr lvl="2"/>
            <a:r>
              <a:rPr lang="pt-BR" sz="1400" kern="0" dirty="0" smtClean="0"/>
              <a:t>04/17/2016 23:30:44</a:t>
            </a:r>
          </a:p>
          <a:p>
            <a:pPr lvl="3"/>
            <a:r>
              <a:rPr lang="pt-BR" sz="1200" kern="0" dirty="0" smtClean="0"/>
              <a:t>Loss of 663 MW</a:t>
            </a:r>
          </a:p>
          <a:p>
            <a:pPr lvl="3"/>
            <a:r>
              <a:rPr lang="pt-BR" sz="1200" kern="0" dirty="0" smtClean="0"/>
              <a:t>872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  <a:endParaRPr lang="en-US" sz="1400" kern="0" dirty="0" smtClean="0"/>
          </a:p>
          <a:p>
            <a:pPr lvl="2"/>
            <a:r>
              <a:rPr lang="pt-BR" sz="1400" kern="0" dirty="0" smtClean="0"/>
              <a:t>04/23/2016 1:54:22</a:t>
            </a:r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/>
              <a:t>of </a:t>
            </a:r>
            <a:r>
              <a:rPr lang="pt-BR" sz="1200" kern="0" dirty="0" smtClean="0"/>
              <a:t>402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687 </a:t>
            </a:r>
            <a:r>
              <a:rPr lang="pt-BR" sz="1200" kern="0" dirty="0"/>
              <a:t>MW/0.1HZ Response</a:t>
            </a:r>
          </a:p>
          <a:p>
            <a:pPr lvl="2"/>
            <a:r>
              <a:rPr lang="pt-BR" sz="1400" kern="0" dirty="0" smtClean="0"/>
              <a:t>04/30/2016 1:16:20</a:t>
            </a:r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 smtClean="0"/>
              <a:t>of </a:t>
            </a:r>
            <a:r>
              <a:rPr lang="pt-BR" sz="1200" kern="0" dirty="0" smtClean="0"/>
              <a:t>432</a:t>
            </a:r>
            <a:r>
              <a:rPr lang="pt-BR" sz="1200" kern="0" dirty="0" smtClean="0"/>
              <a:t> </a:t>
            </a:r>
            <a:r>
              <a:rPr lang="pt-BR" sz="1200" kern="0" dirty="0" smtClean="0"/>
              <a:t>MW</a:t>
            </a:r>
          </a:p>
          <a:p>
            <a:pPr lvl="3"/>
            <a:r>
              <a:rPr lang="pt-BR" sz="1200" kern="0" dirty="0" smtClean="0"/>
              <a:t>584 </a:t>
            </a:r>
            <a:r>
              <a:rPr lang="pt-BR" sz="1200" kern="0" dirty="0" smtClean="0"/>
              <a:t>MW/0.1HZ Response</a:t>
            </a:r>
          </a:p>
          <a:p>
            <a:pPr lvl="2"/>
            <a:r>
              <a:rPr lang="pt-BR" sz="1400" kern="0" dirty="0"/>
              <a:t>05/01/2016 </a:t>
            </a:r>
            <a:r>
              <a:rPr lang="pt-BR" sz="1400" kern="0" dirty="0" smtClean="0"/>
              <a:t>12:32:30</a:t>
            </a:r>
          </a:p>
          <a:p>
            <a:pPr lvl="3"/>
            <a:r>
              <a:rPr lang="pt-BR" sz="1200" kern="0" dirty="0" smtClean="0"/>
              <a:t>Loss of 562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906 </a:t>
            </a:r>
            <a:r>
              <a:rPr lang="pt-BR" sz="1200" kern="0" dirty="0"/>
              <a:t>MW/0.1HZ Response</a:t>
            </a:r>
            <a:endParaRPr lang="en-US" sz="1400" kern="0" dirty="0"/>
          </a:p>
          <a:p>
            <a:pPr lvl="2"/>
            <a:r>
              <a:rPr lang="pt-BR" sz="1400" kern="0" dirty="0">
                <a:solidFill>
                  <a:srgbClr val="FF0000"/>
                </a:solidFill>
              </a:rPr>
              <a:t>05/01/2016 </a:t>
            </a:r>
            <a:r>
              <a:rPr lang="pt-BR" sz="1400" kern="0" dirty="0" smtClean="0">
                <a:solidFill>
                  <a:srgbClr val="FF0000"/>
                </a:solidFill>
              </a:rPr>
              <a:t>20:20</a:t>
            </a:r>
          </a:p>
          <a:p>
            <a:pPr lvl="3"/>
            <a:r>
              <a:rPr lang="pt-BR" sz="1200" kern="0" dirty="0" smtClean="0">
                <a:solidFill>
                  <a:srgbClr val="FF0000"/>
                </a:solidFill>
              </a:rPr>
              <a:t>Loss of 1,311 </a:t>
            </a:r>
            <a:r>
              <a:rPr lang="pt-BR" sz="1200" kern="0" dirty="0">
                <a:solidFill>
                  <a:srgbClr val="FF0000"/>
                </a:solidFill>
              </a:rPr>
              <a:t>MW</a:t>
            </a:r>
          </a:p>
          <a:p>
            <a:pPr lvl="3"/>
            <a:r>
              <a:rPr lang="pt-BR" sz="1200" kern="0" dirty="0" smtClean="0">
                <a:solidFill>
                  <a:srgbClr val="FF0000"/>
                </a:solidFill>
              </a:rPr>
              <a:t>893 </a:t>
            </a:r>
            <a:r>
              <a:rPr lang="pt-BR" sz="1200" kern="0" dirty="0">
                <a:solidFill>
                  <a:srgbClr val="FF0000"/>
                </a:solidFill>
              </a:rPr>
              <a:t>MW/0.1HZ Response</a:t>
            </a:r>
          </a:p>
          <a:p>
            <a:pPr lvl="2"/>
            <a:r>
              <a:rPr lang="pt-BR" sz="1400" kern="0" dirty="0"/>
              <a:t>5/5/2016 </a:t>
            </a:r>
            <a:r>
              <a:rPr lang="pt-BR" sz="1400" kern="0" dirty="0" smtClean="0"/>
              <a:t>12:31:01</a:t>
            </a:r>
          </a:p>
          <a:p>
            <a:pPr lvl="3"/>
            <a:r>
              <a:rPr lang="pt-BR" sz="1200" kern="0" dirty="0" smtClean="0"/>
              <a:t>Loss of 627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674 </a:t>
            </a:r>
            <a:r>
              <a:rPr lang="pt-BR" sz="1200" kern="0" dirty="0"/>
              <a:t>MW/0.1HZ Response</a:t>
            </a:r>
          </a:p>
          <a:p>
            <a:pPr marL="914400" lvl="2" indent="0">
              <a:buNone/>
            </a:pPr>
            <a:endParaRPr lang="pt-BR" sz="1400" kern="0" dirty="0" smtClean="0"/>
          </a:p>
          <a:p>
            <a:pPr lvl="2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were 4 FMEs in </a:t>
            </a:r>
            <a:r>
              <a:rPr lang="en-US" dirty="0" smtClean="0"/>
              <a:t>May.</a:t>
            </a:r>
            <a:endParaRPr lang="en-US" dirty="0"/>
          </a:p>
          <a:p>
            <a:pPr lvl="1"/>
            <a:r>
              <a:rPr lang="en-US" dirty="0" smtClean="0"/>
              <a:t>5/1/2016 12:32:30</a:t>
            </a:r>
            <a:endParaRPr lang="en-US" dirty="0"/>
          </a:p>
          <a:p>
            <a:pPr lvl="2"/>
            <a:r>
              <a:rPr lang="en-US" dirty="0" smtClean="0"/>
              <a:t>Loss of </a:t>
            </a:r>
            <a:r>
              <a:rPr lang="en-US" dirty="0"/>
              <a:t>562 </a:t>
            </a:r>
            <a:r>
              <a:rPr lang="en-US" dirty="0" smtClean="0"/>
              <a:t>MW</a:t>
            </a:r>
          </a:p>
          <a:p>
            <a:pPr lvl="2"/>
            <a:r>
              <a:rPr lang="en-US" dirty="0" smtClean="0"/>
              <a:t>Interconnection </a:t>
            </a:r>
            <a:r>
              <a:rPr lang="en-US" dirty="0"/>
              <a:t>Frequency Response: </a:t>
            </a:r>
            <a:r>
              <a:rPr lang="en-US" dirty="0" smtClean="0"/>
              <a:t>906 </a:t>
            </a:r>
            <a:r>
              <a:rPr lang="en-US" dirty="0"/>
              <a:t>MW/0.1 </a:t>
            </a:r>
            <a:r>
              <a:rPr lang="en-US" dirty="0" smtClean="0"/>
              <a:t>Hz</a:t>
            </a:r>
          </a:p>
          <a:p>
            <a:pPr lvl="2"/>
            <a:r>
              <a:rPr lang="en-US" dirty="0" smtClean="0"/>
              <a:t>5 of 48 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48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5/5/2016 12:31:01</a:t>
            </a:r>
            <a:endParaRPr lang="en-US" dirty="0"/>
          </a:p>
          <a:p>
            <a:pPr lvl="2"/>
            <a:r>
              <a:rPr lang="en-US" dirty="0"/>
              <a:t>Loss of </a:t>
            </a:r>
            <a:r>
              <a:rPr lang="en-US" dirty="0" smtClean="0"/>
              <a:t>627 </a:t>
            </a:r>
            <a:r>
              <a:rPr lang="en-US" dirty="0"/>
              <a:t>MW</a:t>
            </a:r>
          </a:p>
          <a:p>
            <a:pPr lvl="2"/>
            <a:r>
              <a:rPr lang="en-US" dirty="0"/>
              <a:t>Interconnection Frequency Response: </a:t>
            </a:r>
            <a:r>
              <a:rPr lang="en-US" dirty="0" smtClean="0"/>
              <a:t>674 </a:t>
            </a:r>
            <a:r>
              <a:rPr lang="en-US" dirty="0"/>
              <a:t>MW/0.1 Hz</a:t>
            </a:r>
          </a:p>
          <a:p>
            <a:pPr lvl="2"/>
            <a:r>
              <a:rPr lang="en-US" dirty="0" smtClean="0"/>
              <a:t>2 </a:t>
            </a:r>
            <a:r>
              <a:rPr lang="en-US" dirty="0"/>
              <a:t>of </a:t>
            </a:r>
            <a:r>
              <a:rPr lang="en-US" dirty="0" smtClean="0"/>
              <a:t>31 </a:t>
            </a:r>
            <a:r>
              <a:rPr lang="en-US" dirty="0"/>
              <a:t>Generation Resources had less than 75% of their expected Initial Primary Frequency Response.</a:t>
            </a:r>
          </a:p>
          <a:p>
            <a:pPr lvl="2"/>
            <a:r>
              <a:rPr lang="en-US" dirty="0"/>
              <a:t>4 of </a:t>
            </a:r>
            <a:r>
              <a:rPr lang="en-US" dirty="0" smtClean="0"/>
              <a:t>31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600" dirty="0" smtClean="0"/>
              <a:t>5/12/2016 14:31:29</a:t>
            </a:r>
            <a:endParaRPr lang="en-US" sz="2600" dirty="0"/>
          </a:p>
          <a:p>
            <a:pPr lvl="2"/>
            <a:r>
              <a:rPr lang="en-US" sz="2200" dirty="0" smtClean="0"/>
              <a:t>Loss of </a:t>
            </a:r>
            <a:r>
              <a:rPr lang="en-US" sz="2200" dirty="0" smtClean="0"/>
              <a:t>588 </a:t>
            </a:r>
            <a:r>
              <a:rPr lang="en-US" sz="2200" dirty="0" smtClean="0"/>
              <a:t>MW</a:t>
            </a:r>
          </a:p>
          <a:p>
            <a:pPr lvl="2"/>
            <a:r>
              <a:rPr lang="en-US" sz="2200" dirty="0" smtClean="0"/>
              <a:t>Interconnection </a:t>
            </a:r>
            <a:r>
              <a:rPr lang="en-US" sz="2200" dirty="0"/>
              <a:t>Frequency Response: </a:t>
            </a:r>
            <a:r>
              <a:rPr lang="en-US" sz="2200" dirty="0" smtClean="0"/>
              <a:t>763 </a:t>
            </a:r>
            <a:r>
              <a:rPr lang="en-US" sz="2200" dirty="0"/>
              <a:t>MW/0.1 </a:t>
            </a:r>
            <a:r>
              <a:rPr lang="en-US" sz="2200" dirty="0" smtClean="0"/>
              <a:t>Hz</a:t>
            </a:r>
          </a:p>
          <a:p>
            <a:pPr lvl="2"/>
            <a:r>
              <a:rPr lang="en-US" sz="2200" dirty="0" smtClean="0"/>
              <a:t>11</a:t>
            </a:r>
            <a:r>
              <a:rPr lang="en-US" sz="2200" dirty="0" smtClean="0"/>
              <a:t> </a:t>
            </a:r>
            <a:r>
              <a:rPr lang="en-US" sz="2200" dirty="0" smtClean="0"/>
              <a:t>of </a:t>
            </a:r>
            <a:r>
              <a:rPr lang="en-US" sz="2200" dirty="0" smtClean="0"/>
              <a:t>33</a:t>
            </a:r>
            <a:r>
              <a:rPr lang="en-US" sz="2200" dirty="0" smtClean="0"/>
              <a:t> </a:t>
            </a:r>
            <a:r>
              <a:rPr lang="en-US" sz="2200" dirty="0" smtClean="0"/>
              <a:t>Generation </a:t>
            </a:r>
            <a:r>
              <a:rPr lang="en-US" sz="2200" dirty="0"/>
              <a:t>Resources had less than 75% of their expected Initial Primary Frequency Response.</a:t>
            </a:r>
          </a:p>
          <a:p>
            <a:pPr lvl="2"/>
            <a:r>
              <a:rPr lang="en-US" sz="2200" dirty="0"/>
              <a:t>9</a:t>
            </a:r>
            <a:r>
              <a:rPr lang="en-US" sz="2200" dirty="0" smtClean="0"/>
              <a:t> </a:t>
            </a:r>
            <a:r>
              <a:rPr lang="en-US" sz="2200" dirty="0"/>
              <a:t>of </a:t>
            </a:r>
            <a:r>
              <a:rPr lang="en-US" sz="2200" dirty="0" smtClean="0"/>
              <a:t>33</a:t>
            </a:r>
            <a:r>
              <a:rPr lang="en-US" sz="2200" dirty="0" smtClean="0"/>
              <a:t> </a:t>
            </a:r>
            <a:r>
              <a:rPr lang="en-US" sz="2200" dirty="0"/>
              <a:t>Generation Resources had less than 75% of their expected Sustained Primary Frequency Response</a:t>
            </a:r>
            <a:r>
              <a:rPr lang="en-US" sz="2200" dirty="0" smtClean="0"/>
              <a:t>.</a:t>
            </a:r>
          </a:p>
          <a:p>
            <a:pPr lvl="1"/>
            <a:r>
              <a:rPr lang="en-US" sz="2600" dirty="0" smtClean="0"/>
              <a:t>5/21/2016 8:18:49</a:t>
            </a:r>
            <a:endParaRPr lang="en-US" sz="2600" dirty="0"/>
          </a:p>
          <a:p>
            <a:pPr lvl="2"/>
            <a:r>
              <a:rPr lang="en-US" sz="2200" dirty="0"/>
              <a:t>Loss of </a:t>
            </a:r>
            <a:r>
              <a:rPr lang="en-US" sz="2200" dirty="0" smtClean="0"/>
              <a:t>559 </a:t>
            </a:r>
            <a:r>
              <a:rPr lang="en-US" sz="2200" dirty="0"/>
              <a:t>MW</a:t>
            </a:r>
          </a:p>
          <a:p>
            <a:pPr lvl="2"/>
            <a:r>
              <a:rPr lang="en-US" sz="2200" dirty="0"/>
              <a:t>Interconnection Frequency Response: </a:t>
            </a:r>
            <a:r>
              <a:rPr lang="en-US" sz="2200" dirty="0" smtClean="0"/>
              <a:t>1,019 </a:t>
            </a:r>
            <a:r>
              <a:rPr lang="en-US" sz="2200" dirty="0"/>
              <a:t>MW/0.1 Hz</a:t>
            </a:r>
          </a:p>
          <a:p>
            <a:pPr lvl="2"/>
            <a:r>
              <a:rPr lang="en-US" sz="2200" dirty="0" smtClean="0"/>
              <a:t>11 </a:t>
            </a:r>
            <a:r>
              <a:rPr lang="en-US" sz="2200" dirty="0"/>
              <a:t>of </a:t>
            </a:r>
            <a:r>
              <a:rPr lang="en-US" sz="2200" dirty="0" smtClean="0"/>
              <a:t>57 </a:t>
            </a:r>
            <a:r>
              <a:rPr lang="en-US" sz="2200" dirty="0"/>
              <a:t>Generation Resources had less than 75% of their expected Initial Primary Frequency Response.</a:t>
            </a:r>
          </a:p>
          <a:p>
            <a:pPr lvl="2"/>
            <a:r>
              <a:rPr lang="en-US" sz="2200" dirty="0" smtClean="0"/>
              <a:t>8 </a:t>
            </a:r>
            <a:r>
              <a:rPr lang="en-US" sz="2200" dirty="0"/>
              <a:t>of </a:t>
            </a:r>
            <a:r>
              <a:rPr lang="en-US" sz="2200" dirty="0" smtClean="0"/>
              <a:t>57 </a:t>
            </a:r>
            <a:r>
              <a:rPr lang="en-US" sz="2200" dirty="0"/>
              <a:t>Generation Resources had less than 75% of their expected Sustained Primary Frequency Response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69" y="828675"/>
            <a:ext cx="7051287" cy="5116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5430" y="2914650"/>
            <a:ext cx="20330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772.32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</a:t>
            </a:r>
            <a:r>
              <a:rPr lang="en-US" sz="1400" dirty="0" smtClean="0"/>
              <a:t>175.72%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390"/>
            <a:ext cx="8229600" cy="50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purl.org/dc/dcmitype/"/>
    <ds:schemaRef ds:uri="c34af464-7aa1-4edd-9be4-83dffc1cb92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</TotalTime>
  <Words>420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165</cp:revision>
  <cp:lastPrinted>2013-01-30T23:16:36Z</cp:lastPrinted>
  <dcterms:created xsi:type="dcterms:W3CDTF">2010-04-12T23:12:02Z</dcterms:created>
  <dcterms:modified xsi:type="dcterms:W3CDTF">2016-06-08T21:21:44Z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