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270" r:id="rId9"/>
    <p:sldId id="257" r:id="rId10"/>
    <p:sldId id="261" r:id="rId11"/>
    <p:sldId id="271" r:id="rId12"/>
    <p:sldId id="268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C8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9F249-B27C-4161-85EB-8F87F73B434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2E30B6-543F-4F1A-910A-4B80F7EF9AA1}">
      <dgm:prSet phldrT="[Text]"/>
      <dgm:spPr/>
      <dgm:t>
        <a:bodyPr/>
        <a:lstStyle/>
        <a:p>
          <a:r>
            <a:rPr lang="en-US" dirty="0" smtClean="0"/>
            <a:t>Pass 0</a:t>
          </a:r>
          <a:endParaRPr lang="en-US" dirty="0"/>
        </a:p>
      </dgm:t>
    </dgm:pt>
    <dgm:pt modelId="{21F7195D-B407-4115-8DBB-EF40279008D2}" type="parTrans" cxnId="{57177FB2-FBEE-4BC3-8EFD-CB59AA131806}">
      <dgm:prSet/>
      <dgm:spPr/>
      <dgm:t>
        <a:bodyPr/>
        <a:lstStyle/>
        <a:p>
          <a:endParaRPr lang="en-US"/>
        </a:p>
      </dgm:t>
    </dgm:pt>
    <dgm:pt modelId="{82626DC9-9885-4490-99EF-84586E28FD2A}" type="sibTrans" cxnId="{57177FB2-FBEE-4BC3-8EFD-CB59AA131806}">
      <dgm:prSet/>
      <dgm:spPr/>
      <dgm:t>
        <a:bodyPr/>
        <a:lstStyle/>
        <a:p>
          <a:endParaRPr lang="en-US"/>
        </a:p>
      </dgm:t>
    </dgm:pt>
    <dgm:pt modelId="{E277F300-A811-427D-B650-8D69641E4396}">
      <dgm:prSet phldrT="[Text]" custT="1"/>
      <dgm:spPr/>
      <dgm:t>
        <a:bodyPr/>
        <a:lstStyle/>
        <a:p>
          <a:r>
            <a:rPr lang="en-US" sz="1800" dirty="0" smtClean="0"/>
            <a:t>ERCOT sends out On-Peak and Off-Peak (ex. Summer Peak and Fall Off-Peak) cases and planning contingency files to TSP’s</a:t>
          </a:r>
          <a:endParaRPr lang="en-US" sz="1800" dirty="0"/>
        </a:p>
      </dgm:t>
    </dgm:pt>
    <dgm:pt modelId="{83DD2ABC-6F4D-42E6-96BD-16C3664F2576}" type="parTrans" cxnId="{ECD11FC1-113E-40D6-9114-0570DCBA9F94}">
      <dgm:prSet/>
      <dgm:spPr/>
      <dgm:t>
        <a:bodyPr/>
        <a:lstStyle/>
        <a:p>
          <a:endParaRPr lang="en-US"/>
        </a:p>
      </dgm:t>
    </dgm:pt>
    <dgm:pt modelId="{9F6E927D-6F8C-4D2C-BA03-CB3CE944FC97}" type="sibTrans" cxnId="{ECD11FC1-113E-40D6-9114-0570DCBA9F94}">
      <dgm:prSet/>
      <dgm:spPr/>
      <dgm:t>
        <a:bodyPr/>
        <a:lstStyle/>
        <a:p>
          <a:endParaRPr lang="en-US"/>
        </a:p>
      </dgm:t>
    </dgm:pt>
    <dgm:pt modelId="{F8EFB0F5-E74F-4677-95CE-EC70FFE61407}">
      <dgm:prSet phldrT="[Text]"/>
      <dgm:spPr/>
      <dgm:t>
        <a:bodyPr/>
        <a:lstStyle/>
        <a:p>
          <a:r>
            <a:rPr lang="en-US" dirty="0" smtClean="0"/>
            <a:t>Passes 1 - 4</a:t>
          </a:r>
          <a:endParaRPr lang="en-US" dirty="0"/>
        </a:p>
      </dgm:t>
    </dgm:pt>
    <dgm:pt modelId="{8B318E40-69D6-4000-8763-136CA9B30C8C}" type="parTrans" cxnId="{530432F4-9B45-40BE-A058-7CBF513B73F7}">
      <dgm:prSet/>
      <dgm:spPr/>
      <dgm:t>
        <a:bodyPr/>
        <a:lstStyle/>
        <a:p>
          <a:endParaRPr lang="en-US"/>
        </a:p>
      </dgm:t>
    </dgm:pt>
    <dgm:pt modelId="{4CDFEDAB-F1A2-47DF-8507-98A62A31A229}" type="sibTrans" cxnId="{530432F4-9B45-40BE-A058-7CBF513B73F7}">
      <dgm:prSet/>
      <dgm:spPr/>
      <dgm:t>
        <a:bodyPr/>
        <a:lstStyle/>
        <a:p>
          <a:endParaRPr lang="en-US"/>
        </a:p>
      </dgm:t>
    </dgm:pt>
    <dgm:pt modelId="{5ED0660E-7DA4-469F-BB35-172000656017}">
      <dgm:prSet phldrT="[Text]"/>
      <dgm:spPr/>
      <dgm:t>
        <a:bodyPr/>
        <a:lstStyle/>
        <a:p>
          <a:r>
            <a:rPr lang="en-US" dirty="0" smtClean="0"/>
            <a:t>ERCOT runs contingency analysis and sends contingency violations to TSP’s</a:t>
          </a:r>
          <a:endParaRPr lang="en-US" dirty="0"/>
        </a:p>
      </dgm:t>
    </dgm:pt>
    <dgm:pt modelId="{E947CDCE-BD77-4756-BFF4-D58C1412ED59}" type="parTrans" cxnId="{1B92097C-D06E-4973-B47B-4A05C848940E}">
      <dgm:prSet/>
      <dgm:spPr/>
      <dgm:t>
        <a:bodyPr/>
        <a:lstStyle/>
        <a:p>
          <a:endParaRPr lang="en-US"/>
        </a:p>
      </dgm:t>
    </dgm:pt>
    <dgm:pt modelId="{75C498EF-234E-46AE-BBD7-8E3CFFC25201}" type="sibTrans" cxnId="{1B92097C-D06E-4973-B47B-4A05C848940E}">
      <dgm:prSet/>
      <dgm:spPr/>
      <dgm:t>
        <a:bodyPr/>
        <a:lstStyle/>
        <a:p>
          <a:endParaRPr lang="en-US"/>
        </a:p>
      </dgm:t>
    </dgm:pt>
    <dgm:pt modelId="{4FF5D8F0-0C83-4326-9DA2-6108D385FA54}">
      <dgm:prSet phldrT="[Text]"/>
      <dgm:spPr/>
      <dgm:t>
        <a:bodyPr/>
        <a:lstStyle/>
        <a:p>
          <a:r>
            <a:rPr lang="en-US" dirty="0" smtClean="0"/>
            <a:t>Final</a:t>
          </a:r>
          <a:endParaRPr lang="en-US" dirty="0"/>
        </a:p>
      </dgm:t>
    </dgm:pt>
    <dgm:pt modelId="{54B0B705-37A3-4110-AD45-4EDAE99BF7E1}" type="parTrans" cxnId="{ED69DEE2-7BDB-43CE-9CC5-1A166D499E91}">
      <dgm:prSet/>
      <dgm:spPr/>
      <dgm:t>
        <a:bodyPr/>
        <a:lstStyle/>
        <a:p>
          <a:endParaRPr lang="en-US"/>
        </a:p>
      </dgm:t>
    </dgm:pt>
    <dgm:pt modelId="{5A16F416-9B4F-44DA-A2C1-A144C8205D5A}" type="sibTrans" cxnId="{ED69DEE2-7BDB-43CE-9CC5-1A166D499E91}">
      <dgm:prSet/>
      <dgm:spPr/>
      <dgm:t>
        <a:bodyPr/>
        <a:lstStyle/>
        <a:p>
          <a:endParaRPr lang="en-US"/>
        </a:p>
      </dgm:t>
    </dgm:pt>
    <dgm:pt modelId="{E5E1777F-A940-43E8-BDF0-5F12EE2624D4}">
      <dgm:prSet phldrT="[Text]"/>
      <dgm:spPr/>
      <dgm:t>
        <a:bodyPr/>
        <a:lstStyle/>
        <a:p>
          <a:r>
            <a:rPr lang="en-US" dirty="0" smtClean="0"/>
            <a:t>ERCOT posts Voltage Profile Spreadsheet on MIS</a:t>
          </a:r>
          <a:endParaRPr lang="en-US" dirty="0"/>
        </a:p>
      </dgm:t>
    </dgm:pt>
    <dgm:pt modelId="{C75EA3C5-DDF2-4107-9D3D-256DE621745E}" type="parTrans" cxnId="{78D757AC-8FCF-47DE-B75C-20AA41A217E6}">
      <dgm:prSet/>
      <dgm:spPr/>
      <dgm:t>
        <a:bodyPr/>
        <a:lstStyle/>
        <a:p>
          <a:endParaRPr lang="en-US"/>
        </a:p>
      </dgm:t>
    </dgm:pt>
    <dgm:pt modelId="{9B51088F-59C3-47B5-9CDF-3CC2BD432029}" type="sibTrans" cxnId="{78D757AC-8FCF-47DE-B75C-20AA41A217E6}">
      <dgm:prSet/>
      <dgm:spPr/>
      <dgm:t>
        <a:bodyPr/>
        <a:lstStyle/>
        <a:p>
          <a:endParaRPr lang="en-US"/>
        </a:p>
      </dgm:t>
    </dgm:pt>
    <dgm:pt modelId="{59C3903D-D981-4EC4-8713-7CE70BD5A808}">
      <dgm:prSet custT="1"/>
      <dgm:spPr/>
      <dgm:t>
        <a:bodyPr/>
        <a:lstStyle/>
        <a:p>
          <a:r>
            <a:rPr lang="en-US" sz="1800" dirty="0" smtClean="0"/>
            <a:t>TSP’s submit changes to the cases and contingency files to ERCOT</a:t>
          </a:r>
          <a:endParaRPr lang="en-US" sz="1800" dirty="0"/>
        </a:p>
      </dgm:t>
    </dgm:pt>
    <dgm:pt modelId="{15B0C90C-D1BB-463A-A465-8202CE043321}" type="parTrans" cxnId="{00B5B8E8-67AA-40A9-9CBB-A1BA2A39D9E9}">
      <dgm:prSet/>
      <dgm:spPr/>
      <dgm:t>
        <a:bodyPr/>
        <a:lstStyle/>
        <a:p>
          <a:endParaRPr lang="en-US"/>
        </a:p>
      </dgm:t>
    </dgm:pt>
    <dgm:pt modelId="{F46E461A-2BF4-44B1-BB65-22714715FCD3}" type="sibTrans" cxnId="{00B5B8E8-67AA-40A9-9CBB-A1BA2A39D9E9}">
      <dgm:prSet/>
      <dgm:spPr/>
      <dgm:t>
        <a:bodyPr/>
        <a:lstStyle/>
        <a:p>
          <a:endParaRPr lang="en-US"/>
        </a:p>
      </dgm:t>
    </dgm:pt>
    <dgm:pt modelId="{EF87E96B-034B-4EFC-800A-BC691A8F008D}">
      <dgm:prSet custT="1"/>
      <dgm:spPr/>
      <dgm:t>
        <a:bodyPr/>
        <a:lstStyle/>
        <a:p>
          <a:r>
            <a:rPr lang="en-US" sz="1800" dirty="0" smtClean="0"/>
            <a:t>Includes updated voltage set points</a:t>
          </a:r>
          <a:endParaRPr lang="en-US" sz="1800" dirty="0"/>
        </a:p>
      </dgm:t>
    </dgm:pt>
    <dgm:pt modelId="{6010ACCA-2E23-4704-BB5C-67E5EFCB3801}" type="parTrans" cxnId="{F224FBD6-BC9E-4F75-A523-D98CFAAC4B7E}">
      <dgm:prSet/>
      <dgm:spPr/>
      <dgm:t>
        <a:bodyPr/>
        <a:lstStyle/>
        <a:p>
          <a:endParaRPr lang="en-US"/>
        </a:p>
      </dgm:t>
    </dgm:pt>
    <dgm:pt modelId="{FE0CE647-9603-4562-BF19-973B2BD3FDDD}" type="sibTrans" cxnId="{F224FBD6-BC9E-4F75-A523-D98CFAAC4B7E}">
      <dgm:prSet/>
      <dgm:spPr/>
      <dgm:t>
        <a:bodyPr/>
        <a:lstStyle/>
        <a:p>
          <a:endParaRPr lang="en-US"/>
        </a:p>
      </dgm:t>
    </dgm:pt>
    <dgm:pt modelId="{B63F321B-422D-46D3-8836-291FB637A6A6}">
      <dgm:prSet/>
      <dgm:spPr/>
      <dgm:t>
        <a:bodyPr/>
        <a:lstStyle/>
        <a:p>
          <a:r>
            <a:rPr lang="en-US" dirty="0" smtClean="0"/>
            <a:t>TSP’s submit feedback on contingency violations to ERCOT</a:t>
          </a:r>
          <a:endParaRPr lang="en-US" dirty="0"/>
        </a:p>
      </dgm:t>
    </dgm:pt>
    <dgm:pt modelId="{6B676296-92E5-4C19-8AB7-FA9482CED9E0}" type="parTrans" cxnId="{999A48ED-8F2D-4A5C-82DA-1B5970AF7B46}">
      <dgm:prSet/>
      <dgm:spPr/>
      <dgm:t>
        <a:bodyPr/>
        <a:lstStyle/>
        <a:p>
          <a:endParaRPr lang="en-US"/>
        </a:p>
      </dgm:t>
    </dgm:pt>
    <dgm:pt modelId="{A04EAA2A-5DF4-4FF9-BD48-FE08A9974D3E}" type="sibTrans" cxnId="{999A48ED-8F2D-4A5C-82DA-1B5970AF7B46}">
      <dgm:prSet/>
      <dgm:spPr/>
      <dgm:t>
        <a:bodyPr/>
        <a:lstStyle/>
        <a:p>
          <a:endParaRPr lang="en-US"/>
        </a:p>
      </dgm:t>
    </dgm:pt>
    <dgm:pt modelId="{417C4488-716E-42EE-A971-2898E2FE525A}">
      <dgm:prSet phldrT="[Text]" custT="1"/>
      <dgm:spPr/>
      <dgm:t>
        <a:bodyPr/>
        <a:lstStyle/>
        <a:p>
          <a:r>
            <a:rPr lang="en-US" sz="1800" dirty="0" smtClean="0"/>
            <a:t>ERCOT will ask generators for feedback from previous year’s profile</a:t>
          </a:r>
          <a:endParaRPr lang="en-US" sz="1800" dirty="0"/>
        </a:p>
      </dgm:t>
    </dgm:pt>
    <dgm:pt modelId="{6FF334DB-0A49-4021-B565-DEEA325B0A6D}" type="parTrans" cxnId="{E6AB8351-8B78-42F9-AA52-CBE04ED43E67}">
      <dgm:prSet/>
      <dgm:spPr/>
    </dgm:pt>
    <dgm:pt modelId="{1D059059-B50E-4B0A-A1DA-7A550C2BA732}" type="sibTrans" cxnId="{E6AB8351-8B78-42F9-AA52-CBE04ED43E67}">
      <dgm:prSet/>
      <dgm:spPr/>
    </dgm:pt>
    <dgm:pt modelId="{8A98128A-8BEA-4ADF-980D-783B79DFE728}" type="pres">
      <dgm:prSet presAssocID="{54F9F249-B27C-4161-85EB-8F87F73B434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4205D6-18A8-442E-A971-4AEF3E224479}" type="pres">
      <dgm:prSet presAssocID="{182E30B6-543F-4F1A-910A-4B80F7EF9AA1}" presName="composite" presStyleCnt="0"/>
      <dgm:spPr/>
    </dgm:pt>
    <dgm:pt modelId="{7121683F-62DA-452C-994E-3BBC9B2DF019}" type="pres">
      <dgm:prSet presAssocID="{182E30B6-543F-4F1A-910A-4B80F7EF9AA1}" presName="parentText" presStyleLbl="alignNode1" presStyleIdx="0" presStyleCnt="3" custScaleY="1334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C0166-D72F-42D8-91FC-2CE3630C311D}" type="pres">
      <dgm:prSet presAssocID="{182E30B6-543F-4F1A-910A-4B80F7EF9AA1}" presName="descendantText" presStyleLbl="alignAcc1" presStyleIdx="0" presStyleCnt="3" custScaleY="153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76F6D-6AC0-418D-91F2-2BC4769BF0CC}" type="pres">
      <dgm:prSet presAssocID="{82626DC9-9885-4490-99EF-84586E28FD2A}" presName="sp" presStyleCnt="0"/>
      <dgm:spPr/>
    </dgm:pt>
    <dgm:pt modelId="{BEDA4C72-05C8-4023-875D-B9EAFAD4939A}" type="pres">
      <dgm:prSet presAssocID="{F8EFB0F5-E74F-4677-95CE-EC70FFE61407}" presName="composite" presStyleCnt="0"/>
      <dgm:spPr/>
    </dgm:pt>
    <dgm:pt modelId="{6B077F0F-F806-4B3C-BCB7-142FA582BC62}" type="pres">
      <dgm:prSet presAssocID="{F8EFB0F5-E74F-4677-95CE-EC70FFE6140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EE0CB-9C29-4EB0-94C9-75F9C8FD9335}" type="pres">
      <dgm:prSet presAssocID="{F8EFB0F5-E74F-4677-95CE-EC70FFE6140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ABA9B-0172-4D40-87D9-D8E7BA19115A}" type="pres">
      <dgm:prSet presAssocID="{4CDFEDAB-F1A2-47DF-8507-98A62A31A229}" presName="sp" presStyleCnt="0"/>
      <dgm:spPr/>
    </dgm:pt>
    <dgm:pt modelId="{490EF985-19D4-4914-8643-DBDBDF423431}" type="pres">
      <dgm:prSet presAssocID="{4FF5D8F0-0C83-4326-9DA2-6108D385FA54}" presName="composite" presStyleCnt="0"/>
      <dgm:spPr/>
    </dgm:pt>
    <dgm:pt modelId="{6FB29D22-3127-4757-A5C0-6AE14CC0C698}" type="pres">
      <dgm:prSet presAssocID="{4FF5D8F0-0C83-4326-9DA2-6108D385FA5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3C690-EF21-45A8-98D6-69281C5ED812}" type="pres">
      <dgm:prSet presAssocID="{4FF5D8F0-0C83-4326-9DA2-6108D385FA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9A48ED-8F2D-4A5C-82DA-1B5970AF7B46}" srcId="{F8EFB0F5-E74F-4677-95CE-EC70FFE61407}" destId="{B63F321B-422D-46D3-8836-291FB637A6A6}" srcOrd="1" destOrd="0" parTransId="{6B676296-92E5-4C19-8AB7-FA9482CED9E0}" sibTransId="{A04EAA2A-5DF4-4FF9-BD48-FE08A9974D3E}"/>
    <dgm:cxn modelId="{1B92097C-D06E-4973-B47B-4A05C848940E}" srcId="{F8EFB0F5-E74F-4677-95CE-EC70FFE61407}" destId="{5ED0660E-7DA4-469F-BB35-172000656017}" srcOrd="0" destOrd="0" parTransId="{E947CDCE-BD77-4756-BFF4-D58C1412ED59}" sibTransId="{75C498EF-234E-46AE-BBD7-8E3CFFC25201}"/>
    <dgm:cxn modelId="{0BAB5910-92A0-4B66-830F-A2117C42D698}" type="presOf" srcId="{54F9F249-B27C-4161-85EB-8F87F73B434B}" destId="{8A98128A-8BEA-4ADF-980D-783B79DFE728}" srcOrd="0" destOrd="0" presId="urn:microsoft.com/office/officeart/2005/8/layout/chevron2"/>
    <dgm:cxn modelId="{BFCFCDFE-3D14-4C74-97C9-5A8167BD9EAC}" type="presOf" srcId="{EF87E96B-034B-4EFC-800A-BC691A8F008D}" destId="{EAFC0166-D72F-42D8-91FC-2CE3630C311D}" srcOrd="0" destOrd="3" presId="urn:microsoft.com/office/officeart/2005/8/layout/chevron2"/>
    <dgm:cxn modelId="{49237884-8F85-4295-8128-516FF412742E}" type="presOf" srcId="{E277F300-A811-427D-B650-8D69641E4396}" destId="{EAFC0166-D72F-42D8-91FC-2CE3630C311D}" srcOrd="0" destOrd="1" presId="urn:microsoft.com/office/officeart/2005/8/layout/chevron2"/>
    <dgm:cxn modelId="{57177FB2-FBEE-4BC3-8EFD-CB59AA131806}" srcId="{54F9F249-B27C-4161-85EB-8F87F73B434B}" destId="{182E30B6-543F-4F1A-910A-4B80F7EF9AA1}" srcOrd="0" destOrd="0" parTransId="{21F7195D-B407-4115-8DBB-EF40279008D2}" sibTransId="{82626DC9-9885-4490-99EF-84586E28FD2A}"/>
    <dgm:cxn modelId="{530432F4-9B45-40BE-A058-7CBF513B73F7}" srcId="{54F9F249-B27C-4161-85EB-8F87F73B434B}" destId="{F8EFB0F5-E74F-4677-95CE-EC70FFE61407}" srcOrd="1" destOrd="0" parTransId="{8B318E40-69D6-4000-8763-136CA9B30C8C}" sibTransId="{4CDFEDAB-F1A2-47DF-8507-98A62A31A229}"/>
    <dgm:cxn modelId="{330A2110-D3CA-4FC4-BD2C-9BBEB96E982A}" type="presOf" srcId="{B63F321B-422D-46D3-8836-291FB637A6A6}" destId="{5B5EE0CB-9C29-4EB0-94C9-75F9C8FD9335}" srcOrd="0" destOrd="1" presId="urn:microsoft.com/office/officeart/2005/8/layout/chevron2"/>
    <dgm:cxn modelId="{669C94F8-22B9-4B3C-B4ED-78F0F7D361B5}" type="presOf" srcId="{417C4488-716E-42EE-A971-2898E2FE525A}" destId="{EAFC0166-D72F-42D8-91FC-2CE3630C311D}" srcOrd="0" destOrd="0" presId="urn:microsoft.com/office/officeart/2005/8/layout/chevron2"/>
    <dgm:cxn modelId="{F0FA728C-D4D4-4471-BB39-6E4E6F379D27}" type="presOf" srcId="{5ED0660E-7DA4-469F-BB35-172000656017}" destId="{5B5EE0CB-9C29-4EB0-94C9-75F9C8FD9335}" srcOrd="0" destOrd="0" presId="urn:microsoft.com/office/officeart/2005/8/layout/chevron2"/>
    <dgm:cxn modelId="{ECD11FC1-113E-40D6-9114-0570DCBA9F94}" srcId="{182E30B6-543F-4F1A-910A-4B80F7EF9AA1}" destId="{E277F300-A811-427D-B650-8D69641E4396}" srcOrd="1" destOrd="0" parTransId="{83DD2ABC-6F4D-42E6-96BD-16C3664F2576}" sibTransId="{9F6E927D-6F8C-4D2C-BA03-CB3CE944FC97}"/>
    <dgm:cxn modelId="{ED69DEE2-7BDB-43CE-9CC5-1A166D499E91}" srcId="{54F9F249-B27C-4161-85EB-8F87F73B434B}" destId="{4FF5D8F0-0C83-4326-9DA2-6108D385FA54}" srcOrd="2" destOrd="0" parTransId="{54B0B705-37A3-4110-AD45-4EDAE99BF7E1}" sibTransId="{5A16F416-9B4F-44DA-A2C1-A144C8205D5A}"/>
    <dgm:cxn modelId="{78D757AC-8FCF-47DE-B75C-20AA41A217E6}" srcId="{4FF5D8F0-0C83-4326-9DA2-6108D385FA54}" destId="{E5E1777F-A940-43E8-BDF0-5F12EE2624D4}" srcOrd="0" destOrd="0" parTransId="{C75EA3C5-DDF2-4107-9D3D-256DE621745E}" sibTransId="{9B51088F-59C3-47B5-9CDF-3CC2BD432029}"/>
    <dgm:cxn modelId="{F224FBD6-BC9E-4F75-A523-D98CFAAC4B7E}" srcId="{59C3903D-D981-4EC4-8713-7CE70BD5A808}" destId="{EF87E96B-034B-4EFC-800A-BC691A8F008D}" srcOrd="0" destOrd="0" parTransId="{6010ACCA-2E23-4704-BB5C-67E5EFCB3801}" sibTransId="{FE0CE647-9603-4562-BF19-973B2BD3FDDD}"/>
    <dgm:cxn modelId="{00B5B8E8-67AA-40A9-9CBB-A1BA2A39D9E9}" srcId="{182E30B6-543F-4F1A-910A-4B80F7EF9AA1}" destId="{59C3903D-D981-4EC4-8713-7CE70BD5A808}" srcOrd="2" destOrd="0" parTransId="{15B0C90C-D1BB-463A-A465-8202CE043321}" sibTransId="{F46E461A-2BF4-44B1-BB65-22714715FCD3}"/>
    <dgm:cxn modelId="{C2F55F3C-557D-4460-9ADC-CB8463BF7303}" type="presOf" srcId="{F8EFB0F5-E74F-4677-95CE-EC70FFE61407}" destId="{6B077F0F-F806-4B3C-BCB7-142FA582BC62}" srcOrd="0" destOrd="0" presId="urn:microsoft.com/office/officeart/2005/8/layout/chevron2"/>
    <dgm:cxn modelId="{5ECEEC02-1867-4332-8BC6-17A2CC260868}" type="presOf" srcId="{59C3903D-D981-4EC4-8713-7CE70BD5A808}" destId="{EAFC0166-D72F-42D8-91FC-2CE3630C311D}" srcOrd="0" destOrd="2" presId="urn:microsoft.com/office/officeart/2005/8/layout/chevron2"/>
    <dgm:cxn modelId="{F9CE738E-2170-4429-9590-5365601AC902}" type="presOf" srcId="{E5E1777F-A940-43E8-BDF0-5F12EE2624D4}" destId="{A653C690-EF21-45A8-98D6-69281C5ED812}" srcOrd="0" destOrd="0" presId="urn:microsoft.com/office/officeart/2005/8/layout/chevron2"/>
    <dgm:cxn modelId="{1C5832B6-4D74-4BEC-9D5D-165CA1316C2F}" type="presOf" srcId="{182E30B6-543F-4F1A-910A-4B80F7EF9AA1}" destId="{7121683F-62DA-452C-994E-3BBC9B2DF019}" srcOrd="0" destOrd="0" presId="urn:microsoft.com/office/officeart/2005/8/layout/chevron2"/>
    <dgm:cxn modelId="{E6AB8351-8B78-42F9-AA52-CBE04ED43E67}" srcId="{182E30B6-543F-4F1A-910A-4B80F7EF9AA1}" destId="{417C4488-716E-42EE-A971-2898E2FE525A}" srcOrd="0" destOrd="0" parTransId="{6FF334DB-0A49-4021-B565-DEEA325B0A6D}" sibTransId="{1D059059-B50E-4B0A-A1DA-7A550C2BA732}"/>
    <dgm:cxn modelId="{3893D748-C6A0-43D9-A102-9B5EB49FC0D9}" type="presOf" srcId="{4FF5D8F0-0C83-4326-9DA2-6108D385FA54}" destId="{6FB29D22-3127-4757-A5C0-6AE14CC0C698}" srcOrd="0" destOrd="0" presId="urn:microsoft.com/office/officeart/2005/8/layout/chevron2"/>
    <dgm:cxn modelId="{B4CC8BD0-A6C6-46CF-A08F-B03548FEAEAB}" type="presParOf" srcId="{8A98128A-8BEA-4ADF-980D-783B79DFE728}" destId="{5B4205D6-18A8-442E-A971-4AEF3E224479}" srcOrd="0" destOrd="0" presId="urn:microsoft.com/office/officeart/2005/8/layout/chevron2"/>
    <dgm:cxn modelId="{425DDBAD-5711-43F8-AEE1-69296D900CE0}" type="presParOf" srcId="{5B4205D6-18A8-442E-A971-4AEF3E224479}" destId="{7121683F-62DA-452C-994E-3BBC9B2DF019}" srcOrd="0" destOrd="0" presId="urn:microsoft.com/office/officeart/2005/8/layout/chevron2"/>
    <dgm:cxn modelId="{461A826B-707B-45A8-A91C-2AA84A57BA72}" type="presParOf" srcId="{5B4205D6-18A8-442E-A971-4AEF3E224479}" destId="{EAFC0166-D72F-42D8-91FC-2CE3630C311D}" srcOrd="1" destOrd="0" presId="urn:microsoft.com/office/officeart/2005/8/layout/chevron2"/>
    <dgm:cxn modelId="{DC07D62E-56B1-4ADE-8EE4-2DBB2387A0C5}" type="presParOf" srcId="{8A98128A-8BEA-4ADF-980D-783B79DFE728}" destId="{65C76F6D-6AC0-418D-91F2-2BC4769BF0CC}" srcOrd="1" destOrd="0" presId="urn:microsoft.com/office/officeart/2005/8/layout/chevron2"/>
    <dgm:cxn modelId="{0ACF9967-A6D4-4195-8069-2E9293EFB580}" type="presParOf" srcId="{8A98128A-8BEA-4ADF-980D-783B79DFE728}" destId="{BEDA4C72-05C8-4023-875D-B9EAFAD4939A}" srcOrd="2" destOrd="0" presId="urn:microsoft.com/office/officeart/2005/8/layout/chevron2"/>
    <dgm:cxn modelId="{592BF9F3-6594-4332-8000-A7648A00890E}" type="presParOf" srcId="{BEDA4C72-05C8-4023-875D-B9EAFAD4939A}" destId="{6B077F0F-F806-4B3C-BCB7-142FA582BC62}" srcOrd="0" destOrd="0" presId="urn:microsoft.com/office/officeart/2005/8/layout/chevron2"/>
    <dgm:cxn modelId="{D3D5F659-FB73-4F14-937A-A8CF67A5314F}" type="presParOf" srcId="{BEDA4C72-05C8-4023-875D-B9EAFAD4939A}" destId="{5B5EE0CB-9C29-4EB0-94C9-75F9C8FD9335}" srcOrd="1" destOrd="0" presId="urn:microsoft.com/office/officeart/2005/8/layout/chevron2"/>
    <dgm:cxn modelId="{7F9E094E-A624-41F1-A2DE-04FBB76DE331}" type="presParOf" srcId="{8A98128A-8BEA-4ADF-980D-783B79DFE728}" destId="{6C1ABA9B-0172-4D40-87D9-D8E7BA19115A}" srcOrd="3" destOrd="0" presId="urn:microsoft.com/office/officeart/2005/8/layout/chevron2"/>
    <dgm:cxn modelId="{891CD06A-8677-44B8-8539-B5E04FD1AFC7}" type="presParOf" srcId="{8A98128A-8BEA-4ADF-980D-783B79DFE728}" destId="{490EF985-19D4-4914-8643-DBDBDF423431}" srcOrd="4" destOrd="0" presId="urn:microsoft.com/office/officeart/2005/8/layout/chevron2"/>
    <dgm:cxn modelId="{D6A1B6F6-B497-42AA-8B3E-460BAD9F6249}" type="presParOf" srcId="{490EF985-19D4-4914-8643-DBDBDF423431}" destId="{6FB29D22-3127-4757-A5C0-6AE14CC0C698}" srcOrd="0" destOrd="0" presId="urn:microsoft.com/office/officeart/2005/8/layout/chevron2"/>
    <dgm:cxn modelId="{DC8509AB-D6F7-4F2C-AFA7-AC6142757335}" type="presParOf" srcId="{490EF985-19D4-4914-8643-DBDBDF423431}" destId="{A653C690-EF21-45A8-98D6-69281C5ED8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1683F-62DA-452C-994E-3BBC9B2DF019}">
      <dsp:nvSpPr>
        <dsp:cNvPr id="0" name=""/>
        <dsp:cNvSpPr/>
      </dsp:nvSpPr>
      <dsp:spPr>
        <a:xfrm rot="5400000">
          <a:off x="-441525" y="457605"/>
          <a:ext cx="1858012" cy="974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Pass 0</a:t>
          </a:r>
          <a:endParaRPr lang="en-US" sz="1500" kern="1200" dirty="0"/>
        </a:p>
      </dsp:txBody>
      <dsp:txXfrm rot="-5400000">
        <a:off x="1" y="503561"/>
        <a:ext cx="974961" cy="883051"/>
      </dsp:txXfrm>
    </dsp:sp>
    <dsp:sp modelId="{EAFC0166-D72F-42D8-91FC-2CE3630C311D}">
      <dsp:nvSpPr>
        <dsp:cNvPr id="0" name=""/>
        <dsp:cNvSpPr/>
      </dsp:nvSpPr>
      <dsp:spPr>
        <a:xfrm rot="5400000">
          <a:off x="4058674" y="-3078373"/>
          <a:ext cx="1392013" cy="7559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ERCOT will ask generators for feedback from previous year’s profile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ERCOT sends out On-Peak and Off-Peak (ex. Summer Peak and Fall Off-Peak) cases and planning contingency files to TSP’s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TSP’s submit changes to the cases and contingency files to ERCOT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Includes updated voltage set points</a:t>
          </a:r>
          <a:endParaRPr lang="en-US" sz="1800" kern="1200" dirty="0"/>
        </a:p>
      </dsp:txBody>
      <dsp:txXfrm rot="-5400000">
        <a:off x="974962" y="73291"/>
        <a:ext cx="7491486" cy="1256109"/>
      </dsp:txXfrm>
    </dsp:sp>
    <dsp:sp modelId="{6B077F0F-F806-4B3C-BCB7-142FA582BC62}">
      <dsp:nvSpPr>
        <dsp:cNvPr id="0" name=""/>
        <dsp:cNvSpPr/>
      </dsp:nvSpPr>
      <dsp:spPr>
        <a:xfrm rot="5400000">
          <a:off x="-208920" y="1910288"/>
          <a:ext cx="1392802" cy="974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Passes 1 - 4</a:t>
          </a:r>
          <a:endParaRPr lang="en-US" sz="1500" kern="1200" dirty="0"/>
        </a:p>
      </dsp:txBody>
      <dsp:txXfrm rot="-5400000">
        <a:off x="1" y="2188849"/>
        <a:ext cx="974961" cy="417841"/>
      </dsp:txXfrm>
    </dsp:sp>
    <dsp:sp modelId="{5B5EE0CB-9C29-4EB0-94C9-75F9C8FD9335}">
      <dsp:nvSpPr>
        <dsp:cNvPr id="0" name=""/>
        <dsp:cNvSpPr/>
      </dsp:nvSpPr>
      <dsp:spPr>
        <a:xfrm rot="5400000">
          <a:off x="4302020" y="-1625690"/>
          <a:ext cx="905321" cy="7559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ERCOT runs contingency analysis and sends contingency violations to TSP’s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TSP’s submit feedback on contingency violations to ERCOT</a:t>
          </a:r>
          <a:endParaRPr lang="en-US" sz="1900" kern="1200" dirty="0"/>
        </a:p>
      </dsp:txBody>
      <dsp:txXfrm rot="-5400000">
        <a:off x="974962" y="1745562"/>
        <a:ext cx="7515244" cy="816933"/>
      </dsp:txXfrm>
    </dsp:sp>
    <dsp:sp modelId="{6FB29D22-3127-4757-A5C0-6AE14CC0C698}">
      <dsp:nvSpPr>
        <dsp:cNvPr id="0" name=""/>
        <dsp:cNvSpPr/>
      </dsp:nvSpPr>
      <dsp:spPr>
        <a:xfrm rot="5400000">
          <a:off x="-208920" y="3130367"/>
          <a:ext cx="1392802" cy="974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Final</a:t>
          </a:r>
          <a:endParaRPr lang="en-US" sz="1500" kern="1200" dirty="0"/>
        </a:p>
      </dsp:txBody>
      <dsp:txXfrm rot="-5400000">
        <a:off x="1" y="3408928"/>
        <a:ext cx="974961" cy="417841"/>
      </dsp:txXfrm>
    </dsp:sp>
    <dsp:sp modelId="{A653C690-EF21-45A8-98D6-69281C5ED812}">
      <dsp:nvSpPr>
        <dsp:cNvPr id="0" name=""/>
        <dsp:cNvSpPr/>
      </dsp:nvSpPr>
      <dsp:spPr>
        <a:xfrm rot="5400000">
          <a:off x="4302020" y="-405611"/>
          <a:ext cx="905321" cy="7559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ERCOT posts Voltage Profile Spreadsheet on MIS</a:t>
          </a:r>
          <a:endParaRPr lang="en-US" sz="1900" kern="1200" dirty="0"/>
        </a:p>
      </dsp:txBody>
      <dsp:txXfrm rot="-5400000">
        <a:off x="974962" y="2965641"/>
        <a:ext cx="7515244" cy="816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4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UBLIC_VPWG@lists.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Points of Voltage Profile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ERCOT 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6/10/16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Voltage Profile Process</a:t>
            </a:r>
          </a:p>
          <a:p>
            <a:r>
              <a:rPr lang="en-US" dirty="0" smtClean="0"/>
              <a:t>Voltage Profile Implementation</a:t>
            </a:r>
          </a:p>
          <a:p>
            <a:r>
              <a:rPr lang="en-US" dirty="0" smtClean="0"/>
              <a:t>Review </a:t>
            </a:r>
            <a:r>
              <a:rPr lang="en-US" smtClean="0"/>
              <a:t>of Spreadsheet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Profile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Summer/Fall Voltage Profile Study</a:t>
            </a:r>
          </a:p>
          <a:p>
            <a:pPr lvl="1"/>
            <a:r>
              <a:rPr lang="en-US" dirty="0" smtClean="0"/>
              <a:t>March </a:t>
            </a:r>
            <a:r>
              <a:rPr lang="en-US" dirty="0" smtClean="0"/>
              <a:t>– May</a:t>
            </a:r>
          </a:p>
          <a:p>
            <a:pPr lvl="1"/>
            <a:r>
              <a:rPr lang="en-US" dirty="0" smtClean="0"/>
              <a:t>Posted by June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Winter/Spring Voltage Profile Study</a:t>
            </a:r>
          </a:p>
          <a:p>
            <a:pPr lvl="1"/>
            <a:r>
              <a:rPr lang="en-US" dirty="0" smtClean="0"/>
              <a:t>September – November</a:t>
            </a:r>
          </a:p>
          <a:p>
            <a:pPr lvl="1"/>
            <a:r>
              <a:rPr lang="en-US" dirty="0" smtClean="0"/>
              <a:t>Posted by December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</a:p>
          <a:p>
            <a:pPr lvl="1"/>
            <a:endParaRPr lang="en-US" baseline="30000" dirty="0"/>
          </a:p>
          <a:p>
            <a:pPr lvl="1"/>
            <a:endParaRPr lang="en-US" baseline="30000" dirty="0" smtClean="0"/>
          </a:p>
          <a:p>
            <a:pPr>
              <a:buFont typeface="Arial" panose="020B0604020202020204" pitchFamily="34" charset="0"/>
              <a:buChar char="*"/>
            </a:pPr>
            <a:r>
              <a:rPr lang="en-US" sz="2000" dirty="0">
                <a:solidFill>
                  <a:srgbClr val="FF0000"/>
                </a:solidFill>
              </a:rPr>
              <a:t>Generator</a:t>
            </a:r>
            <a:r>
              <a:rPr lang="en-US" sz="2000" dirty="0" smtClean="0">
                <a:solidFill>
                  <a:srgbClr val="FF0000"/>
                </a:solidFill>
              </a:rPr>
              <a:t> feedback requested prior to the start of the study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7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Profile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460916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Voltage Profile Implementation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800" dirty="0" smtClean="0"/>
              <a:t>Generation Resources required to provide VSS must hold their voltage set point at the Transmission POI when on-line</a:t>
            </a:r>
          </a:p>
          <a:p>
            <a:r>
              <a:rPr lang="en-US" sz="2800" dirty="0" smtClean="0"/>
              <a:t>Generation Resources will coordinate with their respective TSP to implement the new set point</a:t>
            </a:r>
          </a:p>
          <a:p>
            <a:r>
              <a:rPr lang="en-US" sz="2800" dirty="0" smtClean="0"/>
              <a:t>VPWG meetings are held once a month with an open morning session</a:t>
            </a:r>
          </a:p>
          <a:p>
            <a:r>
              <a:rPr lang="en-US" sz="2800" dirty="0" smtClean="0">
                <a:hlinkClick r:id="rId3"/>
              </a:rPr>
              <a:t>PUBLIC_VPWG@lists.ercot.com</a:t>
            </a: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ACC8"/>
                </a:solidFill>
              </a:rPr>
              <a:t>Transmission</a:t>
            </a:r>
            <a:r>
              <a:rPr lang="en-US" dirty="0" smtClean="0"/>
              <a:t> POI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10193"/>
          <a:stretch/>
        </p:blipFill>
        <p:spPr>
          <a:xfrm>
            <a:off x="685800" y="1752600"/>
            <a:ext cx="8055983" cy="2450070"/>
          </a:xfrm>
          <a:prstGeom prst="rect">
            <a:avLst/>
          </a:prstGeom>
          <a:ln>
            <a:noFill/>
          </a:ln>
        </p:spPr>
      </p:pic>
      <p:sp>
        <p:nvSpPr>
          <p:cNvPr id="33" name="TextBox 32"/>
          <p:cNvSpPr txBox="1"/>
          <p:nvPr/>
        </p:nvSpPr>
        <p:spPr>
          <a:xfrm>
            <a:off x="152401" y="4343400"/>
            <a:ext cx="86867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Point of Interconnection (POI) </a:t>
            </a:r>
            <a:endParaRPr lang="en-US" sz="1600" dirty="0"/>
          </a:p>
          <a:p>
            <a:r>
              <a:rPr lang="en-US" sz="1600" dirty="0"/>
              <a:t>The voltage level and substation where a Generation Entity’s interconnection Facilities connect to the Transmission Facilities as reflected in the Standard Generation Interconnection Agreement (SGIA) between a Generation Entity and a Transmission Service Provider (TSP) or the voltage level and substation where Load interconnects to the TSP Facilities.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3789402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Transmission</a:t>
            </a:r>
            <a:r>
              <a:rPr lang="en-US" sz="1400" dirty="0" smtClean="0"/>
              <a:t> </a:t>
            </a:r>
            <a:r>
              <a:rPr lang="en-US" sz="1600" dirty="0" smtClean="0"/>
              <a:t>Sw. Sta.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5400" y="131892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POI can be several miles </a:t>
            </a:r>
            <a:r>
              <a:rPr lang="en-US" sz="1600" dirty="0" smtClean="0">
                <a:solidFill>
                  <a:srgbClr val="FF0000"/>
                </a:solidFill>
              </a:rPr>
              <a:t>away from the Power Plant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029200" y="1903700"/>
            <a:ext cx="533400" cy="11443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00800" y="2773739"/>
            <a:ext cx="381000" cy="0"/>
          </a:xfrm>
          <a:prstGeom prst="line">
            <a:avLst/>
          </a:prstGeom>
          <a:ln w="12700">
            <a:solidFill>
              <a:srgbClr val="007A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00800" y="3581400"/>
            <a:ext cx="381000" cy="0"/>
          </a:xfrm>
          <a:prstGeom prst="line">
            <a:avLst/>
          </a:prstGeom>
          <a:ln w="12700">
            <a:solidFill>
              <a:srgbClr val="007A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98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Profile Spreadsheet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13416"/>
              </p:ext>
            </p:extLst>
          </p:nvPr>
        </p:nvGraphicFramePr>
        <p:xfrm>
          <a:off x="76200" y="1676400"/>
          <a:ext cx="8991603" cy="1085057"/>
        </p:xfrm>
        <a:graphic>
          <a:graphicData uri="http://schemas.openxmlformats.org/drawingml/2006/table">
            <a:tbl>
              <a:tblPr/>
              <a:tblGrid>
                <a:gridCol w="762000"/>
                <a:gridCol w="457200"/>
                <a:gridCol w="381000"/>
                <a:gridCol w="762000"/>
                <a:gridCol w="809921"/>
                <a:gridCol w="457485"/>
                <a:gridCol w="485194"/>
                <a:gridCol w="533400"/>
                <a:gridCol w="762000"/>
                <a:gridCol w="1233427"/>
                <a:gridCol w="777052"/>
                <a:gridCol w="519717"/>
                <a:gridCol w="519717"/>
                <a:gridCol w="531490"/>
              </a:tblGrid>
              <a:tr h="234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 Details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1" marR="4791" marT="479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Peak Voltage Profile Data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 Profile for High Side of GSU*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39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91" marR="4791" marT="479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 Pofile applicable at POI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3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Code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 Number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TDSP_ERCOT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Planning_Bus_Name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Transmission Operator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Service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Remote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EMS_Station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Code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EMS_Station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Long_Name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 Profile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Remote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 Voltage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</a:t>
                      </a:r>
                    </a:p>
                  </a:txBody>
                  <a:tcPr marL="4791" marR="4791" marT="4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42061"/>
              </p:ext>
            </p:extLst>
          </p:nvPr>
        </p:nvGraphicFramePr>
        <p:xfrm>
          <a:off x="76199" y="2761458"/>
          <a:ext cx="8991600" cy="1416932"/>
        </p:xfrm>
        <a:graphic>
          <a:graphicData uri="http://schemas.openxmlformats.org/drawingml/2006/table">
            <a:tbl>
              <a:tblPr/>
              <a:tblGrid>
                <a:gridCol w="762001"/>
                <a:gridCol w="457200"/>
                <a:gridCol w="381000"/>
                <a:gridCol w="838200"/>
                <a:gridCol w="732535"/>
                <a:gridCol w="486665"/>
                <a:gridCol w="457200"/>
                <a:gridCol w="609600"/>
                <a:gridCol w="685800"/>
                <a:gridCol w="1230941"/>
                <a:gridCol w="780122"/>
                <a:gridCol w="519522"/>
                <a:gridCol w="519522"/>
                <a:gridCol w="531292"/>
              </a:tblGrid>
              <a:tr h="35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STEC(913)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222222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CNP(904)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333333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CNP(904)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444444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CNP(904)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</a:t>
                      </a:r>
                    </a:p>
                  </a:txBody>
                  <a:tcPr marL="4427" marR="4427" marT="4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199" y="4296102"/>
            <a:ext cx="57727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</a:rPr>
              <a:t>*The High Side of the GSU Voltage </a:t>
            </a:r>
            <a:r>
              <a:rPr lang="en-US" sz="1000" dirty="0">
                <a:latin typeface="Calibri" panose="020F0502020204030204" pitchFamily="34" charset="0"/>
              </a:rPr>
              <a:t>Profile</a:t>
            </a:r>
            <a:r>
              <a:rPr lang="en-US" sz="1050" dirty="0">
                <a:latin typeface="Calibri" panose="020F0502020204030204" pitchFamily="34" charset="0"/>
              </a:rPr>
              <a:t> is a reference value. VSS is required at the transmission POI. </a:t>
            </a:r>
          </a:p>
        </p:txBody>
      </p:sp>
    </p:spTree>
    <p:extLst>
      <p:ext uri="{BB962C8B-B14F-4D97-AF65-F5344CB8AC3E}">
        <p14:creationId xmlns:p14="http://schemas.microsoft.com/office/powerpoint/2010/main" val="2546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33318"/>
          </a:xfrm>
        </p:spPr>
        <p:txBody>
          <a:bodyPr anchor="ctr"/>
          <a:lstStyle/>
          <a:p>
            <a:pPr algn="ctr"/>
            <a:r>
              <a:rPr lang="en-US" sz="3200" dirty="0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8924</TotalTime>
  <Words>405</Words>
  <Application>Microsoft Office PowerPoint</Application>
  <PresentationFormat>On-screen Show (4:3)</PresentationFormat>
  <Paragraphs>131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Voltage Profile Process</vt:lpstr>
      <vt:lpstr>Voltage Profile Process</vt:lpstr>
      <vt:lpstr>Voltage Profile Implementation</vt:lpstr>
      <vt:lpstr>Transmission POI</vt:lpstr>
      <vt:lpstr>Voltage Profile Spreadsheet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63</cp:revision>
  <cp:lastPrinted>2016-01-21T20:53:15Z</cp:lastPrinted>
  <dcterms:created xsi:type="dcterms:W3CDTF">2016-01-21T15:20:31Z</dcterms:created>
  <dcterms:modified xsi:type="dcterms:W3CDTF">2016-06-08T18:53:29Z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