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09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6" autoAdjust="0"/>
    <p:restoredTop sz="98551" autoAdjust="0"/>
  </p:normalViewPr>
  <p:slideViewPr>
    <p:cSldViewPr showGuides="1">
      <p:cViewPr varScale="1">
        <p:scale>
          <a:sx n="76" d="100"/>
          <a:sy n="76" d="100"/>
        </p:scale>
        <p:origin x="1428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623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33251" y="6611779"/>
            <a:ext cx="11464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00400" y="2286000"/>
            <a:ext cx="564603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PR174-01 2015 OS Enhancements </a:t>
            </a:r>
          </a:p>
          <a:p>
            <a:r>
              <a:rPr lang="en-US" sz="2000" b="1" dirty="0" smtClean="0"/>
              <a:t>Project Update</a:t>
            </a:r>
            <a:endParaRPr lang="en-US" sz="2000" b="1" dirty="0"/>
          </a:p>
          <a:p>
            <a:endParaRPr lang="en-US" dirty="0"/>
          </a:p>
          <a:p>
            <a:r>
              <a:rPr lang="en-US" dirty="0" smtClean="0"/>
              <a:t>06/10/2016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848600" cy="518318"/>
          </a:xfrm>
        </p:spPr>
        <p:txBody>
          <a:bodyPr/>
          <a:lstStyle/>
          <a:p>
            <a:r>
              <a:rPr lang="en-US" sz="2500" dirty="0" smtClean="0"/>
              <a:t>PR174-01 OS Enhancements </a:t>
            </a:r>
            <a:r>
              <a:rPr lang="en-US" sz="2500" dirty="0" smtClean="0"/>
              <a:t>- Project </a:t>
            </a:r>
            <a:r>
              <a:rPr lang="en-US" sz="2500" dirty="0" smtClean="0"/>
              <a:t>Update</a:t>
            </a:r>
            <a:endParaRPr lang="en-US" sz="25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994" y="1143000"/>
            <a:ext cx="8458200" cy="49530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900" dirty="0" smtClean="0"/>
              <a:t>Project is currently in Execution and continues tracking to approved budget and schedule. </a:t>
            </a:r>
            <a:r>
              <a:rPr lang="en-US" sz="1900" dirty="0" smtClean="0"/>
              <a:t>Please note: this </a:t>
            </a:r>
            <a:r>
              <a:rPr lang="en-US" sz="1900" dirty="0" smtClean="0"/>
              <a:t>OS UI release </a:t>
            </a:r>
            <a:r>
              <a:rPr lang="en-US" sz="1900" dirty="0" smtClean="0"/>
              <a:t>will only be </a:t>
            </a:r>
            <a:r>
              <a:rPr lang="en-US" sz="1900" dirty="0" smtClean="0"/>
              <a:t>supported for browsers running in </a:t>
            </a:r>
            <a:r>
              <a:rPr lang="en-US" sz="1900" u="sng" dirty="0" smtClean="0"/>
              <a:t>IE </a:t>
            </a:r>
            <a:r>
              <a:rPr lang="en-US" sz="1900" u="sng" dirty="0" smtClean="0"/>
              <a:t>11</a:t>
            </a:r>
            <a:r>
              <a:rPr lang="en-US" sz="1900" dirty="0" smtClean="0"/>
              <a:t>. </a:t>
            </a:r>
            <a:endParaRPr lang="en-US" sz="19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u="sng" dirty="0" smtClean="0"/>
          </a:p>
          <a:p>
            <a:pPr lvl="1"/>
            <a:r>
              <a:rPr lang="en-US" sz="1600" dirty="0" smtClean="0"/>
              <a:t>Development is complete and currently in </a:t>
            </a:r>
            <a:r>
              <a:rPr lang="en-US" sz="1600" dirty="0" smtClean="0"/>
              <a:t>testing</a:t>
            </a:r>
            <a:r>
              <a:rPr lang="en-US" sz="1600" dirty="0" smtClean="0"/>
              <a:t>. </a:t>
            </a:r>
          </a:p>
          <a:p>
            <a:pPr lvl="1"/>
            <a:r>
              <a:rPr lang="en-US" sz="1600" dirty="0" smtClean="0"/>
              <a:t>DRAFT XSD posted to ercot.com. Also, posted several XML examples  and technical documentation related to these changes. </a:t>
            </a:r>
          </a:p>
          <a:p>
            <a:pPr lvl="1"/>
            <a:r>
              <a:rPr lang="en-US" sz="1600" dirty="0" smtClean="0"/>
              <a:t>Instructor-led Market </a:t>
            </a:r>
            <a:r>
              <a:rPr lang="en-US" sz="1600" dirty="0" smtClean="0"/>
              <a:t>Training </a:t>
            </a:r>
            <a:r>
              <a:rPr lang="en-US" sz="1600" dirty="0" smtClean="0"/>
              <a:t>was</a:t>
            </a:r>
            <a:r>
              <a:rPr lang="en-US" sz="1600" dirty="0" smtClean="0"/>
              <a:t> successfully completed in May</a:t>
            </a:r>
            <a:endParaRPr lang="en-US" sz="1600" dirty="0"/>
          </a:p>
          <a:p>
            <a:pPr marL="1257300" lvl="2" indent="-457200">
              <a:buFont typeface="Wingdings" panose="05000000000000000000" pitchFamily="2" charset="2"/>
              <a:buChar char="§"/>
            </a:pPr>
            <a:r>
              <a:rPr lang="en-US" sz="1600" dirty="0" smtClean="0"/>
              <a:t>Sessions were delivered in Austin, Houston and Dallas </a:t>
            </a:r>
          </a:p>
          <a:p>
            <a:pPr marL="1257300" lvl="2" indent="-457200">
              <a:buFont typeface="Wingdings" panose="05000000000000000000" pitchFamily="2" charset="2"/>
              <a:buChar char="§"/>
            </a:pPr>
            <a:r>
              <a:rPr lang="en-US" sz="1600" dirty="0" smtClean="0"/>
              <a:t>We had over 200 participants</a:t>
            </a:r>
            <a:r>
              <a:rPr lang="en-US" sz="1600" dirty="0" smtClean="0"/>
              <a:t> </a:t>
            </a:r>
          </a:p>
          <a:p>
            <a:pPr marL="1257300" lvl="2" indent="-457200">
              <a:buFont typeface="Wingdings" panose="05000000000000000000" pitchFamily="2" charset="2"/>
              <a:buChar char="§"/>
            </a:pPr>
            <a:r>
              <a:rPr lang="en-US" sz="1600" dirty="0" smtClean="0"/>
              <a:t>Received positive feedback</a:t>
            </a:r>
            <a:endParaRPr lang="en-US" sz="1600" dirty="0" smtClean="0"/>
          </a:p>
          <a:p>
            <a:pPr lvl="1"/>
            <a:r>
              <a:rPr lang="en-US" sz="1600" dirty="0" smtClean="0"/>
              <a:t>Market Testing (MOTE) is scheduled from </a:t>
            </a:r>
            <a:r>
              <a:rPr lang="en-US" sz="1600" dirty="0"/>
              <a:t>l</a:t>
            </a:r>
            <a:r>
              <a:rPr lang="en-US" sz="1600" dirty="0" smtClean="0"/>
              <a:t>ate</a:t>
            </a:r>
            <a:r>
              <a:rPr lang="en-US" sz="1600" dirty="0" smtClean="0"/>
              <a:t> </a:t>
            </a:r>
            <a:r>
              <a:rPr lang="en-US" sz="1600" dirty="0" smtClean="0"/>
              <a:t>July through end of August. Market notices will be sent with additional details.</a:t>
            </a:r>
            <a:endParaRPr lang="en-US" sz="1600" dirty="0"/>
          </a:p>
          <a:p>
            <a:pPr lvl="1"/>
            <a:r>
              <a:rPr lang="en-US" sz="1600" dirty="0" smtClean="0"/>
              <a:t>Production deployment is planned for the last week of September. Exact date/time and transition plans will be communicated prior to go-live.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5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c34af464-7aa1-4edd-9be4-83dffc1cb926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4930</TotalTime>
  <Words>147</Words>
  <Application>Microsoft Office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PR174-01 OS Enhancements - Project Update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Castillo, Leo</cp:lastModifiedBy>
  <cp:revision>261</cp:revision>
  <cp:lastPrinted>2016-06-07T20:04:50Z</cp:lastPrinted>
  <dcterms:created xsi:type="dcterms:W3CDTF">2016-01-21T15:20:31Z</dcterms:created>
  <dcterms:modified xsi:type="dcterms:W3CDTF">2016-06-08T14:01:21Z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