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82" r:id="rId4"/>
    <p:sldId id="283" r:id="rId5"/>
    <p:sldId id="28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94" y="7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551AF-8CD8-497C-8229-57D58853C0B0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923BE-09A6-4E62-B431-38AFC7D8D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68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2962B-8953-476D-9E2A-850698B2E256}" type="datetime1">
              <a:rPr lang="en-US" smtClean="0"/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D266F-74CA-4AE2-8527-C8E6ACD37FD0}" type="datetime1">
              <a:rPr lang="en-US" smtClean="0"/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E059-F9D8-49BF-895D-2A6AAB33C8C2}" type="datetime1">
              <a:rPr lang="en-US" smtClean="0"/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4D6B8-0739-41D1-8BCF-1D86B5945B7B}" type="datetime1">
              <a:rPr lang="en-US" smtClean="0"/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FB8D-3742-491E-87CE-54E1DB8CE097}" type="datetime1">
              <a:rPr lang="en-US" smtClean="0"/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475F-F24F-4404-A159-B2E0868CB43E}" type="datetime1">
              <a:rPr lang="en-US" smtClean="0"/>
              <a:t>6/6/2016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5F40-1724-45AC-9E8F-3995753F3C41}" type="datetime1">
              <a:rPr lang="en-US" smtClean="0"/>
              <a:t>6/6/2016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22F0C-1B97-4759-8D52-88ECF6F80EA6}" type="datetime1">
              <a:rPr lang="en-US" smtClean="0"/>
              <a:t>6/6/2016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531ED-07C5-4639-9994-6E2680624364}" type="datetime1">
              <a:rPr lang="en-US" smtClean="0"/>
              <a:t>6/6/2016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82AF-1224-4BBE-8389-7110B741EE02}" type="datetime1">
              <a:rPr lang="en-US" smtClean="0"/>
              <a:t>6/6/2016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3AAD-494F-4935-9B32-6C017EC59661}" type="datetime1">
              <a:rPr lang="en-US" smtClean="0"/>
              <a:t>6/6/2016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6EC76-C7BB-4B64-AB2C-4CA666B08B18}" type="datetime1">
              <a:rPr lang="en-US" smtClean="0"/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Market Credit Working Group update to the Wholesale Market Subcommittee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r>
              <a:rPr lang="en-US" dirty="0" smtClean="0"/>
              <a:t>/08/2016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Joint meeting of MCWG and CWG on Wednesday, </a:t>
            </a:r>
            <a:r>
              <a:rPr lang="en-US" dirty="0" smtClean="0"/>
              <a:t>May</a:t>
            </a:r>
            <a:r>
              <a:rPr lang="en-US" dirty="0" smtClean="0"/>
              <a:t> 18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dirty="0" smtClean="0"/>
              <a:t>NPRRs reviewed for credit impacts</a:t>
            </a:r>
          </a:p>
          <a:p>
            <a:pPr lvl="1"/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dirty="0" smtClean="0"/>
              <a:t>NPRRs had no credit </a:t>
            </a:r>
            <a:r>
              <a:rPr lang="en-US" dirty="0" smtClean="0"/>
              <a:t>impact</a:t>
            </a:r>
          </a:p>
          <a:p>
            <a:r>
              <a:rPr lang="en-US" dirty="0" smtClean="0"/>
              <a:t>Referrals</a:t>
            </a:r>
          </a:p>
          <a:p>
            <a:pPr lvl="1"/>
            <a:r>
              <a:rPr lang="en-US" dirty="0" smtClean="0"/>
              <a:t>NPRR760 Calculation of Exposure for Days with No Activity</a:t>
            </a:r>
          </a:p>
          <a:p>
            <a:pPr lvl="2"/>
            <a:r>
              <a:rPr lang="en-US" dirty="0" smtClean="0"/>
              <a:t>ERCOT will bring back analysis on exposure impact</a:t>
            </a:r>
          </a:p>
          <a:p>
            <a:pPr lvl="1"/>
            <a:r>
              <a:rPr lang="en-US" dirty="0" smtClean="0"/>
              <a:t>NPRR773 Broadening Scope of Acceptable Letter of Credit Issuers</a:t>
            </a:r>
          </a:p>
          <a:p>
            <a:pPr lvl="2"/>
            <a:r>
              <a:rPr lang="en-US" dirty="0" smtClean="0"/>
              <a:t>Expand beyond a “bank” to allow Co-op financial institutions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08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MCWG update to WMS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177" y="1401660"/>
            <a:ext cx="8388823" cy="484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127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MCWG update to WMS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490" y="1474818"/>
            <a:ext cx="7517019" cy="4773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185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MCWG update to WMS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295400"/>
            <a:ext cx="7667678" cy="2551652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3962400"/>
            <a:ext cx="8229600" cy="2514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Homework for Stakeholders:  Review draft NPRR posted on 5/18/16 CWG/MCWG meeting page and provide feedback/comments</a:t>
            </a:r>
          </a:p>
          <a:p>
            <a:pPr lvl="1"/>
            <a:r>
              <a:rPr lang="en-US" dirty="0" smtClean="0"/>
              <a:t>Excellent summary prepared by ERCOT</a:t>
            </a:r>
          </a:p>
          <a:p>
            <a:r>
              <a:rPr lang="en-US" dirty="0" smtClean="0"/>
              <a:t>Design features to pay attention to: Weighting Factors to apply to ICE forward prices, duration of averages, 40-day </a:t>
            </a:r>
            <a:r>
              <a:rPr lang="en-US" dirty="0" err="1" smtClean="0"/>
              <a:t>lookback</a:t>
            </a:r>
            <a:r>
              <a:rPr lang="en-US" dirty="0" smtClean="0"/>
              <a:t>, MAF language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72523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1195</TotalTime>
  <Words>139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Market Credit Working Group update to the Wholesale Market Subcommittee</vt:lpstr>
      <vt:lpstr>MCWG update to WMS</vt:lpstr>
      <vt:lpstr>MCWG update to WMS</vt:lpstr>
      <vt:lpstr>MCWG update to WMS</vt:lpstr>
      <vt:lpstr>MCWG update to WMS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Credit Working Group update to the Wholesale Market Subcommittee</dc:title>
  <dc:creator>Barnes, Bill</dc:creator>
  <cp:lastModifiedBy>Bill Barnes (NRG)</cp:lastModifiedBy>
  <cp:revision>103</cp:revision>
  <dcterms:created xsi:type="dcterms:W3CDTF">2006-08-16T00:00:00Z</dcterms:created>
  <dcterms:modified xsi:type="dcterms:W3CDTF">2016-06-06T16:37:50Z</dcterms:modified>
</cp:coreProperties>
</file>