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7"/>
  </p:notesMasterIdLst>
  <p:sldIdLst>
    <p:sldId id="258" r:id="rId2"/>
    <p:sldId id="263" r:id="rId3"/>
    <p:sldId id="264" r:id="rId4"/>
    <p:sldId id="266" r:id="rId5"/>
    <p:sldId id="261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97" autoAdjust="0"/>
    <p:restoredTop sz="94687" autoAdjust="0"/>
  </p:normalViewPr>
  <p:slideViewPr>
    <p:cSldViewPr snapToGrid="0">
      <p:cViewPr varScale="1">
        <p:scale>
          <a:sx n="66" d="100"/>
          <a:sy n="66" d="100"/>
        </p:scale>
        <p:origin x="163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450FE9-E489-4B9B-9DFF-A2F020F45672}" type="datetimeFigureOut">
              <a:rPr lang="en-US" smtClean="0"/>
              <a:t>6/1/2016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9EBF40-29AD-49DE-ABFA-AE017831F2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9845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3274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2509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46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9268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294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3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230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343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035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1645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7237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096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rcot.com/content/wcm/lists/91620/SARA_PreliminaryFall2016.xlsx" TargetMode="External"/><Relationship Id="rId2" Type="http://schemas.openxmlformats.org/officeDocument/2006/relationships/hyperlink" Target="http://www.ercot.com/content/wcm/lists/91620/SARA_FinalSummer2016.xlsx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ercot.com/content/wcm/lists/96607/CapacityDemandandReserveReport_May2016.xlsx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rcot.com/content/wcm/key_documents_lists/88145/SAWG_MIRTM_20160516.pptx" TargetMode="External"/><Relationship Id="rId2" Type="http://schemas.openxmlformats.org/officeDocument/2006/relationships/hyperlink" Target="http://www.ercot.com/content/wcm/key_documents_lists/88145/SAWG_MIRTM_20160516_Demand_and_Wind_Estimation_Update.pptx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mktrules/issues/nprr/751-775/759/index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SAWG Update to WMS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June 8</a:t>
            </a:r>
            <a:r>
              <a:rPr lang="en-US" baseline="30000" dirty="0"/>
              <a:t>th</a:t>
            </a:r>
            <a:r>
              <a:rPr lang="en-US" dirty="0"/>
              <a:t>, 2016</a:t>
            </a:r>
          </a:p>
          <a:p>
            <a:endParaRPr lang="en-US" dirty="0"/>
          </a:p>
          <a:p>
            <a:r>
              <a:rPr lang="en-US" dirty="0"/>
              <a:t>Brandon Whittle</a:t>
            </a:r>
          </a:p>
        </p:txBody>
      </p:sp>
    </p:spTree>
    <p:extLst>
      <p:ext uri="{BB962C8B-B14F-4D97-AF65-F5344CB8AC3E}">
        <p14:creationId xmlns:p14="http://schemas.microsoft.com/office/powerpoint/2010/main" val="3836546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Report Releases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1512887"/>
          </a:xfrm>
        </p:spPr>
        <p:txBody>
          <a:bodyPr>
            <a:normAutofit/>
          </a:bodyPr>
          <a:lstStyle/>
          <a:p>
            <a:pPr lvl="1"/>
            <a:r>
              <a:rPr lang="en-US" b="1" dirty="0">
                <a:hlinkClick r:id="rId2"/>
              </a:rPr>
              <a:t>Summer 2016 Final Seasonal Assessment</a:t>
            </a:r>
            <a:r>
              <a:rPr lang="en-US" dirty="0"/>
              <a:t> </a:t>
            </a:r>
          </a:p>
          <a:p>
            <a:pPr lvl="1"/>
            <a:r>
              <a:rPr lang="en-US" b="1" u="sng" dirty="0">
                <a:hlinkClick r:id="rId3"/>
              </a:rPr>
              <a:t>Fall 2016 Preliminary Seasonal Assessment</a:t>
            </a:r>
            <a:r>
              <a:rPr lang="en-US" dirty="0"/>
              <a:t> </a:t>
            </a:r>
          </a:p>
          <a:p>
            <a:pPr lvl="1"/>
            <a:r>
              <a:rPr lang="en-US" b="1" dirty="0">
                <a:hlinkClick r:id="rId4"/>
              </a:rPr>
              <a:t>Capacity, Demand and Reserves Report - May 2016</a:t>
            </a:r>
            <a:r>
              <a:rPr lang="en-US" dirty="0"/>
              <a:t> 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838200" y="3575050"/>
            <a:ext cx="10515600" cy="12731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Housekeeping</a:t>
            </a:r>
          </a:p>
          <a:p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38200" y="4464050"/>
            <a:ext cx="10515600" cy="1512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1"/>
            <a:r>
              <a:rPr lang="en-US" dirty="0"/>
              <a:t>None</a:t>
            </a:r>
          </a:p>
          <a:p>
            <a:pPr lvl="2"/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36674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MIRTM – Update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99944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>
                <a:hlinkClick r:id="rId2"/>
              </a:rPr>
              <a:t>Forecast Analysis </a:t>
            </a:r>
            <a:r>
              <a:rPr lang="en-US" sz="2000" dirty="0"/>
              <a:t>– </a:t>
            </a:r>
            <a:r>
              <a:rPr lang="en-US" sz="1600" dirty="0"/>
              <a:t>Update of forecast analysis.</a:t>
            </a:r>
          </a:p>
          <a:p>
            <a:pPr marL="0" indent="0">
              <a:buNone/>
            </a:pPr>
            <a:r>
              <a:rPr lang="en-US" sz="2000" dirty="0">
                <a:hlinkClick r:id="rId3"/>
              </a:rPr>
              <a:t>ERCOT Update </a:t>
            </a:r>
            <a:r>
              <a:rPr lang="en-US" sz="2000" dirty="0"/>
              <a:t>– </a:t>
            </a:r>
            <a:r>
              <a:rPr lang="en-US" sz="1600" dirty="0"/>
              <a:t>We expect to see initial study results at the next SAWG.   This update explains the proposed MIRTM very well, including description of price suppression mitigation, make-whole, and options for ramp pre-</a:t>
            </a:r>
            <a:r>
              <a:rPr lang="en-US" sz="1600" dirty="0" err="1"/>
              <a:t>postering</a:t>
            </a:r>
            <a:r>
              <a:rPr lang="en-US" sz="1600" dirty="0"/>
              <a:t> (but not outage pre-</a:t>
            </a:r>
            <a:r>
              <a:rPr lang="en-US" sz="1600" dirty="0" err="1"/>
              <a:t>postering</a:t>
            </a:r>
            <a:r>
              <a:rPr lang="en-US" sz="1600" dirty="0"/>
              <a:t>).</a:t>
            </a:r>
          </a:p>
          <a:p>
            <a:pPr marL="0" indent="0">
              <a:buNone/>
            </a:pPr>
            <a:endParaRPr lang="en-US" sz="2000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3</a:t>
            </a:fld>
            <a:endParaRPr lang="en-US" dirty="0"/>
          </a:p>
        </p:txBody>
      </p:sp>
      <p:grpSp>
        <p:nvGrpSpPr>
          <p:cNvPr id="8" name="Group 7"/>
          <p:cNvGrpSpPr/>
          <p:nvPr/>
        </p:nvGrpSpPr>
        <p:grpSpPr>
          <a:xfrm>
            <a:off x="1391121" y="2969140"/>
            <a:ext cx="7614434" cy="3727820"/>
            <a:chOff x="-859204" y="0"/>
            <a:chExt cx="7895860" cy="3925718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7036656" cy="392571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dirty="0"/>
            </a:p>
          </p:txBody>
        </p:sp>
        <p:grpSp>
          <p:nvGrpSpPr>
            <p:cNvPr id="10" name="Group 9"/>
            <p:cNvGrpSpPr/>
            <p:nvPr/>
          </p:nvGrpSpPr>
          <p:grpSpPr>
            <a:xfrm>
              <a:off x="-859204" y="17799"/>
              <a:ext cx="7812310" cy="3581673"/>
              <a:chOff x="-1026191" y="-85570"/>
              <a:chExt cx="7812376" cy="3581830"/>
            </a:xfrm>
          </p:grpSpPr>
          <p:grpSp>
            <p:nvGrpSpPr>
              <p:cNvPr id="11" name="Group 10"/>
              <p:cNvGrpSpPr/>
              <p:nvPr/>
            </p:nvGrpSpPr>
            <p:grpSpPr>
              <a:xfrm>
                <a:off x="-1026191" y="308211"/>
                <a:ext cx="7812376" cy="3188049"/>
                <a:chOff x="-1026191" y="-1890"/>
                <a:chExt cx="7812376" cy="3188049"/>
              </a:xfrm>
            </p:grpSpPr>
            <p:grpSp>
              <p:nvGrpSpPr>
                <p:cNvPr id="14" name="Group 13"/>
                <p:cNvGrpSpPr/>
                <p:nvPr/>
              </p:nvGrpSpPr>
              <p:grpSpPr>
                <a:xfrm>
                  <a:off x="-55425" y="-1890"/>
                  <a:ext cx="6841610" cy="3188049"/>
                  <a:chOff x="-55425" y="-1890"/>
                  <a:chExt cx="6841610" cy="3188049"/>
                </a:xfrm>
              </p:grpSpPr>
              <p:grpSp>
                <p:nvGrpSpPr>
                  <p:cNvPr id="19" name="Group 18"/>
                  <p:cNvGrpSpPr/>
                  <p:nvPr/>
                </p:nvGrpSpPr>
                <p:grpSpPr>
                  <a:xfrm>
                    <a:off x="445273" y="691239"/>
                    <a:ext cx="4768239" cy="2494920"/>
                    <a:chOff x="0" y="-525"/>
                    <a:chExt cx="4768239" cy="2494920"/>
                  </a:xfrm>
                </p:grpSpPr>
                <p:grpSp>
                  <p:nvGrpSpPr>
                    <p:cNvPr id="24" name="Group 23"/>
                    <p:cNvGrpSpPr/>
                    <p:nvPr/>
                  </p:nvGrpSpPr>
                  <p:grpSpPr>
                    <a:xfrm>
                      <a:off x="0" y="-525"/>
                      <a:ext cx="4768239" cy="2494920"/>
                      <a:chOff x="0" y="-525"/>
                      <a:chExt cx="4768239" cy="2494920"/>
                    </a:xfrm>
                  </p:grpSpPr>
                  <p:cxnSp>
                    <p:nvCxnSpPr>
                      <p:cNvPr id="26" name="AutoShape 228"/>
                      <p:cNvCxnSpPr>
                        <a:cxnSpLocks noChangeShapeType="1"/>
                      </p:cNvCxnSpPr>
                      <p:nvPr/>
                    </p:nvCxnSpPr>
                    <p:spPr bwMode="auto">
                      <a:xfrm>
                        <a:off x="1105231" y="612807"/>
                        <a:ext cx="0" cy="1704975"/>
                      </a:xfrm>
                      <a:prstGeom prst="straightConnector1">
                        <a:avLst/>
                      </a:prstGeom>
                      <a:noFill/>
                      <a:ln w="9525" cap="rnd">
                        <a:solidFill>
                          <a:srgbClr val="000000"/>
                        </a:solidFill>
                        <a:prstDash val="sysDot"/>
                        <a:round/>
                        <a:headEnd/>
                        <a:tailEnd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</p:cxnSp>
                  <p:cxnSp>
                    <p:nvCxnSpPr>
                      <p:cNvPr id="27" name="AutoShape 228"/>
                      <p:cNvCxnSpPr>
                        <a:cxnSpLocks noChangeShapeType="1"/>
                      </p:cNvCxnSpPr>
                      <p:nvPr/>
                    </p:nvCxnSpPr>
                    <p:spPr bwMode="auto">
                      <a:xfrm>
                        <a:off x="1470991" y="789420"/>
                        <a:ext cx="0" cy="1704975"/>
                      </a:xfrm>
                      <a:prstGeom prst="straightConnector1">
                        <a:avLst/>
                      </a:prstGeom>
                      <a:noFill/>
                      <a:ln w="9525" cap="rnd">
                        <a:solidFill>
                          <a:srgbClr val="000000"/>
                        </a:solidFill>
                        <a:prstDash val="sysDot"/>
                        <a:round/>
                        <a:headEnd/>
                        <a:tailEnd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</p:cxnSp>
                  <p:cxnSp>
                    <p:nvCxnSpPr>
                      <p:cNvPr id="28" name="AutoShape 228"/>
                      <p:cNvCxnSpPr>
                        <a:cxnSpLocks noChangeShapeType="1"/>
                      </p:cNvCxnSpPr>
                      <p:nvPr/>
                    </p:nvCxnSpPr>
                    <p:spPr bwMode="auto">
                      <a:xfrm>
                        <a:off x="2186609" y="532738"/>
                        <a:ext cx="0" cy="1704975"/>
                      </a:xfrm>
                      <a:prstGeom prst="straightConnector1">
                        <a:avLst/>
                      </a:prstGeom>
                      <a:noFill/>
                      <a:ln w="9525" cap="rnd">
                        <a:solidFill>
                          <a:srgbClr val="000000"/>
                        </a:solidFill>
                        <a:prstDash val="sysDot"/>
                        <a:round/>
                        <a:headEnd/>
                        <a:tailEnd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</p:cxnSp>
                  <p:cxnSp>
                    <p:nvCxnSpPr>
                      <p:cNvPr id="29" name="AutoShape 228"/>
                      <p:cNvCxnSpPr>
                        <a:cxnSpLocks noChangeShapeType="1"/>
                      </p:cNvCxnSpPr>
                      <p:nvPr/>
                    </p:nvCxnSpPr>
                    <p:spPr bwMode="auto">
                      <a:xfrm>
                        <a:off x="2552369" y="532738"/>
                        <a:ext cx="0" cy="1704975"/>
                      </a:xfrm>
                      <a:prstGeom prst="straightConnector1">
                        <a:avLst/>
                      </a:prstGeom>
                      <a:noFill/>
                      <a:ln w="9525" cap="rnd">
                        <a:solidFill>
                          <a:srgbClr val="000000"/>
                        </a:solidFill>
                        <a:prstDash val="sysDot"/>
                        <a:round/>
                        <a:headEnd/>
                        <a:tailEnd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</p:cxnSp>
                  <p:cxnSp>
                    <p:nvCxnSpPr>
                      <p:cNvPr id="30" name="AutoShape 228"/>
                      <p:cNvCxnSpPr>
                        <a:cxnSpLocks noChangeShapeType="1"/>
                      </p:cNvCxnSpPr>
                      <p:nvPr/>
                    </p:nvCxnSpPr>
                    <p:spPr bwMode="auto">
                      <a:xfrm>
                        <a:off x="3275937" y="532738"/>
                        <a:ext cx="0" cy="1704975"/>
                      </a:xfrm>
                      <a:prstGeom prst="straightConnector1">
                        <a:avLst/>
                      </a:prstGeom>
                      <a:noFill/>
                      <a:ln w="9525" cap="rnd">
                        <a:solidFill>
                          <a:srgbClr val="000000"/>
                        </a:solidFill>
                        <a:prstDash val="sysDot"/>
                        <a:round/>
                        <a:headEnd/>
                        <a:tailEnd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</p:cxnSp>
                  <p:cxnSp>
                    <p:nvCxnSpPr>
                      <p:cNvPr id="31" name="AutoShape 228"/>
                      <p:cNvCxnSpPr>
                        <a:cxnSpLocks noChangeShapeType="1"/>
                      </p:cNvCxnSpPr>
                      <p:nvPr/>
                    </p:nvCxnSpPr>
                    <p:spPr bwMode="auto">
                      <a:xfrm>
                        <a:off x="3633746" y="524786"/>
                        <a:ext cx="0" cy="1704975"/>
                      </a:xfrm>
                      <a:prstGeom prst="straightConnector1">
                        <a:avLst/>
                      </a:prstGeom>
                      <a:noFill/>
                      <a:ln w="9525" cap="rnd">
                        <a:solidFill>
                          <a:srgbClr val="000000"/>
                        </a:solidFill>
                        <a:prstDash val="sysDot"/>
                        <a:round/>
                        <a:headEnd/>
                        <a:tailEnd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</p:cxnSp>
                  <p:cxnSp>
                    <p:nvCxnSpPr>
                      <p:cNvPr id="32" name="AutoShape 228"/>
                      <p:cNvCxnSpPr>
                        <a:cxnSpLocks noChangeShapeType="1"/>
                      </p:cNvCxnSpPr>
                      <p:nvPr/>
                    </p:nvCxnSpPr>
                    <p:spPr bwMode="auto">
                      <a:xfrm>
                        <a:off x="4357315" y="524786"/>
                        <a:ext cx="0" cy="1704975"/>
                      </a:xfrm>
                      <a:prstGeom prst="straightConnector1">
                        <a:avLst/>
                      </a:prstGeom>
                      <a:noFill/>
                      <a:ln w="9525" cap="rnd">
                        <a:solidFill>
                          <a:srgbClr val="000000"/>
                        </a:solidFill>
                        <a:prstDash val="sysDot"/>
                        <a:round/>
                        <a:headEnd/>
                        <a:tailEnd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</p:cxnSp>
                  <p:cxnSp>
                    <p:nvCxnSpPr>
                      <p:cNvPr id="33" name="AutoShape 228"/>
                      <p:cNvCxnSpPr>
                        <a:cxnSpLocks noChangeShapeType="1"/>
                      </p:cNvCxnSpPr>
                      <p:nvPr/>
                    </p:nvCxnSpPr>
                    <p:spPr bwMode="auto">
                      <a:xfrm>
                        <a:off x="381663" y="532738"/>
                        <a:ext cx="0" cy="1704975"/>
                      </a:xfrm>
                      <a:prstGeom prst="straightConnector1">
                        <a:avLst/>
                      </a:prstGeom>
                      <a:noFill/>
                      <a:ln w="9525" cap="rnd">
                        <a:solidFill>
                          <a:srgbClr val="000000"/>
                        </a:solidFill>
                        <a:prstDash val="sysDot"/>
                        <a:round/>
                        <a:headEnd/>
                        <a:tailEnd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</p:cxnSp>
                  <p:grpSp>
                    <p:nvGrpSpPr>
                      <p:cNvPr id="34" name="Group 33"/>
                      <p:cNvGrpSpPr/>
                      <p:nvPr/>
                    </p:nvGrpSpPr>
                    <p:grpSpPr>
                      <a:xfrm>
                        <a:off x="0" y="-525"/>
                        <a:ext cx="4768239" cy="2334150"/>
                        <a:chOff x="264937" y="647175"/>
                        <a:chExt cx="4768239" cy="2334150"/>
                      </a:xfrm>
                    </p:grpSpPr>
                    <p:cxnSp>
                      <p:nvCxnSpPr>
                        <p:cNvPr id="51" name="AutoShape 238"/>
                        <p:cNvCxnSpPr>
                          <a:cxnSpLocks noChangeShapeType="1"/>
                        </p:cNvCxnSpPr>
                        <p:nvPr/>
                      </p:nvCxnSpPr>
                      <p:spPr bwMode="auto">
                        <a:xfrm>
                          <a:off x="4256722" y="647700"/>
                          <a:ext cx="139" cy="2333625"/>
                        </a:xfrm>
                        <a:prstGeom prst="straightConnector1">
                          <a:avLst/>
                        </a:prstGeom>
                        <a:noFill/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noFill/>
                            </a14:hiddenFill>
                          </a:ext>
                        </a:extLst>
                      </p:spPr>
                    </p:cxnSp>
                    <p:cxnSp>
                      <p:nvCxnSpPr>
                        <p:cNvPr id="52" name="AutoShape 239"/>
                        <p:cNvCxnSpPr>
                          <a:cxnSpLocks noChangeShapeType="1"/>
                        </p:cNvCxnSpPr>
                        <p:nvPr/>
                      </p:nvCxnSpPr>
                      <p:spPr bwMode="auto">
                        <a:xfrm>
                          <a:off x="3170279" y="647700"/>
                          <a:ext cx="635" cy="2333625"/>
                        </a:xfrm>
                        <a:prstGeom prst="straightConnector1">
                          <a:avLst/>
                        </a:prstGeom>
                        <a:noFill/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noFill/>
                            </a14:hiddenFill>
                          </a:ext>
                        </a:extLst>
                      </p:spPr>
                    </p:cxnSp>
                    <p:cxnSp>
                      <p:nvCxnSpPr>
                        <p:cNvPr id="53" name="AutoShape 240"/>
                        <p:cNvCxnSpPr>
                          <a:cxnSpLocks noChangeShapeType="1"/>
                        </p:cNvCxnSpPr>
                        <p:nvPr/>
                      </p:nvCxnSpPr>
                      <p:spPr bwMode="auto">
                        <a:xfrm>
                          <a:off x="2083780" y="647700"/>
                          <a:ext cx="635" cy="2333625"/>
                        </a:xfrm>
                        <a:prstGeom prst="straightConnector1">
                          <a:avLst/>
                        </a:prstGeom>
                        <a:noFill/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noFill/>
                            </a14:hiddenFill>
                          </a:ext>
                        </a:extLst>
                      </p:spPr>
                    </p:cxnSp>
                    <p:cxnSp>
                      <p:nvCxnSpPr>
                        <p:cNvPr id="54" name="AutoShape 241"/>
                        <p:cNvCxnSpPr>
                          <a:cxnSpLocks noChangeShapeType="1"/>
                        </p:cNvCxnSpPr>
                        <p:nvPr/>
                      </p:nvCxnSpPr>
                      <p:spPr bwMode="auto">
                        <a:xfrm>
                          <a:off x="999501" y="647175"/>
                          <a:ext cx="635" cy="2333624"/>
                        </a:xfrm>
                        <a:prstGeom prst="straightConnector1">
                          <a:avLst/>
                        </a:prstGeom>
                        <a:noFill/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noFill/>
                            </a14:hiddenFill>
                          </a:ext>
                        </a:extLst>
                      </p:spPr>
                    </p:cxnSp>
                    <p:cxnSp>
                      <p:nvCxnSpPr>
                        <p:cNvPr id="55" name="AutoShape 243"/>
                        <p:cNvCxnSpPr>
                          <a:cxnSpLocks noChangeShapeType="1"/>
                        </p:cNvCxnSpPr>
                        <p:nvPr/>
                      </p:nvCxnSpPr>
                      <p:spPr bwMode="auto">
                        <a:xfrm>
                          <a:off x="264937" y="1172210"/>
                          <a:ext cx="4768239" cy="1698"/>
                        </a:xfrm>
                        <a:prstGeom prst="straightConnector1">
                          <a:avLst/>
                        </a:prstGeom>
                        <a:noFill/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 type="triangle" w="med" len="med"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noFill/>
                            </a14:hiddenFill>
                          </a:ext>
                        </a:extLst>
                      </p:spPr>
                    </p:cxnSp>
                    <p:sp>
                      <p:nvSpPr>
                        <p:cNvPr id="56" name="AutoShape 244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595630" y="1124585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57" name="AutoShape 245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1680845" y="1124585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58" name="AutoShape 246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2766060" y="1124585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59" name="AutoShape 247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956945" y="1124585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60" name="AutoShape 248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2042160" y="1124585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61" name="AutoShape 249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3489325" y="1124585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62" name="AutoShape 250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1318895" y="1124585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63" name="AutoShape 251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2404110" y="1124585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64" name="AutoShape 252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4213225" y="1124585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65" name="AutoShape 262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3128010" y="1115060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66" name="AutoShape 263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3851275" y="1115060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  <p:sp>
                      <p:nvSpPr>
                        <p:cNvPr id="67" name="AutoShape 264"/>
                        <p:cNvSpPr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4574540" y="1115060"/>
                          <a:ext cx="90805" cy="90805"/>
                        </a:xfrm>
                        <a:prstGeom prst="flowChartConnector">
                          <a:avLst/>
                        </a:prstGeom>
                        <a:solidFill>
                          <a:srgbClr val="FFFFFF"/>
                        </a:solidFill>
                        <a:ln w="9525">
                          <a:solidFill>
                            <a:srgbClr val="000000"/>
                          </a:solidFill>
                          <a:round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endParaRPr lang="en-US" dirty="0"/>
                        </a:p>
                      </p:txBody>
                    </p:sp>
                  </p:grpSp>
                  <p:grpSp>
                    <p:nvGrpSpPr>
                      <p:cNvPr id="35" name="Group 34"/>
                      <p:cNvGrpSpPr/>
                      <p:nvPr/>
                    </p:nvGrpSpPr>
                    <p:grpSpPr>
                      <a:xfrm>
                        <a:off x="747423" y="859298"/>
                        <a:ext cx="2477532" cy="982578"/>
                        <a:chOff x="0" y="80070"/>
                        <a:chExt cx="2477532" cy="982578"/>
                      </a:xfrm>
                    </p:grpSpPr>
                    <p:sp>
                      <p:nvSpPr>
                        <p:cNvPr id="36" name="Text Box 255" descr="50%"/>
                        <p:cNvSpPr txBox="1">
                          <a:spLocks noChangeArrowheads="1"/>
                        </p:cNvSpPr>
                        <p:nvPr/>
                      </p:nvSpPr>
                      <p:spPr bwMode="auto">
                        <a:xfrm>
                          <a:off x="415770" y="946916"/>
                          <a:ext cx="269829" cy="104775"/>
                        </a:xfrm>
                        <a:prstGeom prst="rect">
                          <a:avLst/>
                        </a:prstGeom>
                        <a:pattFill prst="lgCheck">
                          <a:fgClr>
                            <a:srgbClr val="000000"/>
                          </a:fgClr>
                          <a:bgClr>
                            <a:srgbClr val="FFFFFF"/>
                          </a:bgClr>
                        </a:pattFill>
                        <a:ln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:ln>
                      </p:spPr>
                      <p:txBody>
                        <a:bodyPr rot="0" vert="horz" wrap="square" lIns="91440" tIns="45720" rIns="91440" bIns="45720" anchor="t" anchorCtr="0" upright="1">
                          <a:noAutofit/>
                        </a:bodyPr>
                        <a:lstStyle/>
                        <a:p>
                          <a:pPr marL="0" marR="0"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</a:pPr>
                          <a:r>
                            <a:rPr lang="en-US" sz="1200" dirty="0">
                              <a:effectLst/>
                              <a:latin typeface="Times New Roman" panose="02020603050405020304" pitchFamily="18" charset="0"/>
                              <a:ea typeface="SimSun" panose="02010600030101010101" pitchFamily="2" charset="-122"/>
                            </a:rPr>
                            <a:t> </a:t>
                          </a:r>
                        </a:p>
                      </p:txBody>
                    </p:sp>
                    <p:grpSp>
                      <p:nvGrpSpPr>
                        <p:cNvPr id="37" name="Group 36"/>
                        <p:cNvGrpSpPr/>
                        <p:nvPr/>
                      </p:nvGrpSpPr>
                      <p:grpSpPr>
                        <a:xfrm>
                          <a:off x="0" y="80070"/>
                          <a:ext cx="2477532" cy="982578"/>
                          <a:chOff x="0" y="80070"/>
                          <a:chExt cx="2477532" cy="982578"/>
                        </a:xfrm>
                      </p:grpSpPr>
                      <p:sp>
                        <p:nvSpPr>
                          <p:cNvPr id="38" name="Text Box 255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47708" y="80070"/>
                            <a:ext cx="269875" cy="104775"/>
                          </a:xfrm>
                          <a:prstGeom prst="rect">
                            <a:avLst/>
                          </a:prstGeom>
                          <a:pattFill prst="lgCheck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39" name="Text Box 256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405516" y="80070"/>
                            <a:ext cx="269875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40" name="Text Box 257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771276" y="80070"/>
                            <a:ext cx="269875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41" name="Text Box 258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1129085" y="80070"/>
                            <a:ext cx="269875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42" name="Text Box 259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1494845" y="80070"/>
                            <a:ext cx="269875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43" name="Text Box 260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1852654" y="80070"/>
                            <a:ext cx="269875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44" name="AutoShape 309"/>
                          <p:cNvSpPr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0" y="83867"/>
                            <a:ext cx="126365" cy="95250"/>
                          </a:xfrm>
                          <a:prstGeom prst="chevron">
                            <a:avLst>
                              <a:gd name="adj" fmla="val 60005"/>
                            </a:avLst>
                          </a:prstGeom>
                          <a:solidFill>
                            <a:srgbClr val="000000"/>
                          </a:solid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endParaRPr lang="en-US" dirty="0"/>
                          </a:p>
                        </p:txBody>
                      </p:sp>
                      <p:sp>
                        <p:nvSpPr>
                          <p:cNvPr id="45" name="Text Box 256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741665" y="953186"/>
                            <a:ext cx="269829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46" name="Text Box 257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1105676" y="950187"/>
                            <a:ext cx="269829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47" name="Text Box 258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1484073" y="957872"/>
                            <a:ext cx="269829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48" name="Text Box 259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1849780" y="950417"/>
                            <a:ext cx="269829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49" name="Text Box 260" descr="50%"/>
                          <p:cNvSpPr txBox="1"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2207703" y="950187"/>
                            <a:ext cx="269829" cy="104775"/>
                          </a:xfrm>
                          <a:prstGeom prst="rect">
                            <a:avLst/>
                          </a:prstGeom>
                          <a:pattFill prst="pct50">
                            <a:fgClr>
                              <a:srgbClr val="000000"/>
                            </a:fgClr>
                            <a:bgClr>
                              <a:srgbClr val="FFFFFF"/>
                            </a:bgClr>
                          </a:patt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pPr marL="0" marR="0">
                              <a:spcBef>
                                <a:spcPts val="0"/>
                              </a:spcBef>
                              <a:spcAft>
                                <a:spcPts val="0"/>
                              </a:spcAft>
                            </a:pPr>
                            <a:r>
                              <a:rPr lang="en-US" sz="1200" dirty="0">
                                <a:effectLst/>
                                <a:latin typeface="Times New Roman" panose="02020603050405020304" pitchFamily="18" charset="0"/>
                                <a:ea typeface="SimSun" panose="02010600030101010101" pitchFamily="2" charset="-122"/>
                              </a:rPr>
                              <a:t> </a:t>
                            </a:r>
                          </a:p>
                        </p:txBody>
                      </p:sp>
                      <p:sp>
                        <p:nvSpPr>
                          <p:cNvPr id="50" name="AutoShape 309"/>
                          <p:cNvSpPr>
                            <a:spLocks noChangeArrowheads="1"/>
                          </p:cNvSpPr>
                          <p:nvPr/>
                        </p:nvSpPr>
                        <p:spPr bwMode="auto">
                          <a:xfrm>
                            <a:off x="385952" y="967398"/>
                            <a:ext cx="126344" cy="95250"/>
                          </a:xfrm>
                          <a:prstGeom prst="chevron">
                            <a:avLst>
                              <a:gd name="adj" fmla="val 60005"/>
                            </a:avLst>
                          </a:prstGeom>
                          <a:solidFill>
                            <a:srgbClr val="000000"/>
                          </a:solidFill>
                          <a:ln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:ln>
                        </p:spPr>
                        <p:txBody>
                          <a:bodyPr rot="0" vert="horz" wrap="square" lIns="91440" tIns="45720" rIns="91440" bIns="45720" anchor="t" anchorCtr="0" upright="1">
                            <a:noAutofit/>
                          </a:bodyPr>
                          <a:lstStyle/>
                          <a:p>
                            <a:endParaRPr lang="en-US" dirty="0"/>
                          </a:p>
                        </p:txBody>
                      </p:sp>
                    </p:grpSp>
                  </p:grpSp>
                </p:grpSp>
                <p:sp>
                  <p:nvSpPr>
                    <p:cNvPr id="25" name="Text Box 242"/>
                    <p:cNvSpPr txBox="1">
                      <a:spLocks noChangeArrowheads="1"/>
                    </p:cNvSpPr>
                    <p:nvPr/>
                  </p:nvSpPr>
                  <p:spPr bwMode="auto">
                    <a:xfrm>
                      <a:off x="143124" y="182880"/>
                      <a:ext cx="4556097" cy="278765"/>
                    </a:xfrm>
                    <a:prstGeom prst="rect">
                      <a:avLst/>
                    </a:prstGeom>
                    <a:solidFill>
                      <a:srgbClr val="FFFFFF"/>
                    </a:solidFill>
                    <a:ln>
                      <a:noFill/>
                    </a:ln>
                    <a:extLs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rot="0" vert="horz" wrap="square" lIns="91440" tIns="45720" rIns="91440" bIns="45720" anchor="t" anchorCtr="0" upright="1">
                      <a:noAutofit/>
                    </a:bodyPr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050" i="1" dirty="0">
                          <a:effectLst/>
                          <a:latin typeface="Times New Roman" panose="02020603050405020304" pitchFamily="18" charset="0"/>
                          <a:ea typeface="SimSun" panose="02010600030101010101" pitchFamily="2" charset="-122"/>
                        </a:rPr>
                        <a:t>8:40   8:45    8:50   8:55   9:00   9:05   9:10   9:15  9:20   9:25   </a:t>
                      </a:r>
                      <a:endParaRPr lang="en-US" sz="105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endParaRPr>
                    </a:p>
                  </p:txBody>
                </p:sp>
              </p:grpSp>
              <p:sp>
                <p:nvSpPr>
                  <p:cNvPr id="22" name="Text Box 256" descr="50%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-55425" y="458800"/>
                    <a:ext cx="269875" cy="104775"/>
                  </a:xfrm>
                  <a:prstGeom prst="rect">
                    <a:avLst/>
                  </a:prstGeom>
                  <a:pattFill prst="pct50">
                    <a:fgClr>
                      <a:srgbClr val="000000"/>
                    </a:fgClr>
                    <a:bgClr>
                      <a:srgbClr val="FFFFFF"/>
                    </a:bgClr>
                  </a:pattFill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</p:spPr>
                <p:txBody>
                  <a:bodyPr rot="0" vert="horz" wrap="square" lIns="91440" tIns="45720" rIns="91440" bIns="45720" anchor="t" anchorCtr="0" upright="1">
                    <a:noAutofit/>
                  </a:bodyPr>
                  <a:lstStyle/>
                  <a:p>
                    <a:pPr marL="0" marR="0">
                      <a:spcBef>
                        <a:spcPts val="0"/>
                      </a:spcBef>
                      <a:spcAft>
                        <a:spcPts val="0"/>
                      </a:spcAft>
                    </a:pPr>
                    <a:r>
                      <a:rPr lang="en-US" sz="12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 </a:t>
                    </a:r>
                  </a:p>
                </p:txBody>
              </p:sp>
              <p:sp>
                <p:nvSpPr>
                  <p:cNvPr id="23" name="Text Box 256" descr="50%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-48203" y="113646"/>
                    <a:ext cx="269875" cy="104775"/>
                  </a:xfrm>
                  <a:prstGeom prst="rect">
                    <a:avLst/>
                  </a:prstGeom>
                  <a:pattFill prst="lgCheck">
                    <a:fgClr>
                      <a:srgbClr val="000000"/>
                    </a:fgClr>
                    <a:bgClr>
                      <a:srgbClr val="FFFFFF"/>
                    </a:bgClr>
                  </a:pattFill>
                  <a:ln w="9525">
                    <a:solidFill>
                      <a:srgbClr val="000000"/>
                    </a:solidFill>
                    <a:miter lim="800000"/>
                    <a:headEnd/>
                    <a:tailEnd/>
                  </a:ln>
                </p:spPr>
                <p:txBody>
                  <a:bodyPr rot="0" vert="horz" wrap="square" lIns="91440" tIns="45720" rIns="91440" bIns="45720" anchor="t" anchorCtr="0" upright="1">
                    <a:noAutofit/>
                  </a:bodyPr>
                  <a:lstStyle/>
                  <a:p>
                    <a:pPr marL="0" marR="0">
                      <a:spcBef>
                        <a:spcPts val="0"/>
                      </a:spcBef>
                      <a:spcAft>
                        <a:spcPts val="0"/>
                      </a:spcAft>
                    </a:pPr>
                    <a:r>
                      <a:rPr lang="en-US" sz="12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 </a:t>
                    </a:r>
                  </a:p>
                </p:txBody>
              </p:sp>
              <p:sp>
                <p:nvSpPr>
                  <p:cNvPr id="20" name="Text Box 2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219015" y="360374"/>
                    <a:ext cx="6567170" cy="516668"/>
                  </a:xfrm>
                  <a:prstGeom prst="rect">
                    <a:avLst/>
                  </a:prstGeom>
                  <a:solidFill>
                    <a:srgbClr val="FFFFFF"/>
                  </a:solidFill>
                  <a:ln w="9525">
                    <a:noFill/>
                    <a:miter lim="800000"/>
                    <a:headEnd/>
                    <a:tailEnd/>
                  </a:ln>
                </p:spPr>
                <p:txBody>
                  <a:bodyPr rot="0" vert="horz" wrap="square" lIns="91440" tIns="45720" rIns="91440" bIns="45720" anchor="t" anchorCtr="0">
                    <a:noAutofit/>
                  </a:bodyPr>
                  <a:lstStyle/>
                  <a:p>
                    <a:pPr marL="0" marR="0">
                      <a:spcBef>
                        <a:spcPts val="0"/>
                      </a:spcBef>
                      <a:spcAft>
                        <a:spcPts val="0"/>
                      </a:spcAft>
                    </a:pPr>
                    <a:r>
                      <a:rPr lang="en-US" sz="11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Intervals where </a:t>
                    </a:r>
                    <a:r>
                      <a:rPr lang="en-US" sz="1100" b="1" u="sng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ONLY</a:t>
                    </a:r>
                    <a:r>
                      <a:rPr lang="en-US" sz="11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 Commitment Instructions are </a:t>
                    </a:r>
                    <a:r>
                      <a:rPr lang="en-US" sz="1100" b="1" u="sng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binding</a:t>
                    </a:r>
                    <a:r>
                      <a:rPr lang="en-US" sz="11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 and the LMPs and MW awards (energy, AS) are </a:t>
                    </a:r>
                    <a:r>
                      <a:rPr lang="en-US" sz="1100" b="1" u="sng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indicative</a:t>
                    </a:r>
                    <a:r>
                      <a:rPr lang="en-US" sz="11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 </a:t>
                    </a:r>
                  </a:p>
                  <a:p>
                    <a:pPr marL="0" marR="0">
                      <a:spcBef>
                        <a:spcPts val="0"/>
                      </a:spcBef>
                      <a:spcAft>
                        <a:spcPts val="0"/>
                      </a:spcAft>
                    </a:pPr>
                    <a:r>
                      <a:rPr lang="en-US" sz="12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 </a:t>
                    </a:r>
                  </a:p>
                </p:txBody>
              </p:sp>
              <p:sp>
                <p:nvSpPr>
                  <p:cNvPr id="21" name="Text Box 759"/>
                  <p:cNvSpPr txBox="1"/>
                  <p:nvPr/>
                </p:nvSpPr>
                <p:spPr>
                  <a:xfrm>
                    <a:off x="220900" y="-1890"/>
                    <a:ext cx="5581650" cy="255271"/>
                  </a:xfrm>
                  <a:prstGeom prst="rect">
                    <a:avLst/>
                  </a:prstGeom>
                  <a:solidFill>
                    <a:sysClr val="window" lastClr="FFFFFF"/>
                  </a:solidFill>
                  <a:ln w="6350">
                    <a:noFill/>
                  </a:ln>
                  <a:effectLst/>
                </p:spPr>
                <p:txBody>
                  <a:bodyPr rot="0" spcFirstLastPara="0" vert="horz" wrap="square" lIns="91440" tIns="45720" rIns="91440" bIns="45720" numCol="1" spcCol="0" rtlCol="0" fromWordArt="0" anchor="t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>
                      <a:spcBef>
                        <a:spcPts val="0"/>
                      </a:spcBef>
                      <a:spcAft>
                        <a:spcPts val="0"/>
                      </a:spcAft>
                    </a:pPr>
                    <a:r>
                      <a:rPr lang="en-US" sz="11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Interval where the LMPs, MW awards (energy, AS) and Commitment Instructions are </a:t>
                    </a:r>
                    <a:r>
                      <a:rPr lang="en-US" sz="1100" b="1" u="sng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ALL</a:t>
                    </a:r>
                    <a:r>
                      <a:rPr lang="en-US" sz="11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 </a:t>
                    </a:r>
                    <a:r>
                      <a:rPr lang="en-US" sz="1100" b="1" u="sng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binding</a:t>
                    </a:r>
                    <a:r>
                      <a:rPr lang="en-US" sz="1100" dirty="0">
                        <a:effectLst/>
                        <a:latin typeface="Times New Roman" panose="02020603050405020304" pitchFamily="18" charset="0"/>
                        <a:ea typeface="SimSun" panose="02010600030101010101" pitchFamily="2" charset="-122"/>
                      </a:rPr>
                      <a:t> commitment instructions</a:t>
                    </a:r>
                  </a:p>
                </p:txBody>
              </p:sp>
            </p:grpSp>
            <p:sp>
              <p:nvSpPr>
                <p:cNvPr id="15" name="Rounded Rectangular Callout 14"/>
                <p:cNvSpPr/>
                <p:nvPr/>
              </p:nvSpPr>
              <p:spPr>
                <a:xfrm>
                  <a:off x="-1026191" y="2399816"/>
                  <a:ext cx="1688548" cy="540385"/>
                </a:xfrm>
                <a:prstGeom prst="wedgeRoundRectCallout">
                  <a:avLst>
                    <a:gd name="adj1" fmla="val 37430"/>
                    <a:gd name="adj2" fmla="val -91144"/>
                    <a:gd name="adj3" fmla="val 1666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="horz" wrap="square" lIns="45720" tIns="45720" rIns="4572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algn="ctr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lang="en-US" sz="1200" dirty="0">
                      <a:solidFill>
                        <a:srgbClr val="000000"/>
                      </a:solidFill>
                      <a:effectLst/>
                      <a:latin typeface="Times New Roman" panose="02020603050405020304" pitchFamily="18" charset="0"/>
                      <a:ea typeface="SimSun" panose="02010600030101010101" pitchFamily="2" charset="-122"/>
                    </a:rPr>
                    <a:t>Sequence of Multi-Interval RT Markets</a:t>
                  </a:r>
                  <a:endParaRPr lang="en-US" sz="1200" dirty="0">
                    <a:effectLst/>
                    <a:latin typeface="Times New Roman" panose="02020603050405020304" pitchFamily="18" charset="0"/>
                    <a:ea typeface="SimSun" panose="02010600030101010101" pitchFamily="2" charset="-122"/>
                  </a:endParaRPr>
                </a:p>
              </p:txBody>
            </p:sp>
            <p:sp>
              <p:nvSpPr>
                <p:cNvPr id="16" name="Right Brace 15"/>
                <p:cNvSpPr/>
                <p:nvPr/>
              </p:nvSpPr>
              <p:spPr>
                <a:xfrm rot="10800000">
                  <a:off x="535222" y="1390762"/>
                  <a:ext cx="304889" cy="1469138"/>
                </a:xfrm>
                <a:prstGeom prst="rightBrace">
                  <a:avLst>
                    <a:gd name="adj1" fmla="val 53399"/>
                    <a:gd name="adj2" fmla="val 50000"/>
                  </a:avLst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7" name="Rounded Rectangular Callout 16"/>
                <p:cNvSpPr/>
                <p:nvPr/>
              </p:nvSpPr>
              <p:spPr>
                <a:xfrm>
                  <a:off x="3990592" y="1488849"/>
                  <a:ext cx="2343462" cy="349250"/>
                </a:xfrm>
                <a:prstGeom prst="wedgeRoundRectCallout">
                  <a:avLst>
                    <a:gd name="adj1" fmla="val -75085"/>
                    <a:gd name="adj2" fmla="val -69914"/>
                    <a:gd name="adj3" fmla="val 16667"/>
                  </a:avLst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="horz" wrap="square" lIns="45720" tIns="45720" rIns="4572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algn="ctr">
                    <a:spcBef>
                      <a:spcPts val="0"/>
                    </a:spcBef>
                    <a:spcAft>
                      <a:spcPts val="0"/>
                    </a:spcAft>
                  </a:pPr>
                  <a:r>
                    <a:rPr lang="en-US" sz="1200" dirty="0">
                      <a:solidFill>
                        <a:srgbClr val="000000"/>
                      </a:solidFill>
                      <a:effectLst/>
                      <a:latin typeface="Times New Roman" panose="02020603050405020304" pitchFamily="18" charset="0"/>
                      <a:ea typeface="SimSun" panose="02010600030101010101" pitchFamily="2" charset="-122"/>
                    </a:rPr>
                    <a:t>Analysis window of rolling 30 minutes </a:t>
                  </a:r>
                  <a:endParaRPr lang="en-US" sz="1200" dirty="0">
                    <a:effectLst/>
                    <a:latin typeface="Times New Roman" panose="02020603050405020304" pitchFamily="18" charset="0"/>
                    <a:ea typeface="SimSun" panose="02010600030101010101" pitchFamily="2" charset="-122"/>
                  </a:endParaRPr>
                </a:p>
              </p:txBody>
            </p:sp>
            <p:sp>
              <p:nvSpPr>
                <p:cNvPr id="18" name="Left Brace 17"/>
                <p:cNvSpPr/>
                <p:nvPr/>
              </p:nvSpPr>
              <p:spPr>
                <a:xfrm rot="5400000">
                  <a:off x="2065738" y="286697"/>
                  <a:ext cx="389255" cy="2277570"/>
                </a:xfrm>
                <a:prstGeom prst="leftBrac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ot="0" spcFirstLastPara="0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en-US" dirty="0"/>
                </a:p>
              </p:txBody>
            </p:sp>
          </p:grpSp>
          <p:sp>
            <p:nvSpPr>
              <p:cNvPr id="12" name="AutoShape 309"/>
              <p:cNvSpPr>
                <a:spLocks noChangeArrowheads="1"/>
              </p:cNvSpPr>
              <p:nvPr/>
            </p:nvSpPr>
            <p:spPr bwMode="auto">
              <a:xfrm>
                <a:off x="16647" y="65574"/>
                <a:ext cx="125730" cy="94615"/>
              </a:xfrm>
              <a:prstGeom prst="chevron">
                <a:avLst>
                  <a:gd name="adj" fmla="val 60005"/>
                </a:avLst>
              </a:prstGeom>
              <a:solidFill>
                <a:srgbClr val="000000"/>
              </a:solidFill>
              <a:ln w="9525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 rot="0" vert="horz" wrap="square" lIns="91440" tIns="45720" rIns="91440" bIns="45720" anchor="t" anchorCtr="0" upright="1">
                <a:noAutofit/>
              </a:bodyPr>
              <a:lstStyle/>
              <a:p>
                <a:endParaRPr lang="en-US" dirty="0"/>
              </a:p>
            </p:txBody>
          </p:sp>
          <p:sp>
            <p:nvSpPr>
              <p:cNvPr id="13" name="Text Box 767"/>
              <p:cNvSpPr txBox="1"/>
              <p:nvPr/>
            </p:nvSpPr>
            <p:spPr>
              <a:xfrm>
                <a:off x="220900" y="-85570"/>
                <a:ext cx="6385163" cy="373713"/>
              </a:xfrm>
              <a:prstGeom prst="rect">
                <a:avLst/>
              </a:prstGeom>
              <a:solidFill>
                <a:sysClr val="window" lastClr="FFFFFF"/>
              </a:solidFill>
              <a:ln w="6350">
                <a:noFill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t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>
                  <a:spcBef>
                    <a:spcPts val="0"/>
                  </a:spcBef>
                  <a:spcAft>
                    <a:spcPts val="0"/>
                  </a:spcAft>
                </a:pPr>
                <a:r>
                  <a:rPr lang="en-US" sz="1100" dirty="0">
                    <a:effectLst/>
                    <a:latin typeface="Times New Roman" panose="02020603050405020304" pitchFamily="18" charset="0"/>
                    <a:ea typeface="SimSun" panose="02010600030101010101" pitchFamily="2" charset="-122"/>
                  </a:rPr>
                  <a:t>RT Market Execution: Depicts the start and end times of the clearing process and the length of symbol is indicative of maximum time allowed to clear market</a:t>
                </a:r>
              </a:p>
            </p:txBody>
          </p:sp>
        </p:grpSp>
      </p:grpSp>
      <p:cxnSp>
        <p:nvCxnSpPr>
          <p:cNvPr id="69" name="Straight Arrow Connector 68"/>
          <p:cNvCxnSpPr/>
          <p:nvPr/>
        </p:nvCxnSpPr>
        <p:spPr>
          <a:xfrm>
            <a:off x="4075435" y="5764395"/>
            <a:ext cx="0" cy="18958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Rectangle 69"/>
          <p:cNvSpPr/>
          <p:nvPr/>
        </p:nvSpPr>
        <p:spPr>
          <a:xfrm>
            <a:off x="3341859" y="5176324"/>
            <a:ext cx="726008" cy="405568"/>
          </a:xfrm>
          <a:prstGeom prst="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Pricing run</a:t>
            </a:r>
          </a:p>
        </p:txBody>
      </p:sp>
      <p:sp>
        <p:nvSpPr>
          <p:cNvPr id="71" name="Rectangle 70"/>
          <p:cNvSpPr/>
          <p:nvPr/>
        </p:nvSpPr>
        <p:spPr>
          <a:xfrm>
            <a:off x="3763025" y="5957131"/>
            <a:ext cx="726008" cy="405568"/>
          </a:xfrm>
          <a:prstGeom prst="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Pricing run</a:t>
            </a:r>
          </a:p>
        </p:txBody>
      </p:sp>
      <p:sp>
        <p:nvSpPr>
          <p:cNvPr id="72" name="TextBox 71"/>
          <p:cNvSpPr txBox="1"/>
          <p:nvPr/>
        </p:nvSpPr>
        <p:spPr>
          <a:xfrm>
            <a:off x="9131008" y="5178179"/>
            <a:ext cx="2408282" cy="646331"/>
          </a:xfrm>
          <a:prstGeom prst="rect">
            <a:avLst/>
          </a:prstGeom>
          <a:solidFill>
            <a:schemeClr val="bg2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000000"/>
                </a:solidFill>
                <a:latin typeface="Times New Roman" panose="02020603050405020304" pitchFamily="18" charset="0"/>
                <a:ea typeface="SimSun" panose="02010600030101010101" pitchFamily="2" charset="-122"/>
              </a:rPr>
              <a:t>1</a:t>
            </a:r>
            <a:r>
              <a:rPr lang="en-US" sz="1200" baseline="30000" dirty="0">
                <a:solidFill>
                  <a:srgbClr val="000000"/>
                </a:solidFill>
                <a:latin typeface="Times New Roman" panose="02020603050405020304" pitchFamily="18" charset="0"/>
                <a:ea typeface="SimSun" panose="02010600030101010101" pitchFamily="2" charset="-122"/>
              </a:rPr>
              <a:t>st</a:t>
            </a:r>
            <a:r>
              <a:rPr lang="en-US" sz="1200" dirty="0">
                <a:solidFill>
                  <a:srgbClr val="000000"/>
                </a:solidFill>
                <a:latin typeface="Times New Roman" panose="02020603050405020304" pitchFamily="18" charset="0"/>
                <a:ea typeface="SimSun" panose="02010600030101010101" pitchFamily="2" charset="-122"/>
              </a:rPr>
              <a:t> Interval Binding Base Point &amp;</a:t>
            </a:r>
          </a:p>
          <a:p>
            <a:pPr algn="ctr"/>
            <a:r>
              <a:rPr lang="en-US" sz="1200" dirty="0">
                <a:solidFill>
                  <a:srgbClr val="000000"/>
                </a:solidFill>
                <a:latin typeface="Times New Roman" panose="02020603050405020304" pitchFamily="18" charset="0"/>
                <a:ea typeface="SimSun" panose="02010600030101010101" pitchFamily="2" charset="-122"/>
              </a:rPr>
              <a:t>Binding commitments for ALL intervals</a:t>
            </a:r>
            <a:endParaRPr lang="en-US" sz="12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  <p:sp>
        <p:nvSpPr>
          <p:cNvPr id="73" name="TextBox 72"/>
          <p:cNvSpPr txBox="1"/>
          <p:nvPr/>
        </p:nvSpPr>
        <p:spPr>
          <a:xfrm>
            <a:off x="9158795" y="6004929"/>
            <a:ext cx="2088945" cy="276999"/>
          </a:xfrm>
          <a:prstGeom prst="rect">
            <a:avLst/>
          </a:prstGeom>
          <a:solidFill>
            <a:schemeClr val="bg2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rgbClr val="000000"/>
                </a:solidFill>
                <a:latin typeface="Times New Roman" panose="02020603050405020304" pitchFamily="18" charset="0"/>
                <a:ea typeface="SimSun" panose="02010600030101010101" pitchFamily="2" charset="-122"/>
              </a:rPr>
              <a:t>1</a:t>
            </a:r>
            <a:r>
              <a:rPr lang="en-US" sz="1200" baseline="30000" dirty="0">
                <a:solidFill>
                  <a:srgbClr val="000000"/>
                </a:solidFill>
                <a:latin typeface="Times New Roman" panose="02020603050405020304" pitchFamily="18" charset="0"/>
                <a:ea typeface="SimSun" panose="02010600030101010101" pitchFamily="2" charset="-122"/>
              </a:rPr>
              <a:t>st</a:t>
            </a:r>
            <a:r>
              <a:rPr lang="en-US" sz="1200" dirty="0">
                <a:solidFill>
                  <a:srgbClr val="000000"/>
                </a:solidFill>
                <a:latin typeface="Times New Roman" panose="02020603050405020304" pitchFamily="18" charset="0"/>
                <a:ea typeface="SimSun" panose="02010600030101010101" pitchFamily="2" charset="-122"/>
              </a:rPr>
              <a:t> Interval Binding LMPs</a:t>
            </a:r>
            <a:endParaRPr lang="en-US" sz="1200" dirty="0">
              <a:latin typeface="Times New Roman" panose="02020603050405020304" pitchFamily="18" charset="0"/>
              <a:ea typeface="SimSun" panose="02010600030101010101" pitchFamily="2" charset="-122"/>
            </a:endParaRPr>
          </a:p>
        </p:txBody>
      </p:sp>
      <p:cxnSp>
        <p:nvCxnSpPr>
          <p:cNvPr id="74" name="Straight Arrow Connector 73"/>
          <p:cNvCxnSpPr>
            <a:stCxn id="72" idx="1"/>
            <a:endCxn id="38" idx="2"/>
          </p:cNvCxnSpPr>
          <p:nvPr/>
        </p:nvCxnSpPr>
        <p:spPr>
          <a:xfrm flipH="1" flipV="1">
            <a:off x="3707038" y="4934047"/>
            <a:ext cx="5423970" cy="5672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Arrow Connector 74"/>
          <p:cNvCxnSpPr>
            <a:stCxn id="73" idx="1"/>
            <a:endCxn id="70" idx="3"/>
          </p:cNvCxnSpPr>
          <p:nvPr/>
        </p:nvCxnSpPr>
        <p:spPr>
          <a:xfrm flipH="1" flipV="1">
            <a:off x="4067867" y="5379108"/>
            <a:ext cx="5090928" cy="76432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/>
          <p:nvPr/>
        </p:nvCxnSpPr>
        <p:spPr>
          <a:xfrm>
            <a:off x="3690465" y="4975395"/>
            <a:ext cx="0" cy="18958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856668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CDR Proposed Steps for SAWG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999442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Develop a recommendation for a Scenario based NPRR, possibly as comments or as a replacement  to  </a:t>
            </a:r>
            <a:r>
              <a:rPr lang="en-US" dirty="0">
                <a:hlinkClick r:id="rId2"/>
              </a:rPr>
              <a:t>NPRR759</a:t>
            </a:r>
            <a:r>
              <a:rPr lang="en-US" dirty="0"/>
              <a:t> Segmentation of the Total New Capacity Estimate in the ERCOT CDR.  (This recommendation would not be an endorsement of a Scenario based approach.)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Possible NPRR to shorten time horizon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Possible NPRR for other fixes  including identifying methodology for including new DC Tie Resources.</a:t>
            </a:r>
          </a:p>
          <a:p>
            <a:pPr marL="514350" indent="-514350">
              <a:buFont typeface="+mj-lt"/>
              <a:buAutoNum type="arabicPeriod"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24456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Next Meeting – June 20</a:t>
            </a:r>
            <a:r>
              <a:rPr lang="en-US" baseline="30000" dirty="0"/>
              <a:t>th</a:t>
            </a:r>
            <a:r>
              <a:rPr lang="en-US" dirty="0"/>
              <a:t>, 2016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9411" y="2072761"/>
            <a:ext cx="10515600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Expected Agenda Items</a:t>
            </a:r>
          </a:p>
          <a:p>
            <a:r>
              <a:rPr lang="en-US" dirty="0"/>
              <a:t>MIRTM Update – with Data!</a:t>
            </a:r>
          </a:p>
          <a:p>
            <a:r>
              <a:rPr lang="en-US" dirty="0"/>
              <a:t>CDR</a:t>
            </a:r>
          </a:p>
          <a:p>
            <a:r>
              <a:rPr lang="en-US" dirty="0"/>
              <a:t>NERC LTRA - Update</a:t>
            </a:r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6/8/2016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22131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16369</TotalTime>
  <Words>281</Words>
  <Application>Microsoft Office PowerPoint</Application>
  <PresentationFormat>Widescreen</PresentationFormat>
  <Paragraphs>69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SimSun</vt:lpstr>
      <vt:lpstr>Arial</vt:lpstr>
      <vt:lpstr>Calibri</vt:lpstr>
      <vt:lpstr>Calibri Light</vt:lpstr>
      <vt:lpstr>Times New Roman</vt:lpstr>
      <vt:lpstr>Office Theme</vt:lpstr>
      <vt:lpstr>SAWG Update to WMS</vt:lpstr>
      <vt:lpstr>Report Releases</vt:lpstr>
      <vt:lpstr>MIRTM – Update</vt:lpstr>
      <vt:lpstr>CDR Proposed Steps for SAWG</vt:lpstr>
      <vt:lpstr>Next Meeting – June 20th, 2016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Brandon Whittle</dc:creator>
  <cp:lastModifiedBy>Brandon Whittle</cp:lastModifiedBy>
  <cp:revision>98</cp:revision>
  <dcterms:created xsi:type="dcterms:W3CDTF">2014-06-25T14:47:16Z</dcterms:created>
  <dcterms:modified xsi:type="dcterms:W3CDTF">2016-06-02T02:43:11Z</dcterms:modified>
</cp:coreProperties>
</file>