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</p:sldIdLst>
  <p:sldSz cx="9144000" cy="6858000" type="screen4x3"/>
  <p:notesSz cx="6858000" cy="9144000"/>
  <p:custDataLst>
    <p:tags r:id="rId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EB0DB-6BA7-4C1B-9077-7F3427A8964E}" type="datetimeFigureOut">
              <a:rPr lang="en-US" smtClean="0"/>
              <a:t>6/6/2016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718CE-ACB5-4FF2-8F7D-1B769D749A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820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EB0DB-6BA7-4C1B-9077-7F3427A8964E}" type="datetimeFigureOut">
              <a:rPr lang="en-US" smtClean="0"/>
              <a:t>6/6/2016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718CE-ACB5-4FF2-8F7D-1B769D749A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495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EB0DB-6BA7-4C1B-9077-7F3427A8964E}" type="datetimeFigureOut">
              <a:rPr lang="en-US" smtClean="0"/>
              <a:t>6/6/2016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718CE-ACB5-4FF2-8F7D-1B769D749A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328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EB0DB-6BA7-4C1B-9077-7F3427A8964E}" type="datetimeFigureOut">
              <a:rPr lang="en-US" smtClean="0"/>
              <a:t>6/6/2016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718CE-ACB5-4FF2-8F7D-1B769D749A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22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EB0DB-6BA7-4C1B-9077-7F3427A8964E}" type="datetimeFigureOut">
              <a:rPr lang="en-US" smtClean="0"/>
              <a:t>6/6/2016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718CE-ACB5-4FF2-8F7D-1B769D749A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049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EB0DB-6BA7-4C1B-9077-7F3427A8964E}" type="datetimeFigureOut">
              <a:rPr lang="en-US" smtClean="0"/>
              <a:t>6/6/2016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718CE-ACB5-4FF2-8F7D-1B769D749A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722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EB0DB-6BA7-4C1B-9077-7F3427A8964E}" type="datetimeFigureOut">
              <a:rPr lang="en-US" smtClean="0"/>
              <a:t>6/6/2016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718CE-ACB5-4FF2-8F7D-1B769D749A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601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EB0DB-6BA7-4C1B-9077-7F3427A8964E}" type="datetimeFigureOut">
              <a:rPr lang="en-US" smtClean="0"/>
              <a:t>6/6/2016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718CE-ACB5-4FF2-8F7D-1B769D749A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001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EB0DB-6BA7-4C1B-9077-7F3427A8964E}" type="datetimeFigureOut">
              <a:rPr lang="en-US" smtClean="0"/>
              <a:t>6/6/2016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718CE-ACB5-4FF2-8F7D-1B769D749A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2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EB0DB-6BA7-4C1B-9077-7F3427A8964E}" type="datetimeFigureOut">
              <a:rPr lang="en-US" smtClean="0"/>
              <a:t>6/6/2016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718CE-ACB5-4FF2-8F7D-1B769D749A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589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EB0DB-6BA7-4C1B-9077-7F3427A8964E}" type="datetimeFigureOut">
              <a:rPr lang="en-US" smtClean="0"/>
              <a:t>6/6/2016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718CE-ACB5-4FF2-8F7D-1B769D749A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8916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2EB0DB-6BA7-4C1B-9077-7F3427A8964E}" type="datetimeFigureOut">
              <a:rPr lang="en-US" smtClean="0"/>
              <a:t>6/6/2016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D718CE-ACB5-4FF2-8F7D-1B769D749A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063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OWG Update to ROS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572000"/>
            <a:ext cx="6400800" cy="1066800"/>
          </a:xfrm>
        </p:spPr>
        <p:txBody>
          <a:bodyPr>
            <a:normAutofit lnSpcReduction="10000"/>
          </a:bodyPr>
          <a:lstStyle/>
          <a:p>
            <a:pPr algn="r"/>
            <a:r>
              <a:rPr lang="en-US" dirty="0" smtClean="0"/>
              <a:t>S. Looney, Luminant</a:t>
            </a:r>
          </a:p>
          <a:p>
            <a:pPr algn="r"/>
            <a:r>
              <a:rPr lang="en-US" dirty="0" smtClean="0"/>
              <a:t>June 9, 2016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37379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NPRR and NOGRR Review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92500" lnSpcReduction="10000"/>
          </a:bodyPr>
          <a:lstStyle/>
          <a:p>
            <a:r>
              <a:rPr lang="en-US" sz="2400" i="1" u="sng" dirty="0" smtClean="0"/>
              <a:t>150NOGRR</a:t>
            </a:r>
            <a:r>
              <a:rPr lang="en-US" sz="2400" i="1" u="sng" dirty="0"/>
              <a:t>, Alignment with NPRR747, Revision of Voltage Control </a:t>
            </a:r>
            <a:r>
              <a:rPr lang="en-US" sz="2400" i="1" u="sng" dirty="0" smtClean="0"/>
              <a:t>Requirements </a:t>
            </a:r>
            <a:endParaRPr lang="en-US" sz="2400" dirty="0"/>
          </a:p>
          <a:p>
            <a:pPr lvl="1"/>
            <a:r>
              <a:rPr lang="en-US" sz="2000" dirty="0"/>
              <a:t>OWG was in consensus to recommend approval of NOGRR150 as amended by the 4/21/16 ERCOT comments as revised by </a:t>
            </a:r>
            <a:r>
              <a:rPr lang="en-US" sz="2000" dirty="0" smtClean="0"/>
              <a:t>OWG.  OWG </a:t>
            </a:r>
            <a:r>
              <a:rPr lang="en-US" sz="2000" dirty="0" smtClean="0"/>
              <a:t>will consider IA at June 23 meeting.</a:t>
            </a:r>
          </a:p>
          <a:p>
            <a:r>
              <a:rPr lang="en-US" sz="2400" i="1" u="sng" dirty="0"/>
              <a:t>155NOGRR, Voltage Ride-Through Requirements </a:t>
            </a:r>
            <a:r>
              <a:rPr lang="en-US" sz="2400" i="1" u="sng" dirty="0" smtClean="0"/>
              <a:t>Clarification</a:t>
            </a:r>
          </a:p>
          <a:p>
            <a:pPr lvl="1"/>
            <a:r>
              <a:rPr lang="en-US" sz="2000" dirty="0" smtClean="0"/>
              <a:t>Approved language with May 16 ERCOT comments.</a:t>
            </a:r>
          </a:p>
          <a:p>
            <a:pPr lvl="1"/>
            <a:r>
              <a:rPr lang="en-US" sz="2000" dirty="0"/>
              <a:t>OWG will consider IA at June </a:t>
            </a:r>
            <a:r>
              <a:rPr lang="en-US" sz="2000" dirty="0" smtClean="0"/>
              <a:t>23 meeting.</a:t>
            </a:r>
          </a:p>
          <a:p>
            <a:r>
              <a:rPr lang="en-US" sz="2400" i="1" u="sng" dirty="0"/>
              <a:t>747NPRR, Revision of Voltage Control Requirements </a:t>
            </a:r>
            <a:r>
              <a:rPr lang="en-US" sz="2400" i="1" u="sng" dirty="0" smtClean="0"/>
              <a:t>–</a:t>
            </a:r>
          </a:p>
          <a:p>
            <a:pPr lvl="1"/>
            <a:r>
              <a:rPr lang="en-US" sz="2000" dirty="0"/>
              <a:t>OWG was in consensus to endorse NPRR747 as amended by the 4/21/16 ERCOT </a:t>
            </a:r>
            <a:r>
              <a:rPr lang="en-US" sz="2000" dirty="0" smtClean="0"/>
              <a:t>comments.</a:t>
            </a:r>
          </a:p>
          <a:p>
            <a:r>
              <a:rPr lang="en-US" sz="2200" i="1" u="sng" dirty="0" smtClean="0"/>
              <a:t>156NOGRR</a:t>
            </a:r>
            <a:r>
              <a:rPr lang="en-US" sz="2200" i="1" u="sng" dirty="0"/>
              <a:t>, Alignment with NPRR762, Removal of Language Related to Responsive Reserve Provided - by DC Ties</a:t>
            </a:r>
            <a:r>
              <a:rPr lang="en-US" sz="2200" dirty="0"/>
              <a:t> </a:t>
            </a:r>
            <a:r>
              <a:rPr lang="en-US" dirty="0" smtClean="0"/>
              <a:t>–</a:t>
            </a:r>
          </a:p>
          <a:p>
            <a:pPr lvl="1"/>
            <a:r>
              <a:rPr lang="en-US" sz="2000" dirty="0" smtClean="0"/>
              <a:t>OWG approved language and IA; recommends approval by ROS.</a:t>
            </a:r>
            <a:endParaRPr lang="en-US" sz="2000" dirty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endParaRPr lang="en-US" sz="2000" dirty="0" smtClean="0"/>
          </a:p>
          <a:p>
            <a:endParaRPr lang="en-US" sz="2800" dirty="0" smtClean="0"/>
          </a:p>
          <a:p>
            <a:endParaRPr lang="en-US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64414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TAC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/>
              <a:t>OWG was asked by TAC and ROS to look into how ERS may or may not affect reliability and RRS. </a:t>
            </a:r>
            <a:endParaRPr lang="en-US" dirty="0" smtClean="0"/>
          </a:p>
          <a:p>
            <a:pPr marL="742950" lvl="2" indent="-342900"/>
            <a:r>
              <a:rPr lang="en-US" dirty="0" smtClean="0"/>
              <a:t>Reviewed slide of August 4, 2011 ERS deployment.</a:t>
            </a:r>
          </a:p>
          <a:p>
            <a:endParaRPr lang="en-US" i="1" u="sng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24712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06977" y="228601"/>
            <a:ext cx="8404225" cy="609600"/>
          </a:xfrm>
        </p:spPr>
        <p:txBody>
          <a:bodyPr/>
          <a:lstStyle/>
          <a:p>
            <a:r>
              <a:rPr lang="en-US" altLang="en-US" sz="2400" b="1" dirty="0" smtClean="0"/>
              <a:t>August 4</a:t>
            </a:r>
            <a:r>
              <a:rPr lang="en-US" altLang="en-US" sz="2400" baseline="30000" dirty="0" smtClean="0"/>
              <a:t>,</a:t>
            </a:r>
            <a:r>
              <a:rPr lang="en-US" altLang="en-US" sz="2400" dirty="0" smtClean="0"/>
              <a:t> 2011 </a:t>
            </a:r>
            <a:r>
              <a:rPr lang="en-US" altLang="en-US" sz="2400" b="1" dirty="0" smtClean="0"/>
              <a:t>Deployment Event (10-Minute Only)</a:t>
            </a:r>
          </a:p>
        </p:txBody>
      </p:sp>
      <p:grpSp>
        <p:nvGrpSpPr>
          <p:cNvPr id="3" name="Group 3"/>
          <p:cNvGrpSpPr>
            <a:grpSpLocks/>
          </p:cNvGrpSpPr>
          <p:nvPr/>
        </p:nvGrpSpPr>
        <p:grpSpPr bwMode="auto">
          <a:xfrm>
            <a:off x="152400" y="762000"/>
            <a:ext cx="8763000" cy="5562600"/>
            <a:chOff x="685800" y="533400"/>
            <a:chExt cx="8001000" cy="5662613"/>
          </a:xfrm>
        </p:grpSpPr>
        <p:pic>
          <p:nvPicPr>
            <p:cNvPr id="4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545" t="4906" r="3433" b="3963"/>
            <a:stretch>
              <a:fillRect/>
            </a:stretch>
          </p:blipFill>
          <p:spPr bwMode="auto">
            <a:xfrm>
              <a:off x="685800" y="533400"/>
              <a:ext cx="8001000" cy="56626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TextBox 5"/>
            <p:cNvSpPr txBox="1">
              <a:spLocks noChangeArrowheads="1"/>
            </p:cNvSpPr>
            <p:nvPr/>
          </p:nvSpPr>
          <p:spPr bwMode="auto">
            <a:xfrm>
              <a:off x="4114800" y="2667000"/>
              <a:ext cx="1295400" cy="36933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/>
                <a:t>Actual Load</a:t>
              </a:r>
            </a:p>
          </p:txBody>
        </p:sp>
        <p:sp>
          <p:nvSpPr>
            <p:cNvPr id="6" name="TextBox 6"/>
            <p:cNvSpPr txBox="1">
              <a:spLocks noChangeArrowheads="1"/>
            </p:cNvSpPr>
            <p:nvPr/>
          </p:nvSpPr>
          <p:spPr bwMode="auto">
            <a:xfrm>
              <a:off x="5638800" y="762000"/>
              <a:ext cx="1600200" cy="36933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/>
                <a:t>Baseline Load</a:t>
              </a:r>
            </a:p>
          </p:txBody>
        </p:sp>
        <p:sp>
          <p:nvSpPr>
            <p:cNvPr id="7" name="TextBox 7"/>
            <p:cNvSpPr txBox="1">
              <a:spLocks noChangeArrowheads="1"/>
            </p:cNvSpPr>
            <p:nvPr/>
          </p:nvSpPr>
          <p:spPr bwMode="auto">
            <a:xfrm>
              <a:off x="3591544" y="3791342"/>
              <a:ext cx="1752600" cy="36933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/>
                <a:t>Load Reduction</a:t>
              </a:r>
            </a:p>
          </p:txBody>
        </p:sp>
        <p:sp>
          <p:nvSpPr>
            <p:cNvPr id="8" name="TextBox 8"/>
            <p:cNvSpPr txBox="1">
              <a:spLocks noChangeArrowheads="1"/>
            </p:cNvSpPr>
            <p:nvPr/>
          </p:nvSpPr>
          <p:spPr bwMode="auto">
            <a:xfrm>
              <a:off x="7230096" y="4577866"/>
              <a:ext cx="1371600" cy="381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/>
                <a:t>Obligation</a:t>
              </a:r>
            </a:p>
          </p:txBody>
        </p:sp>
        <p:cxnSp>
          <p:nvCxnSpPr>
            <p:cNvPr id="9" name="Straight Arrow Connector 8"/>
            <p:cNvCxnSpPr>
              <a:stCxn id="6" idx="2"/>
            </p:cNvCxnSpPr>
            <p:nvPr/>
          </p:nvCxnSpPr>
          <p:spPr>
            <a:xfrm flipH="1">
              <a:off x="6324186" y="1131336"/>
              <a:ext cx="114508" cy="62056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5" idx="0"/>
            </p:cNvCxnSpPr>
            <p:nvPr/>
          </p:nvCxnSpPr>
          <p:spPr>
            <a:xfrm flipV="1">
              <a:off x="4763122" y="2057329"/>
              <a:ext cx="494264" cy="609248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5344353" y="3970723"/>
              <a:ext cx="837786" cy="7595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>
              <a:stCxn id="8" idx="1"/>
            </p:cNvCxnSpPr>
            <p:nvPr/>
          </p:nvCxnSpPr>
          <p:spPr>
            <a:xfrm flipH="1">
              <a:off x="6773517" y="4769048"/>
              <a:ext cx="456579" cy="418555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6467294" y="2802595"/>
            <a:ext cx="26035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Obligation = 407.9 MWs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Load Reduction= 408.6 MWs</a:t>
            </a:r>
            <a:endParaRPr lang="en-US" sz="1400" b="1" dirty="0">
              <a:solidFill>
                <a:srgbClr val="FF0000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6761499" y="3356187"/>
            <a:ext cx="500062" cy="999394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6200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6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193</Words>
  <Application>Microsoft Office PowerPoint</Application>
  <PresentationFormat>On-screen Show (4:3)</PresentationFormat>
  <Paragraphs>26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OWG Update to ROS</vt:lpstr>
      <vt:lpstr>NPRR and NOGRR Review</vt:lpstr>
      <vt:lpstr>TAC Assignment</vt:lpstr>
      <vt:lpstr>August 4, 2011 Deployment Event (10-Minute Only)</vt:lpstr>
    </vt:vector>
  </TitlesOfParts>
  <Company>EFH Corporate Services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OWG Update to ROS</dc:title>
  <dc:creator>Luminant</dc:creator>
  <cp:lastModifiedBy>Luminant</cp:lastModifiedBy>
  <cp:revision>24</cp:revision>
  <dcterms:created xsi:type="dcterms:W3CDTF">2016-03-01T15:02:49Z</dcterms:created>
  <dcterms:modified xsi:type="dcterms:W3CDTF">2016-06-06T15:23:15Z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32565461-C604-4B84-AD52-6C0F8AD18BF1</vt:lpwstr>
  </property>
  <property fmtid="{D5CDD505-2E9C-101B-9397-08002B2CF9AE}" pid="3" name="ArticulatePath">
    <vt:lpwstr>OWG Update to ROS March 2016</vt:lpwstr>
  </property>
</Properties>
</file>