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notesMasterIdLst>
    <p:notesMasterId r:id="rId19"/>
  </p:notesMasterIdLst>
  <p:sldIdLst>
    <p:sldId id="263" r:id="rId6"/>
    <p:sldId id="274" r:id="rId7"/>
    <p:sldId id="276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78" r:id="rId17"/>
    <p:sldId id="286" r:id="rId18"/>
  </p:sldIdLst>
  <p:sldSz cx="9144000" cy="6858000" type="screen4x3"/>
  <p:notesSz cx="7188200" cy="9448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9900"/>
    <a:srgbClr val="3399FF"/>
    <a:srgbClr val="003296"/>
    <a:srgbClr val="0066CC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323" autoAdjust="0"/>
  </p:normalViewPr>
  <p:slideViewPr>
    <p:cSldViewPr>
      <p:cViewPr varScale="1">
        <p:scale>
          <a:sx n="73" d="100"/>
          <a:sy n="73" d="100"/>
        </p:scale>
        <p:origin x="19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7035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1900" y="708025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9138" y="4489450"/>
            <a:ext cx="5749925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7035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77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0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45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33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51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6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53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7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27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22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32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4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51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9144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0"/>
            <a:ext cx="9144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7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716" y="152400"/>
            <a:ext cx="288936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914400" y="1905000"/>
            <a:ext cx="73152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24600"/>
            <a:ext cx="24384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6400800" y="6286500"/>
            <a:ext cx="2286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"/>
            <a:ext cx="20955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1341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066800"/>
            <a:ext cx="35814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5814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066800"/>
            <a:ext cx="7315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172200"/>
            <a:ext cx="251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ERCOT WMS June 3, 2015</a:t>
            </a:r>
            <a:endParaRPr lang="en-US"/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5"/>
            <a:ext cx="9144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3"/>
            <a:ext cx="9144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1034" name="Picture 1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3149" y="6172200"/>
            <a:ext cx="135970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914400" y="4114800"/>
            <a:ext cx="7315200" cy="1447800"/>
          </a:xfrm>
        </p:spPr>
        <p:txBody>
          <a:bodyPr/>
          <a:lstStyle/>
          <a:p>
            <a:r>
              <a:rPr lang="en-US" altLang="en-US" dirty="0" smtClean="0"/>
              <a:t>Jagan Mandavilli</a:t>
            </a:r>
          </a:p>
          <a:p>
            <a:r>
              <a:rPr lang="en-US" altLang="en-US" dirty="0" smtClean="0"/>
              <a:t>Senior Reliability Engineer</a:t>
            </a:r>
          </a:p>
          <a:p>
            <a:r>
              <a:rPr lang="en-US" altLang="en-US" dirty="0" smtClean="0"/>
              <a:t>Texas RE</a:t>
            </a:r>
            <a:endParaRPr lang="en-US" altLang="en-US" dirty="0" smtClean="0"/>
          </a:p>
        </p:txBody>
      </p:sp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1638300" y="2438400"/>
            <a:ext cx="5867400" cy="1241425"/>
          </a:xfrm>
        </p:spPr>
        <p:txBody>
          <a:bodyPr/>
          <a:lstStyle/>
          <a:p>
            <a:r>
              <a:rPr lang="en-US" altLang="en-US" dirty="0" smtClean="0"/>
              <a:t>NERC DERTF </a:t>
            </a:r>
            <a:r>
              <a:rPr lang="en-US" altLang="en-US" dirty="0" smtClean="0"/>
              <a:t>Update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ERERERCOT WMS June 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9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Sub group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 </a:t>
            </a:r>
            <a:r>
              <a:rPr lang="en-US" sz="3200" dirty="0"/>
              <a:t>Applicable NERC Reliability Standards </a:t>
            </a:r>
          </a:p>
          <a:p>
            <a:pPr lvl="1"/>
            <a:r>
              <a:rPr lang="en-US" sz="2600" dirty="0"/>
              <a:t>MOD-010-0 </a:t>
            </a:r>
            <a:r>
              <a:rPr lang="en-US" sz="2600" dirty="0" smtClean="0"/>
              <a:t>MOD-012-0 Dynamics Data for Modeling and Simulation </a:t>
            </a:r>
            <a:endParaRPr lang="en-US" sz="2600" dirty="0"/>
          </a:p>
          <a:p>
            <a:pPr lvl="1"/>
            <a:r>
              <a:rPr lang="en-US" sz="2600" dirty="0"/>
              <a:t>MOD-016-1.1 </a:t>
            </a:r>
            <a:r>
              <a:rPr lang="en-US" sz="2600" dirty="0" smtClean="0"/>
              <a:t>Documentation of Data Reporting Requirements </a:t>
            </a:r>
          </a:p>
          <a:p>
            <a:pPr lvl="1"/>
            <a:r>
              <a:rPr lang="en-US" sz="2600" dirty="0" smtClean="0"/>
              <a:t>MOD-017-0.1 Aggregated Actual and Forecast Demands and Net Energy for Load</a:t>
            </a:r>
          </a:p>
          <a:p>
            <a:pPr lvl="1"/>
            <a:r>
              <a:rPr lang="en-US" sz="2600" dirty="0" smtClean="0"/>
              <a:t>MOD-019-0.1 </a:t>
            </a:r>
            <a:r>
              <a:rPr lang="en-US" sz="2600" dirty="0"/>
              <a:t>Reporting of Interruptible Demands and Direct Control Load Management</a:t>
            </a:r>
          </a:p>
          <a:p>
            <a:pPr lvl="1"/>
            <a:r>
              <a:rPr lang="en-US" sz="2600" dirty="0" smtClean="0"/>
              <a:t>MOD-020-0 </a:t>
            </a:r>
            <a:r>
              <a:rPr lang="en-US" sz="2600" dirty="0"/>
              <a:t>Providing Interruptible Demands and Direct Load Control Management Data </a:t>
            </a:r>
          </a:p>
          <a:p>
            <a:pPr lvl="1"/>
            <a:r>
              <a:rPr lang="en-US" sz="2600" dirty="0"/>
              <a:t>MOD-021-1 Documentation of the Accounting Methodology for the Effects of Demand-Side Management in Demand and Energy Forecasts</a:t>
            </a:r>
          </a:p>
          <a:p>
            <a:pPr lvl="1"/>
            <a:r>
              <a:rPr lang="en-US" sz="2600" dirty="0"/>
              <a:t>MOD-031 is pending</a:t>
            </a:r>
          </a:p>
          <a:p>
            <a:pPr lvl="1"/>
            <a:r>
              <a:rPr lang="en-US" sz="2600" dirty="0"/>
              <a:t>MOD-032 replaces MOD-010</a:t>
            </a:r>
          </a:p>
          <a:p>
            <a:pPr lvl="1"/>
            <a:r>
              <a:rPr lang="en-US" sz="2600" dirty="0"/>
              <a:t>MOD-033 replaces MOD-012</a:t>
            </a:r>
          </a:p>
          <a:p>
            <a:pPr lvl="1"/>
            <a:r>
              <a:rPr lang="en-US" sz="2600" dirty="0"/>
              <a:t>PRC-006 UFLS</a:t>
            </a:r>
          </a:p>
          <a:p>
            <a:pPr lvl="1"/>
            <a:r>
              <a:rPr lang="en-US" sz="2600" dirty="0"/>
              <a:t>PRC-0?? UVLS schemes</a:t>
            </a:r>
          </a:p>
          <a:p>
            <a:pPr lvl="1"/>
            <a:r>
              <a:rPr lang="en-US" sz="2600" dirty="0"/>
              <a:t>PRC-019 </a:t>
            </a:r>
          </a:p>
          <a:p>
            <a:pPr lvl="1"/>
            <a:r>
              <a:rPr lang="en-US" sz="2600" dirty="0"/>
              <a:t>PRC-024-2 (pending) Generator Voltage and Frequency Coordination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Sub group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 </a:t>
            </a:r>
            <a:r>
              <a:rPr lang="en-US" sz="3200" dirty="0"/>
              <a:t>Recommendations</a:t>
            </a:r>
          </a:p>
          <a:p>
            <a:pPr lvl="1"/>
            <a:r>
              <a:rPr lang="en-US" sz="3200" dirty="0"/>
              <a:t>Connection requirements</a:t>
            </a:r>
          </a:p>
          <a:p>
            <a:pPr lvl="1"/>
            <a:r>
              <a:rPr lang="en-US" sz="3200" dirty="0"/>
              <a:t>Modeling</a:t>
            </a:r>
          </a:p>
          <a:p>
            <a:pPr lvl="1"/>
            <a:r>
              <a:rPr lang="en-US" sz="3200" dirty="0"/>
              <a:t>Performance requirements?</a:t>
            </a:r>
          </a:p>
          <a:p>
            <a:pPr lvl="1"/>
            <a:r>
              <a:rPr lang="en-US" sz="3200" dirty="0"/>
              <a:t>Accounting Load/Gen?</a:t>
            </a:r>
          </a:p>
          <a:p>
            <a:pPr lvl="1"/>
            <a:r>
              <a:rPr lang="en-US" sz="3200" dirty="0"/>
              <a:t>Modifications to any NERC Standards?</a:t>
            </a:r>
          </a:p>
          <a:p>
            <a:pPr lvl="1"/>
            <a:r>
              <a:rPr lang="en-US" sz="3200" dirty="0" smtClean="0"/>
              <a:t>Load</a:t>
            </a:r>
            <a:r>
              <a:rPr lang="en-US" sz="3200" dirty="0"/>
              <a:t>, Forecast, Reserve requirements</a:t>
            </a:r>
            <a:r>
              <a:rPr lang="en-US" sz="3200" dirty="0" smtClean="0"/>
              <a:t>?</a:t>
            </a:r>
            <a:endParaRPr lang="en-US" sz="32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endParaRPr lang="en-US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9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Upcoming workshop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867172"/>
            <a:ext cx="7315200" cy="5076428"/>
          </a:xfrm>
          <a:prstGeom prst="rect">
            <a:avLst/>
          </a:prstGeom>
        </p:spPr>
      </p:pic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  <p:pic>
        <p:nvPicPr>
          <p:cNvPr id="1027" name="Picture 6" descr="rId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193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5" descr="rId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431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" descr="rId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57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2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3124200"/>
            <a:ext cx="6553200" cy="1371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800" dirty="0" smtClean="0"/>
              <a:t>Questions?</a:t>
            </a:r>
            <a:endParaRPr lang="en-US" sz="4800" dirty="0"/>
          </a:p>
          <a:p>
            <a:pPr lvl="0"/>
            <a:endParaRPr lang="en-US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55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/>
          </a:bodyPr>
          <a:lstStyle/>
          <a:p>
            <a:r>
              <a:rPr lang="en-US" dirty="0"/>
              <a:t>Based on the recommendations from ERSTF that concluded at the end of 2015, a new task force was formed as part of the </a:t>
            </a:r>
            <a:r>
              <a:rPr lang="en-US" dirty="0" smtClean="0"/>
              <a:t>ERSWG.</a:t>
            </a:r>
          </a:p>
          <a:p>
            <a:r>
              <a:rPr lang="en-US" dirty="0" smtClean="0"/>
              <a:t>The </a:t>
            </a:r>
            <a:r>
              <a:rPr lang="en-US" dirty="0"/>
              <a:t>main activity of this task force is to research in to all aspects of DERs and produce a white paper by the end of 2016.</a:t>
            </a:r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/>
          </a:bodyPr>
          <a:lstStyle/>
          <a:p>
            <a:r>
              <a:rPr lang="en-US" dirty="0"/>
              <a:t>DERTF </a:t>
            </a:r>
            <a:r>
              <a:rPr lang="en-US" dirty="0" smtClean="0"/>
              <a:t>scope </a:t>
            </a:r>
            <a:r>
              <a:rPr lang="en-US" dirty="0" smtClean="0"/>
              <a:t>included </a:t>
            </a:r>
            <a:r>
              <a:rPr lang="en-US" dirty="0"/>
              <a:t>activities </a:t>
            </a:r>
            <a:r>
              <a:rPr lang="en-US" dirty="0" smtClean="0"/>
              <a:t>related </a:t>
            </a:r>
            <a:r>
              <a:rPr lang="en-US" dirty="0"/>
              <a:t>to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Impacts on Operations </a:t>
            </a:r>
          </a:p>
          <a:p>
            <a:pPr lvl="1"/>
            <a:r>
              <a:rPr lang="en-US" dirty="0" smtClean="0"/>
              <a:t>Impacts </a:t>
            </a:r>
            <a:r>
              <a:rPr lang="en-US" dirty="0"/>
              <a:t>on Planning</a:t>
            </a:r>
          </a:p>
          <a:p>
            <a:pPr lvl="1"/>
            <a:r>
              <a:rPr lang="en-US" dirty="0" smtClean="0"/>
              <a:t>Modeling </a:t>
            </a:r>
            <a:r>
              <a:rPr lang="en-US" dirty="0"/>
              <a:t>of DERs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clarification regarding BTMG,DG and other related terms and provide distinctions between these categories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</a:t>
            </a:r>
            <a:r>
              <a:rPr lang="en-US" dirty="0" smtClean="0"/>
              <a:t>current NERC </a:t>
            </a:r>
            <a:r>
              <a:rPr lang="en-US" dirty="0"/>
              <a:t>standards </a:t>
            </a:r>
            <a:r>
              <a:rPr lang="en-US" dirty="0" smtClean="0"/>
              <a:t>and </a:t>
            </a:r>
            <a:r>
              <a:rPr lang="en-US" dirty="0"/>
              <a:t>identify standards that are </a:t>
            </a:r>
            <a:r>
              <a:rPr lang="en-US" dirty="0" smtClean="0"/>
              <a:t>related to the DERs</a:t>
            </a:r>
          </a:p>
          <a:p>
            <a:pPr lvl="1"/>
            <a:r>
              <a:rPr lang="en-US" dirty="0" smtClean="0"/>
              <a:t>Review and identify reliability gaps if any of the above standards and </a:t>
            </a:r>
            <a:r>
              <a:rPr lang="en-US" dirty="0"/>
              <a:t>document the same</a:t>
            </a:r>
          </a:p>
          <a:p>
            <a:endParaRPr lang="en-US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48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Formation of sub groups to research in to individual areas</a:t>
            </a:r>
          </a:p>
          <a:p>
            <a:r>
              <a:rPr lang="en-US" sz="4000" dirty="0" smtClean="0"/>
              <a:t>Face to Face meetings</a:t>
            </a:r>
          </a:p>
          <a:p>
            <a:r>
              <a:rPr lang="en-US" sz="4000" dirty="0" smtClean="0"/>
              <a:t>Conference calls</a:t>
            </a:r>
          </a:p>
          <a:p>
            <a:r>
              <a:rPr lang="en-US" sz="4000" dirty="0" smtClean="0"/>
              <a:t>Workshops</a:t>
            </a:r>
            <a:endParaRPr lang="en-US" sz="4000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85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Sub group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What are Distributed Energy Resources? </a:t>
            </a:r>
            <a:r>
              <a:rPr lang="en-US" sz="3200" dirty="0" smtClean="0"/>
              <a:t> </a:t>
            </a:r>
            <a:endParaRPr lang="en-US" sz="3200" dirty="0"/>
          </a:p>
          <a:p>
            <a:pPr lvl="1"/>
            <a:r>
              <a:rPr lang="en-US" sz="3200" dirty="0"/>
              <a:t>Definitions</a:t>
            </a:r>
          </a:p>
          <a:p>
            <a:pPr lvl="1"/>
            <a:r>
              <a:rPr lang="en-US" sz="3200" dirty="0"/>
              <a:t>Behind the Meter Generation (BTMG)</a:t>
            </a:r>
          </a:p>
          <a:p>
            <a:pPr lvl="1"/>
            <a:r>
              <a:rPr lang="en-US" sz="3200" dirty="0"/>
              <a:t>Distributed Generation (DG)</a:t>
            </a:r>
          </a:p>
          <a:p>
            <a:pPr lvl="1"/>
            <a:r>
              <a:rPr lang="en-US" sz="3200" dirty="0"/>
              <a:t>Demand Response</a:t>
            </a:r>
          </a:p>
          <a:p>
            <a:pPr lvl="1"/>
            <a:r>
              <a:rPr lang="en-US" sz="3200" dirty="0"/>
              <a:t>Typical resources? Solar, small hydro, wind, what?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Sub group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sz="3200" dirty="0"/>
              <a:t>How are Distributed Energy Resources connected? </a:t>
            </a:r>
          </a:p>
          <a:p>
            <a:pPr lvl="1"/>
            <a:r>
              <a:rPr lang="en-US" sz="3200" dirty="0"/>
              <a:t>Low voltage BTMG – NEC code and utility requirements</a:t>
            </a:r>
          </a:p>
          <a:p>
            <a:pPr lvl="1"/>
            <a:r>
              <a:rPr lang="en-US" sz="3200" dirty="0"/>
              <a:t>Distributed Generation – NESC and utility requirements</a:t>
            </a:r>
          </a:p>
          <a:p>
            <a:pPr lvl="1"/>
            <a:r>
              <a:rPr lang="en-US" sz="3200" dirty="0"/>
              <a:t>Metering – what data goes back to BA or utility? Real-time, hourly, monthly read?</a:t>
            </a:r>
          </a:p>
          <a:p>
            <a:endParaRPr lang="en-US" sz="3200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59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Sub group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sz="3200" dirty="0"/>
              <a:t>How are Distributed Energy Resources modeled? </a:t>
            </a:r>
          </a:p>
          <a:p>
            <a:pPr lvl="1"/>
            <a:r>
              <a:rPr lang="en-US" sz="3200" dirty="0"/>
              <a:t>Distribution load is netted at source bus on present models</a:t>
            </a:r>
          </a:p>
          <a:p>
            <a:pPr lvl="1"/>
            <a:r>
              <a:rPr lang="en-US" sz="3200" dirty="0"/>
              <a:t>Is it being modeled discretely anywhere?</a:t>
            </a:r>
          </a:p>
          <a:p>
            <a:pPr lvl="1"/>
            <a:r>
              <a:rPr lang="en-US" sz="3200" dirty="0"/>
              <a:t>When does it become significant?</a:t>
            </a:r>
          </a:p>
          <a:p>
            <a:pPr lvl="1"/>
            <a:r>
              <a:rPr lang="en-US" sz="3200" dirty="0"/>
              <a:t>NERC Load Modeling Task Force</a:t>
            </a:r>
          </a:p>
          <a:p>
            <a:pPr lvl="1"/>
            <a:r>
              <a:rPr lang="en-US" sz="3200" dirty="0"/>
              <a:t>EPRI and WECC Guideline (PVD1 model)</a:t>
            </a:r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Sub group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/>
              <a:t> What are Distributed Energy Resources’ operating characteristics? </a:t>
            </a:r>
          </a:p>
          <a:p>
            <a:pPr lvl="1"/>
            <a:r>
              <a:rPr lang="en-US" sz="2800" dirty="0"/>
              <a:t>IEEE 1547 Requirements (Now and Future)</a:t>
            </a:r>
          </a:p>
          <a:p>
            <a:pPr lvl="1"/>
            <a:r>
              <a:rPr lang="en-US" sz="2800" dirty="0"/>
              <a:t>Frequency and voltage ride through </a:t>
            </a:r>
            <a:endParaRPr lang="en-US" sz="2800" dirty="0" smtClean="0"/>
          </a:p>
          <a:p>
            <a:pPr lvl="1"/>
            <a:r>
              <a:rPr lang="en-US" sz="2800" dirty="0" smtClean="0"/>
              <a:t>Active </a:t>
            </a:r>
            <a:r>
              <a:rPr lang="en-US" sz="2800" dirty="0"/>
              <a:t>fault source?</a:t>
            </a:r>
          </a:p>
          <a:p>
            <a:pPr lvl="1"/>
            <a:r>
              <a:rPr lang="en-US" sz="2800" dirty="0"/>
              <a:t>Can it run independently of utility connection?</a:t>
            </a:r>
          </a:p>
          <a:p>
            <a:pPr lvl="1"/>
            <a:r>
              <a:rPr lang="en-US" sz="2800" dirty="0" smtClean="0"/>
              <a:t>Governor </a:t>
            </a:r>
            <a:r>
              <a:rPr lang="en-US" sz="2800" dirty="0"/>
              <a:t>action</a:t>
            </a:r>
          </a:p>
          <a:p>
            <a:pPr lvl="1"/>
            <a:r>
              <a:rPr lang="en-US" sz="2800" dirty="0"/>
              <a:t>FERC Notice of Inquiry on Primary Frequency Response</a:t>
            </a:r>
          </a:p>
          <a:p>
            <a:pPr lvl="1"/>
            <a:r>
              <a:rPr lang="en-US" sz="2800" dirty="0"/>
              <a:t>FERC </a:t>
            </a:r>
            <a:r>
              <a:rPr lang="en-US" sz="2800" dirty="0" smtClean="0"/>
              <a:t>NOPR </a:t>
            </a:r>
            <a:r>
              <a:rPr lang="en-US" sz="2800" dirty="0"/>
              <a:t>– Voltage Support and Control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6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0277"/>
            <a:ext cx="8763000" cy="685800"/>
          </a:xfrm>
        </p:spPr>
        <p:txBody>
          <a:bodyPr/>
          <a:lstStyle/>
          <a:p>
            <a:r>
              <a:rPr lang="en-US" dirty="0" smtClean="0"/>
              <a:t>Sub group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72440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 What effects to Distributed Energy Resources have on the Bulk Electric System (BES)? </a:t>
            </a:r>
          </a:p>
          <a:p>
            <a:pPr lvl="1"/>
            <a:r>
              <a:rPr lang="en-US" sz="2800" dirty="0"/>
              <a:t>Planning – What is the net load? What is the peak load to serve?</a:t>
            </a:r>
          </a:p>
          <a:p>
            <a:pPr lvl="1"/>
            <a:r>
              <a:rPr lang="en-US" sz="2800" dirty="0"/>
              <a:t>Operations </a:t>
            </a:r>
            <a:endParaRPr lang="en-US" sz="2800" dirty="0" smtClean="0"/>
          </a:p>
          <a:p>
            <a:pPr lvl="1"/>
            <a:r>
              <a:rPr lang="en-US" sz="2800" dirty="0" smtClean="0"/>
              <a:t>Negative </a:t>
            </a:r>
            <a:r>
              <a:rPr lang="en-US" sz="2800" dirty="0"/>
              <a:t>distribution load? Flow up the transformer? Fault source?</a:t>
            </a:r>
          </a:p>
          <a:p>
            <a:pPr lvl="1"/>
            <a:r>
              <a:rPr lang="en-US" sz="2800" dirty="0"/>
              <a:t>Balancing Authority Load (Net load, </a:t>
            </a:r>
            <a:r>
              <a:rPr lang="en-US" sz="2800" dirty="0" smtClean="0"/>
              <a:t>Load Forecast</a:t>
            </a:r>
            <a:r>
              <a:rPr lang="en-US" sz="2800" dirty="0"/>
              <a:t>, Reserve requirements?)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endParaRPr lang="en-US" dirty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10200" y="6172200"/>
            <a:ext cx="33528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ERCOT ETWG,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41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" id="{C6053D28-5924-42FB-A27F-683F998E31FC}" vid="{7BD2A3A9-BAD8-405F-970D-1C2979066A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  <a0c63637a2a24b04a17119eeb01eb65f xmlns="b42784b6-6597-4871-bae6-0c82224fd28b">
      <Terms xmlns="http://schemas.microsoft.com/office/infopath/2007/PartnerControls"/>
    </a0c63637a2a24b04a17119eeb01eb65f>
    <TaxKeywordTaxHTField xmlns="b42784b6-6597-4871-bae6-0c82224fd28b">
      <Terms xmlns="http://schemas.microsoft.com/office/infopath/2007/PartnerControls"/>
    </TaxKeywordTaxHTField>
    <pe4c1beeff61452fb0ace08d20a23c51 xmlns="b42784b6-6597-4871-bae6-0c82224fd28b">
      <Terms xmlns="http://schemas.microsoft.com/office/infopath/2007/PartnerControls"/>
    </pe4c1beeff61452fb0ace08d20a23c51>
    <TaxCatchAll xmlns="b42784b6-6597-4871-bae6-0c82224fd28b"/>
  </documentManagement>
</p:properties>
</file>

<file path=customXml/item3.xml><?xml version="1.0" encoding="utf-8"?>
<?mso-contentType ?>
<p:Policy xmlns:p="office.server.policy" id="" local="true">
  <p:Name>Reliability Services Document</p:Name>
  <p:Description/>
  <p:Statement/>
  <p:PolicyItems>
    <p:PolicyItem featureId="Microsoft.Office.RecordsManagement.PolicyFeatures.Expiration" staticId="0x010100598C21B87A1B487BB5A794BBB36DFA5900030F37C9921041D9A3FA4CBE3453CE9A00B29A437BF18C42628642848F3A1A649100B25BC054084A784692B319EFD85FC9640079612C58CE14D44B88E3E0EF1010F0B8|464451907" UniqueId="a0c193f3-8871-4e82-a862-396339caf8d5">
      <p:Name>Retention</p:Name>
      <p:Description>Automatic scheduling of content for processing, and performing a retention action on content that has reached its due date.</p:Description>
      <p:CustomData>
        <Schedules nextStageId="3" default="false">
          <Schedule type="Default">
            <stages>
              <data stageId="1">
                <formula id="Microsoft.Office.RecordsManagement.PolicyFeatures.Expiration.Formula.BuiltIn">
                  <number>1</number>
                  <property>RetentionInactiveDate</property>
                  <period>days</period>
                </formula>
                <action type="action" id="Microsoft.Office.RecordsManagement.PolicyFeatures.Expiration.Action.Record"/>
              </data>
            </stages>
          </Schedule>
          <Schedule type="Record">
            <stages>
              <data stageId="2">
                <formula id="TexasREIntranet.EndOfFiscalYear5"/>
                <action type="action" id="TexasREIntranet.EndOfFiscalYear5"/>
              </data>
            </stages>
          </Schedule>
        </Schedules>
      </p:CustomData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Reliability Services Document" ma:contentTypeID="0x010100598C21B87A1B487BB5A794BBB36DFA5900030F37C9921041D9A3FA4CBE3453CE9A00B29A437BF18C42628642848F3A1A649100B25BC054084A784692B319EFD85FC9640079612C58CE14D44B88E3E0EF1010F0B8" ma:contentTypeVersion="15" ma:contentTypeDescription="Department documentation for Reliability Services." ma:contentTypeScope="" ma:versionID="8f0e1db85ceac66de28fa382f6d0cfa4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8b7c33efaf25a50c04e3814468cdd514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/>
                <xsd:element ref="ns2:RetentionInactiveDate" minOccurs="0"/>
                <xsd:element ref="ns2:TaxKeywordTaxHTField" minOccurs="0"/>
                <xsd:element ref="ns2:TaxCatchAll" minOccurs="0"/>
                <xsd:element ref="ns2:TaxCatchAllLabel" minOccurs="0"/>
                <xsd:element ref="ns2:pe4c1beeff61452fb0ace08d20a23c51" minOccurs="0"/>
                <xsd:element ref="ns2:a0c63637a2a24b04a17119eeb01eb65f" minOccurs="0"/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2" ma:displayName="Department" ma:description="" ma:internalName="ol_Department">
      <xsd:simpleType>
        <xsd:restriction base="dms:Text"/>
      </xsd:simpleType>
    </xsd:element>
    <xsd:element name="_dlc_Exempt" ma:index="18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9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20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6" nillable="true" ma:displayName="Inactive Date" ma:format="DateOnly" ma:internalName="RetentionInactiveDate" ma:readOnly="false">
      <xsd:simpleType>
        <xsd:restriction base="dms:DateTime"/>
      </xsd:simpleType>
    </xsd:element>
    <xsd:element name="TaxKeywordTaxHTField" ma:index="10" nillable="true" ma:taxonomy="true" ma:internalName="TaxKeywordTaxHTField" ma:taxonomyFieldName="TaxKeyword" ma:displayName="Enterprise Keywords" ma:fieldId="{23f27201-bee3-471e-b2e7-b64fd8b7ca38}" ma:taxonomyMulti="true" ma:sspId="9a2ed173-384a-406c-b054-648784e2373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c3eea1e8-8f91-420b-9e2a-392535c19d87}" ma:internalName="TaxCatchAll" ma:showField="CatchAllData" ma:web="b42784b6-6597-4871-bae6-0c82224fd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c3eea1e8-8f91-420b-9e2a-392535c19d87}" ma:internalName="TaxCatchAllLabel" ma:readOnly="true" ma:showField="CatchAllDataLabel" ma:web="b42784b6-6597-4871-bae6-0c82224fd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e4c1beeff61452fb0ace08d20a23c51" ma:index="14" nillable="true" ma:taxonomy="true" ma:internalName="pe4c1beeff61452fb0ace08d20a23c51" ma:taxonomyFieldName="cmepRelatedStandards" ma:displayName="Related Standard(s)" ma:readOnly="false" ma:fieldId="{9e4c1bee-ff61-452f-b0ac-e08d20a23c51}" ma:taxonomyMulti="true" ma:sspId="9a2ed173-384a-406c-b054-648784e2373f" ma:termSetId="c566a851-d93c-4202-a86d-9c3a7e9c063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0c63637a2a24b04a17119eeb01eb65f" ma:index="16" nillable="true" ma:taxonomy="true" ma:internalName="a0c63637a2a24b04a17119eeb01eb65f" ma:taxonomyFieldName="Reliability_x0020_Document_x0020_Type" ma:displayName="Reliability Document Type" ma:default="" ma:fieldId="{a0c63637-a2a2-4b04-a171-19eeb01eb65f}" ma:sspId="9a2ed173-384a-406c-b054-648784e2373f" ma:termSetId="985b882c-9ecd-4871-9dd4-35d82c0c912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C129C7-A923-4275-9E58-947A8D4F8E71}">
  <ds:schemaRefs>
    <ds:schemaRef ds:uri="http://schemas.openxmlformats.org/package/2006/metadata/core-properties"/>
    <ds:schemaRef ds:uri="b42784b6-6597-4871-bae6-0c82224fd28b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B1B6FD5-801B-4F2B-9060-4C91609682C6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BAB6DC6C-18E5-42C6-901A-722AABA813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Texas%20RE%20Power%20Point%20Presentation%20Template</Template>
  <TotalTime>3829</TotalTime>
  <Words>282</Words>
  <Application>Microsoft Office PowerPoint</Application>
  <PresentationFormat>On-screen Show (4:3)</PresentationFormat>
  <Paragraphs>110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Wingdings</vt:lpstr>
      <vt:lpstr>Texas Reliability Entity PowerPoint template.ppt</vt:lpstr>
      <vt:lpstr>NERC DERTF Update </vt:lpstr>
      <vt:lpstr>Purpose</vt:lpstr>
      <vt:lpstr>SCOPE</vt:lpstr>
      <vt:lpstr>Current Activities</vt:lpstr>
      <vt:lpstr>Sub group Activities</vt:lpstr>
      <vt:lpstr>Sub group Activities</vt:lpstr>
      <vt:lpstr>Sub group Activities</vt:lpstr>
      <vt:lpstr>Sub group Activities</vt:lpstr>
      <vt:lpstr>Sub group Activities</vt:lpstr>
      <vt:lpstr>Sub group Activities</vt:lpstr>
      <vt:lpstr>Sub group Activities</vt:lpstr>
      <vt:lpstr>Upcoming workshop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Generator Model Data Management</dc:title>
  <dc:creator>Henry, Mark</dc:creator>
  <cp:keywords/>
  <dc:description/>
  <cp:lastModifiedBy>Mandavilli, Jagan</cp:lastModifiedBy>
  <cp:revision>76</cp:revision>
  <dcterms:created xsi:type="dcterms:W3CDTF">2015-05-27T20:11:13Z</dcterms:created>
  <dcterms:modified xsi:type="dcterms:W3CDTF">2016-06-07T13:07:31Z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0x010100598C21B87A1B487BB5A794BBB36DFA5900030F37C9921041D9A3FA4CBE3453CE9A00B29A437BF18C42628642848F3A1A649100B25BC054084A784692B319EFD85FC9640079612C58CE14D44B88E3E0EF1010F0B8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  <property fmtid="{D5CDD505-2E9C-101B-9397-08002B2CF9AE}" pid="11" name="Reliability_x0020_Document_x0020_Type">
    <vt:lpwstr/>
  </property>
  <property fmtid="{D5CDD505-2E9C-101B-9397-08002B2CF9AE}" pid="12" name="TaxKeyword">
    <vt:lpwstr/>
  </property>
  <property fmtid="{D5CDD505-2E9C-101B-9397-08002B2CF9AE}" pid="13" name="cmepRelatedStandards">
    <vt:lpwstr/>
  </property>
  <property fmtid="{D5CDD505-2E9C-101B-9397-08002B2CF9AE}" pid="14" name="af0e8554e3584a3ead20097b060a5bec">
    <vt:lpwstr>TexasRE Templates|d9ba399f-178f-4b0f-ad32-40f915006d1b</vt:lpwstr>
  </property>
  <property fmtid="{D5CDD505-2E9C-101B-9397-08002B2CF9AE}" pid="15" name="Reliability Document Type">
    <vt:lpwstr/>
  </property>
  <property fmtid="{D5CDD505-2E9C-101B-9397-08002B2CF9AE}" pid="16" name="_dlc_policyId">
    <vt:lpwstr>0x010100598C21B87A1B487BB5A794BBB36DFA5900030F37C9921041D9A3FA4CBE3453CE9A00B29A437BF18C42628642848F3A1A649100B25BC054084A784692B319EFD85FC9640079612C58CE14D44B88E3E0EF1010F0B8|464451907</vt:lpwstr>
  </property>
  <property fmtid="{D5CDD505-2E9C-101B-9397-08002B2CF9AE}" pid="17" name="ItemRetentionFormula">
    <vt:lpwstr>&lt;formula id="Microsoft.Office.RecordsManagement.PolicyFeatures.Expiration.Formula.BuiltIn"&gt;&lt;number&gt;1&lt;/number&gt;&lt;property&gt;RetentionInactiveDate&lt;/property&gt;&lt;period&gt;days&lt;/period&gt;&lt;/formula&gt;</vt:lpwstr>
  </property>
</Properties>
</file>