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7" r:id="rId2"/>
    <p:sldMasterId id="2147483669" r:id="rId3"/>
  </p:sldMasterIdLst>
  <p:notesMasterIdLst>
    <p:notesMasterId r:id="rId30"/>
  </p:notesMasterIdLst>
  <p:sldIdLst>
    <p:sldId id="270" r:id="rId4"/>
    <p:sldId id="283" r:id="rId5"/>
    <p:sldId id="286" r:id="rId6"/>
    <p:sldId id="288" r:id="rId7"/>
    <p:sldId id="294" r:id="rId8"/>
    <p:sldId id="282" r:id="rId9"/>
    <p:sldId id="296" r:id="rId10"/>
    <p:sldId id="297" r:id="rId11"/>
    <p:sldId id="298" r:id="rId12"/>
    <p:sldId id="290" r:id="rId13"/>
    <p:sldId id="299" r:id="rId14"/>
    <p:sldId id="291" r:id="rId15"/>
    <p:sldId id="300" r:id="rId16"/>
    <p:sldId id="301" r:id="rId17"/>
    <p:sldId id="302" r:id="rId18"/>
    <p:sldId id="303" r:id="rId19"/>
    <p:sldId id="305" r:id="rId20"/>
    <p:sldId id="292" r:id="rId21"/>
    <p:sldId id="306" r:id="rId22"/>
    <p:sldId id="307" r:id="rId23"/>
    <p:sldId id="308" r:id="rId24"/>
    <p:sldId id="285" r:id="rId25"/>
    <p:sldId id="309" r:id="rId26"/>
    <p:sldId id="310" r:id="rId27"/>
    <p:sldId id="311" r:id="rId28"/>
    <p:sldId id="31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77954" autoAdjust="0"/>
  </p:normalViewPr>
  <p:slideViewPr>
    <p:cSldViewPr snapToGrid="0">
      <p:cViewPr>
        <p:scale>
          <a:sx n="131" d="100"/>
          <a:sy n="131" d="100"/>
        </p:scale>
        <p:origin x="-222" y="2490"/>
      </p:cViewPr>
      <p:guideLst>
        <p:guide orient="horz" pos="2160"/>
        <p:guide pos="2880"/>
      </p:guideLst>
    </p:cSldViewPr>
  </p:slideViewPr>
  <p:notesTextViewPr>
    <p:cViewPr>
      <p:scale>
        <a:sx n="1" d="1"/>
        <a:sy n="1" d="1"/>
      </p:scale>
      <p:origin x="0" y="0"/>
    </p:cViewPr>
  </p:notesTextViewPr>
  <p:sorterViewPr>
    <p:cViewPr>
      <p:scale>
        <a:sx n="100" d="100"/>
        <a:sy n="100" d="100"/>
      </p:scale>
      <p:origin x="0" y="-25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6-03T17:51:58.735" idx="1">
    <p:pos x="10" y="10"/>
    <p:text>Add Updated figure, see if I can update the trends too based on the lates GIS.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06-03T17:51:31.482" idx="2">
    <p:pos x="2544" y="837"/>
    <p:text>Replace with ERCOT figure here but may be also compare to California saying we don't see as dramatic change.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8B489F-E15D-457F-9C88-3E1ECD661925}" type="doc">
      <dgm:prSet loTypeId="urn:microsoft.com/office/officeart/2005/8/layout/equation1" loCatId="process" qsTypeId="urn:microsoft.com/office/officeart/2005/8/quickstyle/simple5" qsCatId="simple" csTypeId="urn:microsoft.com/office/officeart/2005/8/colors/accent1_2" csCatId="accent1" phldr="1"/>
      <dgm:spPr/>
    </dgm:pt>
    <dgm:pt modelId="{41A432F2-E416-4FC2-BF04-B410CE9AAD8F}">
      <dgm:prSet phldrT="[Text]"/>
      <dgm:spPr>
        <a:solidFill>
          <a:schemeClr val="accent4"/>
        </a:solidFill>
        <a:ln>
          <a:solidFill>
            <a:schemeClr val="accent4"/>
          </a:solidFill>
        </a:ln>
      </dgm:spPr>
      <dgm:t>
        <a:bodyPr/>
        <a:lstStyle/>
        <a:p>
          <a:r>
            <a:rPr lang="en-US" dirty="0" smtClean="0"/>
            <a:t>Resource Adequacy</a:t>
          </a:r>
          <a:endParaRPr lang="en-US" dirty="0"/>
        </a:p>
      </dgm:t>
    </dgm:pt>
    <dgm:pt modelId="{10B47302-1ED0-46EA-9656-9E74FFC25052}" type="parTrans" cxnId="{BA9493AB-3A24-429E-B1F9-1748BAADCF0E}">
      <dgm:prSet/>
      <dgm:spPr/>
      <dgm:t>
        <a:bodyPr/>
        <a:lstStyle/>
        <a:p>
          <a:endParaRPr lang="en-US"/>
        </a:p>
      </dgm:t>
    </dgm:pt>
    <dgm:pt modelId="{EC7B5A99-94EF-4D33-B4CB-EEE7B59B4188}" type="sibTrans" cxnId="{BA9493AB-3A24-429E-B1F9-1748BAADCF0E}">
      <dgm:prSet/>
      <dgm:spPr/>
      <dgm:t>
        <a:bodyPr/>
        <a:lstStyle/>
        <a:p>
          <a:endParaRPr lang="en-US"/>
        </a:p>
      </dgm:t>
    </dgm:pt>
    <dgm:pt modelId="{A7A25BB4-21B8-4376-8392-319DE93AD768}">
      <dgm:prSet phldrT="[Text]"/>
      <dgm:spPr>
        <a:solidFill>
          <a:schemeClr val="accent4"/>
        </a:solidFill>
      </dgm:spPr>
      <dgm:t>
        <a:bodyPr/>
        <a:lstStyle/>
        <a:p>
          <a:pPr algn="ctr"/>
          <a:r>
            <a:rPr lang="en-US" dirty="0" smtClean="0"/>
            <a:t>Reliability</a:t>
          </a:r>
          <a:endParaRPr lang="en-US" dirty="0"/>
        </a:p>
      </dgm:t>
    </dgm:pt>
    <dgm:pt modelId="{D22CA140-94B9-4E31-A817-CEF1B3B1B6BD}" type="parTrans" cxnId="{8CF1B876-F1A0-4DA8-BC51-C0219D826F38}">
      <dgm:prSet/>
      <dgm:spPr/>
      <dgm:t>
        <a:bodyPr/>
        <a:lstStyle/>
        <a:p>
          <a:endParaRPr lang="en-US"/>
        </a:p>
      </dgm:t>
    </dgm:pt>
    <dgm:pt modelId="{3F7A210E-69DB-4B8F-96EB-555696DA01B7}" type="sibTrans" cxnId="{8CF1B876-F1A0-4DA8-BC51-C0219D826F38}">
      <dgm:prSet/>
      <dgm:spPr/>
      <dgm:t>
        <a:bodyPr/>
        <a:lstStyle/>
        <a:p>
          <a:endParaRPr lang="en-US"/>
        </a:p>
      </dgm:t>
    </dgm:pt>
    <dgm:pt modelId="{1D5883F2-88AC-498E-A253-557E71DBE2AF}">
      <dgm:prSet phldrT="[Text]"/>
      <dgm:spPr>
        <a:solidFill>
          <a:schemeClr val="accent4"/>
        </a:solidFill>
      </dgm:spPr>
      <dgm:t>
        <a:bodyPr/>
        <a:lstStyle/>
        <a:p>
          <a:r>
            <a:rPr lang="en-US" dirty="0" smtClean="0"/>
            <a:t>Essential Reliability Services</a:t>
          </a:r>
          <a:endParaRPr lang="en-US" dirty="0"/>
        </a:p>
      </dgm:t>
    </dgm:pt>
    <dgm:pt modelId="{56B17E9E-CFD6-4F91-AD8A-12856CDEDC4C}" type="parTrans" cxnId="{885F4BBE-3FA7-42E5-9A5B-FA176DD118A7}">
      <dgm:prSet/>
      <dgm:spPr/>
      <dgm:t>
        <a:bodyPr/>
        <a:lstStyle/>
        <a:p>
          <a:endParaRPr lang="en-US"/>
        </a:p>
      </dgm:t>
    </dgm:pt>
    <dgm:pt modelId="{BF46BCC7-35C6-4ECE-92AC-AD29A0A7AC23}" type="sibTrans" cxnId="{885F4BBE-3FA7-42E5-9A5B-FA176DD118A7}">
      <dgm:prSet/>
      <dgm:spPr/>
      <dgm:t>
        <a:bodyPr/>
        <a:lstStyle/>
        <a:p>
          <a:endParaRPr lang="en-US"/>
        </a:p>
      </dgm:t>
    </dgm:pt>
    <dgm:pt modelId="{21F95B22-1260-4CCE-813B-C9259F08A451}" type="pres">
      <dgm:prSet presAssocID="{868B489F-E15D-457F-9C88-3E1ECD661925}" presName="linearFlow" presStyleCnt="0">
        <dgm:presLayoutVars>
          <dgm:dir/>
          <dgm:resizeHandles val="exact"/>
        </dgm:presLayoutVars>
      </dgm:prSet>
      <dgm:spPr/>
    </dgm:pt>
    <dgm:pt modelId="{7D17ABA6-A1CD-4688-B795-7D5CF6C71CAF}" type="pres">
      <dgm:prSet presAssocID="{41A432F2-E416-4FC2-BF04-B410CE9AAD8F}" presName="node" presStyleLbl="node1" presStyleIdx="0" presStyleCnt="3">
        <dgm:presLayoutVars>
          <dgm:bulletEnabled val="1"/>
        </dgm:presLayoutVars>
      </dgm:prSet>
      <dgm:spPr/>
      <dgm:t>
        <a:bodyPr/>
        <a:lstStyle/>
        <a:p>
          <a:endParaRPr lang="en-US"/>
        </a:p>
      </dgm:t>
    </dgm:pt>
    <dgm:pt modelId="{6D1CB160-D544-4C68-B426-517131C19C3C}" type="pres">
      <dgm:prSet presAssocID="{EC7B5A99-94EF-4D33-B4CB-EEE7B59B4188}" presName="spacerL" presStyleCnt="0"/>
      <dgm:spPr/>
    </dgm:pt>
    <dgm:pt modelId="{7D6F534C-8A97-4454-9580-E0108237E69C}" type="pres">
      <dgm:prSet presAssocID="{EC7B5A99-94EF-4D33-B4CB-EEE7B59B4188}" presName="sibTrans" presStyleLbl="sibTrans2D1" presStyleIdx="0" presStyleCnt="2"/>
      <dgm:spPr/>
      <dgm:t>
        <a:bodyPr/>
        <a:lstStyle/>
        <a:p>
          <a:endParaRPr lang="en-US"/>
        </a:p>
      </dgm:t>
    </dgm:pt>
    <dgm:pt modelId="{DAD98E11-3F26-4C1F-959A-0C24509F8EAE}" type="pres">
      <dgm:prSet presAssocID="{EC7B5A99-94EF-4D33-B4CB-EEE7B59B4188}" presName="spacerR" presStyleCnt="0"/>
      <dgm:spPr/>
    </dgm:pt>
    <dgm:pt modelId="{A0A50603-7112-4427-B691-00BFE1425BF4}" type="pres">
      <dgm:prSet presAssocID="{1D5883F2-88AC-498E-A253-557E71DBE2AF}" presName="node" presStyleLbl="node1" presStyleIdx="1" presStyleCnt="3">
        <dgm:presLayoutVars>
          <dgm:bulletEnabled val="1"/>
        </dgm:presLayoutVars>
      </dgm:prSet>
      <dgm:spPr/>
      <dgm:t>
        <a:bodyPr/>
        <a:lstStyle/>
        <a:p>
          <a:endParaRPr lang="en-US"/>
        </a:p>
      </dgm:t>
    </dgm:pt>
    <dgm:pt modelId="{F403FA0D-7E0E-46AE-981A-FF5565F36920}" type="pres">
      <dgm:prSet presAssocID="{BF46BCC7-35C6-4ECE-92AC-AD29A0A7AC23}" presName="spacerL" presStyleCnt="0"/>
      <dgm:spPr/>
    </dgm:pt>
    <dgm:pt modelId="{A711B1D0-4F8F-4C0D-8C21-4ED5ABA40A3E}" type="pres">
      <dgm:prSet presAssocID="{BF46BCC7-35C6-4ECE-92AC-AD29A0A7AC23}" presName="sibTrans" presStyleLbl="sibTrans2D1" presStyleIdx="1" presStyleCnt="2"/>
      <dgm:spPr/>
      <dgm:t>
        <a:bodyPr/>
        <a:lstStyle/>
        <a:p>
          <a:endParaRPr lang="en-US"/>
        </a:p>
      </dgm:t>
    </dgm:pt>
    <dgm:pt modelId="{D7917769-DBD1-4329-8BC0-0B518673313A}" type="pres">
      <dgm:prSet presAssocID="{BF46BCC7-35C6-4ECE-92AC-AD29A0A7AC23}" presName="spacerR" presStyleCnt="0"/>
      <dgm:spPr/>
    </dgm:pt>
    <dgm:pt modelId="{B3F2A19B-2169-46BD-92F1-FEBBB85DCE65}" type="pres">
      <dgm:prSet presAssocID="{A7A25BB4-21B8-4376-8392-319DE93AD768}" presName="node" presStyleLbl="node1" presStyleIdx="2" presStyleCnt="3">
        <dgm:presLayoutVars>
          <dgm:bulletEnabled val="1"/>
        </dgm:presLayoutVars>
      </dgm:prSet>
      <dgm:spPr/>
      <dgm:t>
        <a:bodyPr/>
        <a:lstStyle/>
        <a:p>
          <a:endParaRPr lang="en-US"/>
        </a:p>
      </dgm:t>
    </dgm:pt>
  </dgm:ptLst>
  <dgm:cxnLst>
    <dgm:cxn modelId="{DE692716-D0E3-43F2-8088-3CFB1FB04FDF}" type="presOf" srcId="{BF46BCC7-35C6-4ECE-92AC-AD29A0A7AC23}" destId="{A711B1D0-4F8F-4C0D-8C21-4ED5ABA40A3E}" srcOrd="0" destOrd="0" presId="urn:microsoft.com/office/officeart/2005/8/layout/equation1"/>
    <dgm:cxn modelId="{BA9493AB-3A24-429E-B1F9-1748BAADCF0E}" srcId="{868B489F-E15D-457F-9C88-3E1ECD661925}" destId="{41A432F2-E416-4FC2-BF04-B410CE9AAD8F}" srcOrd="0" destOrd="0" parTransId="{10B47302-1ED0-46EA-9656-9E74FFC25052}" sibTransId="{EC7B5A99-94EF-4D33-B4CB-EEE7B59B4188}"/>
    <dgm:cxn modelId="{8C2F5D90-05F7-470E-AE81-1CAF294EA036}" type="presOf" srcId="{868B489F-E15D-457F-9C88-3E1ECD661925}" destId="{21F95B22-1260-4CCE-813B-C9259F08A451}" srcOrd="0" destOrd="0" presId="urn:microsoft.com/office/officeart/2005/8/layout/equation1"/>
    <dgm:cxn modelId="{885F4BBE-3FA7-42E5-9A5B-FA176DD118A7}" srcId="{868B489F-E15D-457F-9C88-3E1ECD661925}" destId="{1D5883F2-88AC-498E-A253-557E71DBE2AF}" srcOrd="1" destOrd="0" parTransId="{56B17E9E-CFD6-4F91-AD8A-12856CDEDC4C}" sibTransId="{BF46BCC7-35C6-4ECE-92AC-AD29A0A7AC23}"/>
    <dgm:cxn modelId="{A88B94A1-91C3-4D8E-B3E6-8BB5DD1CB1C2}" type="presOf" srcId="{A7A25BB4-21B8-4376-8392-319DE93AD768}" destId="{B3F2A19B-2169-46BD-92F1-FEBBB85DCE65}" srcOrd="0" destOrd="0" presId="urn:microsoft.com/office/officeart/2005/8/layout/equation1"/>
    <dgm:cxn modelId="{8CF1B876-F1A0-4DA8-BC51-C0219D826F38}" srcId="{868B489F-E15D-457F-9C88-3E1ECD661925}" destId="{A7A25BB4-21B8-4376-8392-319DE93AD768}" srcOrd="2" destOrd="0" parTransId="{D22CA140-94B9-4E31-A817-CEF1B3B1B6BD}" sibTransId="{3F7A210E-69DB-4B8F-96EB-555696DA01B7}"/>
    <dgm:cxn modelId="{DE7094E6-0324-4442-A92B-B5D557B3318D}" type="presOf" srcId="{41A432F2-E416-4FC2-BF04-B410CE9AAD8F}" destId="{7D17ABA6-A1CD-4688-B795-7D5CF6C71CAF}" srcOrd="0" destOrd="0" presId="urn:microsoft.com/office/officeart/2005/8/layout/equation1"/>
    <dgm:cxn modelId="{4496F551-632F-4E5C-B77A-44759F373BBE}" type="presOf" srcId="{EC7B5A99-94EF-4D33-B4CB-EEE7B59B4188}" destId="{7D6F534C-8A97-4454-9580-E0108237E69C}" srcOrd="0" destOrd="0" presId="urn:microsoft.com/office/officeart/2005/8/layout/equation1"/>
    <dgm:cxn modelId="{95674F9D-18CF-452A-A2EE-B6F6B5D53FBE}" type="presOf" srcId="{1D5883F2-88AC-498E-A253-557E71DBE2AF}" destId="{A0A50603-7112-4427-B691-00BFE1425BF4}" srcOrd="0" destOrd="0" presId="urn:microsoft.com/office/officeart/2005/8/layout/equation1"/>
    <dgm:cxn modelId="{24235BC4-DEBF-4714-88B1-EE6893AEB2AE}" type="presParOf" srcId="{21F95B22-1260-4CCE-813B-C9259F08A451}" destId="{7D17ABA6-A1CD-4688-B795-7D5CF6C71CAF}" srcOrd="0" destOrd="0" presId="urn:microsoft.com/office/officeart/2005/8/layout/equation1"/>
    <dgm:cxn modelId="{74AE704A-2E2E-4E4F-B0B8-2371E695CCCE}" type="presParOf" srcId="{21F95B22-1260-4CCE-813B-C9259F08A451}" destId="{6D1CB160-D544-4C68-B426-517131C19C3C}" srcOrd="1" destOrd="0" presId="urn:microsoft.com/office/officeart/2005/8/layout/equation1"/>
    <dgm:cxn modelId="{9E7C9194-3F05-4530-BFED-F4ED70342EE4}" type="presParOf" srcId="{21F95B22-1260-4CCE-813B-C9259F08A451}" destId="{7D6F534C-8A97-4454-9580-E0108237E69C}" srcOrd="2" destOrd="0" presId="urn:microsoft.com/office/officeart/2005/8/layout/equation1"/>
    <dgm:cxn modelId="{0531436B-8E6D-40A7-BA23-A97511D45093}" type="presParOf" srcId="{21F95B22-1260-4CCE-813B-C9259F08A451}" destId="{DAD98E11-3F26-4C1F-959A-0C24509F8EAE}" srcOrd="3" destOrd="0" presId="urn:microsoft.com/office/officeart/2005/8/layout/equation1"/>
    <dgm:cxn modelId="{479E2114-E420-449E-B018-3761402A2B88}" type="presParOf" srcId="{21F95B22-1260-4CCE-813B-C9259F08A451}" destId="{A0A50603-7112-4427-B691-00BFE1425BF4}" srcOrd="4" destOrd="0" presId="urn:microsoft.com/office/officeart/2005/8/layout/equation1"/>
    <dgm:cxn modelId="{415A540E-4883-4B0C-9A8F-7A69391B5B45}" type="presParOf" srcId="{21F95B22-1260-4CCE-813B-C9259F08A451}" destId="{F403FA0D-7E0E-46AE-981A-FF5565F36920}" srcOrd="5" destOrd="0" presId="urn:microsoft.com/office/officeart/2005/8/layout/equation1"/>
    <dgm:cxn modelId="{6FB3B6CB-7640-461A-B8F7-9E6537E4D9EB}" type="presParOf" srcId="{21F95B22-1260-4CCE-813B-C9259F08A451}" destId="{A711B1D0-4F8F-4C0D-8C21-4ED5ABA40A3E}" srcOrd="6" destOrd="0" presId="urn:microsoft.com/office/officeart/2005/8/layout/equation1"/>
    <dgm:cxn modelId="{3D52F954-D4CE-45DF-A1F3-D2CE12C4DA00}" type="presParOf" srcId="{21F95B22-1260-4CCE-813B-C9259F08A451}" destId="{D7917769-DBD1-4329-8BC0-0B518673313A}" srcOrd="7" destOrd="0" presId="urn:microsoft.com/office/officeart/2005/8/layout/equation1"/>
    <dgm:cxn modelId="{F35200BF-1F46-4435-8B06-7EF474DC4CA2}" type="presParOf" srcId="{21F95B22-1260-4CCE-813B-C9259F08A451}" destId="{B3F2A19B-2169-46BD-92F1-FEBBB85DCE65}"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C6F44-CB68-48CB-8188-A47D4423899A}" type="datetimeFigureOut">
              <a:rPr lang="en-US" smtClean="0"/>
              <a:t>6/7/2016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2613F-3576-4EE9-945C-25503B987A39}" type="slidenum">
              <a:rPr lang="en-US" smtClean="0"/>
              <a:t>‹#›</a:t>
            </a:fld>
            <a:endParaRPr lang="en-US"/>
          </a:p>
        </p:txBody>
      </p:sp>
    </p:spTree>
    <p:extLst>
      <p:ext uri="{BB962C8B-B14F-4D97-AF65-F5344CB8AC3E}">
        <p14:creationId xmlns:p14="http://schemas.microsoft.com/office/powerpoint/2010/main" val="173994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224295" lvl="1">
              <a:buClr>
                <a:srgbClr val="204C81"/>
              </a:buClr>
              <a:buSzPct val="100000"/>
              <a:buFontTx/>
              <a:buChar char="•"/>
            </a:pPr>
            <a:r>
              <a:rPr lang="en-US" sz="2700" dirty="0"/>
              <a:t>Measure 1 and 3, Synchronous Inertial Response at Interconnection and BA level</a:t>
            </a:r>
          </a:p>
          <a:p>
            <a:pPr lvl="1"/>
            <a:r>
              <a:rPr lang="en-US" sz="2400" dirty="0"/>
              <a:t>Synchronous Inertial Response is </a:t>
            </a:r>
            <a:r>
              <a:rPr lang="en-GB" sz="2400" dirty="0"/>
              <a:t>stored kinetic energy that is extracted from the rotating mass of online synchronous machines following a disturbance in a power system;</a:t>
            </a:r>
          </a:p>
          <a:p>
            <a:pPr lvl="1"/>
            <a:r>
              <a:rPr lang="en-US" sz="2400" dirty="0"/>
              <a:t>SIR determines initial rate of change of frequency following a contingency;</a:t>
            </a:r>
          </a:p>
          <a:p>
            <a:pPr lvl="1"/>
            <a:r>
              <a:rPr lang="en-US" sz="2400" dirty="0"/>
              <a:t>At any instance SIR is calculated as machine’s inertial constant </a:t>
            </a:r>
            <a:r>
              <a:rPr lang="en-US" sz="2400" i="1" dirty="0"/>
              <a:t>H</a:t>
            </a:r>
            <a:r>
              <a:rPr lang="en-US" sz="2400" dirty="0"/>
              <a:t> times it’s MVA rating. Total system SIR is calculated as a sum of SIR from all online synchronous machines. </a:t>
            </a:r>
          </a:p>
          <a:p>
            <a:pPr lvl="1"/>
            <a:r>
              <a:rPr lang="en-US" sz="2400" dirty="0"/>
              <a:t>The proposed measure would track minimum synchronous inertia, historically and projected for 3 years in the future based on generation interconnection agreements.</a:t>
            </a:r>
          </a:p>
          <a:p>
            <a:pPr marL="224295" lvl="1"/>
            <a:r>
              <a:rPr lang="en-US" sz="2400" dirty="0"/>
              <a:t> </a:t>
            </a:r>
          </a:p>
          <a:p>
            <a:pPr marL="224295" lvl="1"/>
            <a:r>
              <a:rPr lang="en-US" sz="2400" dirty="0"/>
              <a:t>According to April 2016 GIS report (5/1/2016) , 19,932 MW of wind generation with SGIA and FC by the end of 2016; 23,136 MW with SGIA and FC by the end of 2017</a:t>
            </a:r>
          </a:p>
          <a:p>
            <a:endParaRPr lang="en-US" sz="2200" dirty="0"/>
          </a:p>
        </p:txBody>
      </p:sp>
      <p:sp>
        <p:nvSpPr>
          <p:cNvPr id="4" name="Slide Number Placeholder 3"/>
          <p:cNvSpPr>
            <a:spLocks noGrp="1"/>
          </p:cNvSpPr>
          <p:nvPr>
            <p:ph type="sldNum" sz="quarter" idx="10"/>
          </p:nvPr>
        </p:nvSpPr>
        <p:spPr/>
        <p:txBody>
          <a:bodyPr/>
          <a:lstStyle/>
          <a:p>
            <a:fld id="{397EC48A-CACA-446F-81AF-F188FB520B0D}" type="slidenum">
              <a:rPr lang="en-US" smtClean="0"/>
              <a:pPr/>
              <a:t>10</a:t>
            </a:fld>
            <a:endParaRPr lang="en-US"/>
          </a:p>
        </p:txBody>
      </p:sp>
    </p:spTree>
    <p:extLst>
      <p:ext uri="{BB962C8B-B14F-4D97-AF65-F5344CB8AC3E}">
        <p14:creationId xmlns:p14="http://schemas.microsoft.com/office/powerpoint/2010/main" val="1394148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lvl="1" defTabSz="897182">
              <a:defRPr/>
            </a:pPr>
            <a:endParaRPr lang="en-US" dirty="0" smtClean="0"/>
          </a:p>
        </p:txBody>
      </p:sp>
      <p:sp>
        <p:nvSpPr>
          <p:cNvPr id="4" name="Slide Number Placeholder 3"/>
          <p:cNvSpPr>
            <a:spLocks noGrp="1"/>
          </p:cNvSpPr>
          <p:nvPr>
            <p:ph type="sldNum" sz="quarter" idx="10"/>
          </p:nvPr>
        </p:nvSpPr>
        <p:spPr/>
        <p:txBody>
          <a:bodyPr/>
          <a:lstStyle/>
          <a:p>
            <a:fld id="{397EC48A-CACA-446F-81AF-F188FB520B0D}" type="slidenum">
              <a:rPr lang="en-US" smtClean="0"/>
              <a:pPr/>
              <a:t>12</a:t>
            </a:fld>
            <a:endParaRPr lang="en-US"/>
          </a:p>
        </p:txBody>
      </p:sp>
    </p:spTree>
    <p:extLst>
      <p:ext uri="{BB962C8B-B14F-4D97-AF65-F5344CB8AC3E}">
        <p14:creationId xmlns:p14="http://schemas.microsoft.com/office/powerpoint/2010/main" val="3984674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397EC48A-CACA-446F-81AF-F188FB520B0D}" type="slidenum">
              <a:rPr lang="en-US" smtClean="0"/>
              <a:pPr/>
              <a:t>18</a:t>
            </a:fld>
            <a:endParaRPr lang="en-US"/>
          </a:p>
        </p:txBody>
      </p:sp>
    </p:spTree>
    <p:extLst>
      <p:ext uri="{BB962C8B-B14F-4D97-AF65-F5344CB8AC3E}">
        <p14:creationId xmlns:p14="http://schemas.microsoft.com/office/powerpoint/2010/main" val="858079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t>25</a:t>
            </a:fld>
            <a:endParaRPr lang="en-US"/>
          </a:p>
        </p:txBody>
      </p:sp>
    </p:spTree>
    <p:extLst>
      <p:ext uri="{BB962C8B-B14F-4D97-AF65-F5344CB8AC3E}">
        <p14:creationId xmlns:p14="http://schemas.microsoft.com/office/powerpoint/2010/main" val="1857873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Footer text goes here.</a:t>
            </a:r>
            <a:endParaRPr lang="en-US" dirty="0">
              <a:solidFill>
                <a:prstClr val="black">
                  <a:tint val="75000"/>
                </a:prstClr>
              </a:solidFill>
            </a:endParaRPr>
          </a:p>
        </p:txBody>
      </p:sp>
      <p:sp>
        <p:nvSpPr>
          <p:cNvPr id="7" name="Slide Number Placeholder 5"/>
          <p:cNvSpPr>
            <a:spLocks noGrp="1"/>
          </p:cNvSpPr>
          <p:nvPr>
            <p:ph type="sldNum" sz="quarter" idx="4"/>
          </p:nvPr>
        </p:nvSpPr>
        <p:spPr>
          <a:xfrm>
            <a:off x="8610600" y="6561140"/>
            <a:ext cx="457200" cy="212725"/>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31901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6/7/2016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3566536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6/7/2016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7217046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6/7/2016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5561839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0846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746460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9454813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5531386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9263559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1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dirty="0" smtClean="0">
                <a:solidFill>
                  <a:prstClr val="black">
                    <a:tint val="75000"/>
                  </a:prstClr>
                </a:solidFill>
              </a:rPr>
              <a:t>Footer text goes here.</a:t>
            </a:r>
            <a:endParaRPr lang="en-US" dirty="0">
              <a:solidFill>
                <a:prstClr val="black">
                  <a:tint val="75000"/>
                </a:prstClr>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40"/>
            <a:ext cx="457200" cy="212725"/>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26950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6858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8600" cy="472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472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CDB75BAC-74D7-43DA-9DE7-3912ED22B407}"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r>
              <a:rPr lang="en-US"/>
              <a:t>Meeting Title (optional)</a:t>
            </a:r>
          </a:p>
        </p:txBody>
      </p:sp>
      <p:sp>
        <p:nvSpPr>
          <p:cNvPr id="7" name="Date Placeholder 6"/>
          <p:cNvSpPr>
            <a:spLocks noGrp="1"/>
          </p:cNvSpPr>
          <p:nvPr>
            <p:ph type="dt" sz="half" idx="12"/>
          </p:nvPr>
        </p:nvSpPr>
        <p:spPr>
          <a:xfrm>
            <a:off x="1143000" y="6457950"/>
            <a:ext cx="2133600" cy="476250"/>
          </a:xfrm>
          <a:prstGeom prst="rect">
            <a:avLst/>
          </a:prstGeom>
        </p:spPr>
        <p:txBody>
          <a:bodyPr/>
          <a:lstStyle>
            <a:lvl1pPr>
              <a:defRPr/>
            </a:lvl1pPr>
          </a:lstStyle>
          <a:p>
            <a:r>
              <a:rPr lang="en-US"/>
              <a:t>Date</a:t>
            </a:r>
          </a:p>
        </p:txBody>
      </p:sp>
    </p:spTree>
    <p:extLst>
      <p:ext uri="{BB962C8B-B14F-4D97-AF65-F5344CB8AC3E}">
        <p14:creationId xmlns:p14="http://schemas.microsoft.com/office/powerpoint/2010/main" val="2305086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13" name="Content Placeholder 2"/>
          <p:cNvSpPr>
            <a:spLocks noGrp="1"/>
          </p:cNvSpPr>
          <p:nvPr>
            <p:ph sz="half" idx="10"/>
          </p:nvPr>
        </p:nvSpPr>
        <p:spPr>
          <a:xfrm>
            <a:off x="346074" y="1325562"/>
            <a:ext cx="8416926" cy="4846638"/>
          </a:xfrm>
          <a:prstGeom prst="rect">
            <a:avLst/>
          </a:prstGeom>
        </p:spPr>
        <p:txBody>
          <a:bodyPr/>
          <a:lstStyle>
            <a:lvl1pPr marL="228600" indent="-228600">
              <a:buClr>
                <a:srgbClr val="19396E"/>
              </a:buClr>
              <a:buSzPct val="100000"/>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19396E"/>
              </a:buClr>
              <a:buFont typeface="Courier New"/>
              <a:buChar char="o"/>
              <a:defRPr sz="1800">
                <a:solidFill>
                  <a:schemeClr val="accent6"/>
                </a:solidFill>
                <a:latin typeface="Calibri" pitchFamily="34" charset="0"/>
              </a:defRPr>
            </a:lvl3pPr>
            <a:lvl4pPr marL="914400" indent="-228600">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smtClean="0"/>
              <a:t>Slide Title</a:t>
            </a:r>
            <a:endParaRPr lang="en-US" dirty="0"/>
          </a:p>
        </p:txBody>
      </p:sp>
    </p:spTree>
    <p:extLst>
      <p:ext uri="{BB962C8B-B14F-4D97-AF65-F5344CB8AC3E}">
        <p14:creationId xmlns:p14="http://schemas.microsoft.com/office/powerpoint/2010/main" val="1198977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 y="2468562"/>
            <a:ext cx="8305800" cy="2027238"/>
          </a:xfrm>
          <a:prstGeom prst="rect">
            <a:avLst/>
          </a:prstGeom>
        </p:spPr>
        <p:txBody>
          <a:bodyPr anchor="t" anchorCtr="0"/>
          <a:lstStyle>
            <a:lvl1pPr algn="ctr">
              <a:defRPr sz="2400" b="1" baseline="0">
                <a:solidFill>
                  <a:schemeClr val="tx2"/>
                </a:solidFill>
                <a:latin typeface="Tahoma" pitchFamily="34" charset="0"/>
                <a:ea typeface="Tahoma" pitchFamily="34" charset="0"/>
                <a:cs typeface="Tahoma" pitchFamily="34" charset="0"/>
              </a:defRPr>
            </a:lvl1pPr>
          </a:lstStyle>
          <a:p>
            <a:r>
              <a:rPr lang="en-US" dirty="0" smtClean="0"/>
              <a:t>Subtitle Slide</a:t>
            </a:r>
            <a:endParaRPr lang="en-US" dirty="0"/>
          </a:p>
        </p:txBody>
      </p:sp>
    </p:spTree>
    <p:extLst>
      <p:ext uri="{BB962C8B-B14F-4D97-AF65-F5344CB8AC3E}">
        <p14:creationId xmlns:p14="http://schemas.microsoft.com/office/powerpoint/2010/main" val="29335800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0263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3838441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7797057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515914"/>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smtClean="0">
                <a:solidFill>
                  <a:prstClr val="black">
                    <a:tint val="75000"/>
                  </a:prstClr>
                </a:solidFill>
              </a:rPr>
              <a:t>Footer text goes here.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561140"/>
            <a:ext cx="457200" cy="212725"/>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1"/>
            <a:ext cx="707325" cy="207749"/>
          </a:xfrm>
          <a:prstGeom prst="rect">
            <a:avLst/>
          </a:prstGeom>
          <a:noFill/>
        </p:spPr>
        <p:txBody>
          <a:bodyPr wrap="square" rtlCol="0">
            <a:spAutoFit/>
          </a:bodyPr>
          <a:lstStyle/>
          <a:p>
            <a:r>
              <a:rPr lang="en-US" sz="750" b="1" dirty="0">
                <a:solidFill>
                  <a:srgbClr val="5B6770"/>
                </a:solidFill>
              </a:rPr>
              <a:t>PUBLIC</a:t>
            </a:r>
          </a:p>
        </p:txBody>
      </p:sp>
    </p:spTree>
    <p:extLst>
      <p:ext uri="{BB962C8B-B14F-4D97-AF65-F5344CB8AC3E}">
        <p14:creationId xmlns:p14="http://schemas.microsoft.com/office/powerpoint/2010/main" val="150075094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81" r:id="rId3"/>
    <p:sldLayoutId id="2147483682" r:id="rId4"/>
    <p:sldLayoutId id="2147483683" r:id="rId5"/>
  </p:sldLayoutIdLst>
  <p:timing>
    <p:tnLst>
      <p:par>
        <p:cTn id="1" dur="indefinite" restart="never" nodeType="tmRoot"/>
      </p:par>
    </p:tnLst>
  </p:timing>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1"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9"/>
            <a:ext cx="2857586" cy="1105445"/>
          </a:xfrm>
          <a:prstGeom prst="rect">
            <a:avLst/>
          </a:prstGeom>
        </p:spPr>
      </p:pic>
    </p:spTree>
    <p:extLst>
      <p:ext uri="{BB962C8B-B14F-4D97-AF65-F5344CB8AC3E}">
        <p14:creationId xmlns:p14="http://schemas.microsoft.com/office/powerpoint/2010/main" val="141939800"/>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6/7/2016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Footer text goes here.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3231351"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6564" y="2876279"/>
            <a:ext cx="2857586" cy="1105445"/>
          </a:xfrm>
          <a:prstGeom prst="rect">
            <a:avLst/>
          </a:prstGeom>
        </p:spPr>
      </p:pic>
    </p:spTree>
    <p:extLst>
      <p:ext uri="{BB962C8B-B14F-4D97-AF65-F5344CB8AC3E}">
        <p14:creationId xmlns:p14="http://schemas.microsoft.com/office/powerpoint/2010/main" val="323424364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vimeopro.com/nerclearning/erstf-1" TargetMode="External"/><Relationship Id="rId2" Type="http://schemas.openxmlformats.org/officeDocument/2006/relationships/hyperlink" Target="http://www.nerc.com/comm/Other/essntlrlbltysrvcstskfrcDL/ERS%20Abstract%20Report%20Final.pdf"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nerc.com/comm/Other/essntlrlbltysrvcstskfrcDL/ERSTF%20Framework%20Report%20-%20Final.pdf" TargetMode="External"/><Relationship Id="rId2" Type="http://schemas.openxmlformats.org/officeDocument/2006/relationships/hyperlink" Target="http://www.nerc.com/pa/RAPA/ra/Reliability%20Assessments%20DL/2015LTRA%20-%20Final%20Report.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00450" y="2457451"/>
            <a:ext cx="4343400" cy="415498"/>
          </a:xfrm>
          <a:prstGeom prst="rect">
            <a:avLst/>
          </a:prstGeom>
          <a:noFill/>
        </p:spPr>
        <p:txBody>
          <a:bodyPr wrap="square" rtlCol="0">
            <a:spAutoFit/>
          </a:bodyPr>
          <a:lstStyle/>
          <a:p>
            <a:r>
              <a:rPr lang="en-US" sz="2100" b="1" dirty="0" smtClean="0">
                <a:solidFill>
                  <a:prstClr val="black"/>
                </a:solidFill>
              </a:rPr>
              <a:t>NERC: Essential </a:t>
            </a:r>
            <a:r>
              <a:rPr lang="en-US" sz="2100" b="1" dirty="0">
                <a:solidFill>
                  <a:prstClr val="black"/>
                </a:solidFill>
              </a:rPr>
              <a:t>Reliability Services </a:t>
            </a:r>
          </a:p>
        </p:txBody>
      </p:sp>
      <p:sp>
        <p:nvSpPr>
          <p:cNvPr id="3" name="Subtitle 2"/>
          <p:cNvSpPr txBox="1">
            <a:spLocks/>
          </p:cNvSpPr>
          <p:nvPr/>
        </p:nvSpPr>
        <p:spPr>
          <a:xfrm>
            <a:off x="4286250" y="3600450"/>
            <a:ext cx="2571750" cy="13144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prstClr val="black"/>
                </a:solidFill>
              </a:rPr>
              <a:t>Julia Matevosyan</a:t>
            </a:r>
          </a:p>
          <a:p>
            <a:pPr marL="0" indent="0">
              <a:buNone/>
            </a:pPr>
            <a:r>
              <a:rPr lang="en-US" sz="1800" dirty="0">
                <a:solidFill>
                  <a:prstClr val="black"/>
                </a:solidFill>
              </a:rPr>
              <a:t>Lead Electrical Engineer</a:t>
            </a:r>
          </a:p>
          <a:p>
            <a:pPr marL="0" indent="0">
              <a:buNone/>
            </a:pPr>
            <a:r>
              <a:rPr lang="en-US" sz="1800" dirty="0">
                <a:solidFill>
                  <a:prstClr val="black"/>
                </a:solidFill>
              </a:rPr>
              <a:t>Resource Adequacy</a:t>
            </a:r>
          </a:p>
          <a:p>
            <a:pPr marL="0" indent="0">
              <a:buNone/>
            </a:pPr>
            <a:r>
              <a:rPr lang="en-US" sz="1800" dirty="0">
                <a:solidFill>
                  <a:prstClr val="black"/>
                </a:solidFill>
              </a:rPr>
              <a:t>ERCOT</a:t>
            </a:r>
          </a:p>
        </p:txBody>
      </p:sp>
    </p:spTree>
    <p:extLst>
      <p:ext uri="{BB962C8B-B14F-4D97-AF65-F5344CB8AC3E}">
        <p14:creationId xmlns:p14="http://schemas.microsoft.com/office/powerpoint/2010/main" val="2188054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marL="0" indent="0">
              <a:buNone/>
            </a:pPr>
            <a:r>
              <a:rPr lang="en-US" dirty="0" smtClean="0"/>
              <a:t>Measure 1&amp;3: Monitor Trends in Inertia </a:t>
            </a:r>
            <a:endParaRPr lang="en-US" dirty="0"/>
          </a:p>
        </p:txBody>
      </p:sp>
      <p:sp>
        <p:nvSpPr>
          <p:cNvPr id="2" name="Content Placeholder 1"/>
          <p:cNvSpPr>
            <a:spLocks noGrp="1"/>
          </p:cNvSpPr>
          <p:nvPr>
            <p:ph idx="1"/>
          </p:nvPr>
        </p:nvSpPr>
        <p:spPr/>
        <p:txBody>
          <a:bodyPr/>
          <a:lstStyle/>
          <a:p>
            <a:pPr marL="0" indent="0">
              <a:buNone/>
            </a:pPr>
            <a:r>
              <a:rPr lang="en-US" dirty="0" smtClean="0"/>
              <a:t>Synchronous inertia is declining……</a:t>
            </a:r>
          </a:p>
        </p:txBody>
      </p:sp>
      <p:sp>
        <p:nvSpPr>
          <p:cNvPr id="14" name="Rectangle 13"/>
          <p:cNvSpPr/>
          <p:nvPr/>
        </p:nvSpPr>
        <p:spPr>
          <a:xfrm>
            <a:off x="558800" y="5603016"/>
            <a:ext cx="7772400" cy="584775"/>
          </a:xfrm>
          <a:prstGeom prst="rect">
            <a:avLst/>
          </a:prstGeom>
        </p:spPr>
        <p:txBody>
          <a:bodyPr wrap="square">
            <a:spAutoFit/>
          </a:bodyPr>
          <a:lstStyle/>
          <a:p>
            <a:pPr algn="ctr"/>
            <a:r>
              <a:rPr lang="en-US" sz="1600" b="1" i="0" dirty="0" smtClean="0">
                <a:latin typeface="Calibri" panose="020F0502020204030204" pitchFamily="34" charset="0"/>
                <a:ea typeface="Calibri" panose="020F0502020204030204" pitchFamily="34" charset="0"/>
              </a:rPr>
              <a:t>ERCOT </a:t>
            </a:r>
            <a:r>
              <a:rPr lang="en-US" sz="1600" b="1" i="0" dirty="0">
                <a:latin typeface="Calibri" panose="020F0502020204030204" pitchFamily="34" charset="0"/>
                <a:ea typeface="Calibri" panose="020F0502020204030204" pitchFamily="34" charset="0"/>
              </a:rPr>
              <a:t>Historic Kinetic Energy Boxplots (2010–2017</a:t>
            </a:r>
            <a:r>
              <a:rPr lang="en-US" sz="1600" b="1" i="0" dirty="0" smtClean="0">
                <a:latin typeface="Calibri" panose="020F0502020204030204" pitchFamily="34" charset="0"/>
                <a:ea typeface="Calibri" panose="020F0502020204030204" pitchFamily="34" charset="0"/>
              </a:rPr>
              <a:t>), red dots are projected lowest inertia based on the planned wind projects with SGIAs &amp; FC as of May 2016 GIS report.</a:t>
            </a:r>
            <a:endParaRPr lang="en-US" sz="1600" i="0" dirty="0">
              <a:latin typeface="Calibri" panose="020F050202020403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049" r="7752" b="7798"/>
          <a:stretch/>
        </p:blipFill>
        <p:spPr>
          <a:xfrm>
            <a:off x="328093" y="1342571"/>
            <a:ext cx="8335414" cy="4191000"/>
          </a:xfrm>
          <a:prstGeom prst="rect">
            <a:avLst/>
          </a:prstGeom>
        </p:spPr>
      </p:pic>
    </p:spTree>
    <p:extLst>
      <p:ext uri="{BB962C8B-B14F-4D97-AF65-F5344CB8AC3E}">
        <p14:creationId xmlns:p14="http://schemas.microsoft.com/office/powerpoint/2010/main" val="406675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lgn="l" defTabSz="685800" rtl="0">
              <a:spcBef>
                <a:spcPct val="0"/>
              </a:spcBef>
            </a:pPr>
            <a:r>
              <a:rPr lang="en-US" sz="2100" b="1" kern="1200" dirty="0">
                <a:solidFill>
                  <a:schemeClr val="accent1"/>
                </a:solidFill>
                <a:latin typeface="+mj-lt"/>
                <a:ea typeface="+mj-ea"/>
                <a:cs typeface="+mj-cs"/>
              </a:rPr>
              <a:t>Frequency Support </a:t>
            </a:r>
            <a:r>
              <a:rPr lang="en-US" sz="2100" b="1" kern="1200" dirty="0" smtClean="0">
                <a:solidFill>
                  <a:schemeClr val="accent1"/>
                </a:solidFill>
                <a:latin typeface="+mj-lt"/>
                <a:ea typeface="+mj-ea"/>
                <a:cs typeface="+mj-cs"/>
              </a:rPr>
              <a:t>Measures: Measure </a:t>
            </a:r>
            <a:r>
              <a:rPr lang="en-US" sz="2100" b="1" kern="1200" dirty="0">
                <a:solidFill>
                  <a:schemeClr val="accent1"/>
                </a:solidFill>
                <a:latin typeface="+mj-lt"/>
                <a:ea typeface="+mj-ea"/>
                <a:cs typeface="+mj-cs"/>
              </a:rPr>
              <a:t>2, Frequency Deviation Following the Largest Contingency</a:t>
            </a:r>
            <a:r>
              <a:rPr lang="en-US" sz="2400" dirty="0" smtClean="0"/>
              <a:t/>
            </a:r>
            <a:br>
              <a:rPr lang="en-US" sz="2400" dirty="0" smtClean="0"/>
            </a:br>
            <a:endParaRPr lang="en-US" dirty="0"/>
          </a:p>
        </p:txBody>
      </p:sp>
      <p:sp>
        <p:nvSpPr>
          <p:cNvPr id="2" name="Content Placeholder 1"/>
          <p:cNvSpPr>
            <a:spLocks noGrp="1"/>
          </p:cNvSpPr>
          <p:nvPr>
            <p:ph idx="1"/>
          </p:nvPr>
        </p:nvSpPr>
        <p:spPr/>
        <p:txBody>
          <a:bodyPr/>
          <a:lstStyle/>
          <a:p>
            <a:pPr lvl="1"/>
            <a:r>
              <a:rPr lang="en-US" dirty="0" smtClean="0"/>
              <a:t>At minimum SIR conditions  historic and projected (Measure 1) , determine frequency deviation within the first 0.5 second following the largest contingency (as defined by Resource Contingency Criteria (RCC) in BAL-003-1 for each interconnection).</a:t>
            </a:r>
            <a:endParaRPr lang="en-GB" dirty="0"/>
          </a:p>
          <a:p>
            <a:pPr lvl="1"/>
            <a:r>
              <a:rPr lang="en-US" dirty="0" smtClean="0"/>
              <a:t>This measure is only at the interconnection level.</a:t>
            </a:r>
          </a:p>
          <a:p>
            <a:pPr lvl="1"/>
            <a:r>
              <a:rPr lang="en-US" dirty="0" smtClean="0"/>
              <a:t>This measure would capture changes in frequency rate of change due to changing SIR on a system.</a:t>
            </a:r>
          </a:p>
          <a:p>
            <a:pPr lvl="1"/>
            <a:r>
              <a:rPr lang="en-US" dirty="0" smtClean="0"/>
              <a:t>Analytical expression can be used to calculate frequency deviation based on SIR and size of contingency (no need for dynamic study) </a:t>
            </a:r>
          </a:p>
          <a:p>
            <a:pPr lvl="1"/>
            <a:r>
              <a:rPr lang="en-US" b="1" dirty="0" smtClean="0"/>
              <a:t>ERSTF Outcome: </a:t>
            </a:r>
            <a:r>
              <a:rPr lang="en-US" dirty="0" smtClean="0"/>
              <a:t>Proposed to calculate at NERC using collected inertia data </a:t>
            </a:r>
          </a:p>
          <a:p>
            <a:pPr marL="228600" lvl="1" indent="0">
              <a:buNone/>
            </a:pPr>
            <a:endParaRPr lang="en-US" dirty="0" smtClean="0"/>
          </a:p>
        </p:txBody>
      </p:sp>
    </p:spTree>
    <p:extLst>
      <p:ext uri="{BB962C8B-B14F-4D97-AF65-F5344CB8AC3E}">
        <p14:creationId xmlns:p14="http://schemas.microsoft.com/office/powerpoint/2010/main" val="3525724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56" t="7899" r="1287" b="3152"/>
          <a:stretch/>
        </p:blipFill>
        <p:spPr bwMode="auto">
          <a:xfrm>
            <a:off x="930303" y="1803624"/>
            <a:ext cx="7251589" cy="4007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Measure 2: Frequency Deviation</a:t>
            </a:r>
            <a:endParaRPr lang="en-US" dirty="0"/>
          </a:p>
        </p:txBody>
      </p:sp>
      <p:sp>
        <p:nvSpPr>
          <p:cNvPr id="3" name="Text Placeholder 2"/>
          <p:cNvSpPr>
            <a:spLocks noGrp="1"/>
          </p:cNvSpPr>
          <p:nvPr>
            <p:ph type="body" sz="half" idx="4294967295"/>
          </p:nvPr>
        </p:nvSpPr>
        <p:spPr>
          <a:xfrm>
            <a:off x="346074" y="1325562"/>
            <a:ext cx="8416926" cy="4876800"/>
          </a:xfrm>
          <a:prstGeom prst="rect">
            <a:avLst/>
          </a:prstGeom>
        </p:spPr>
        <p:txBody>
          <a:bodyPr/>
          <a:lstStyle/>
          <a:p>
            <a:r>
              <a:rPr lang="en-US" sz="2000" dirty="0" smtClean="0"/>
              <a:t>Decline in inertia </a:t>
            </a:r>
            <a:r>
              <a:rPr lang="en-US" sz="2000" dirty="0" smtClean="0">
                <a:sym typeface="Wingdings" panose="05000000000000000000" pitchFamily="2" charset="2"/>
              </a:rPr>
              <a:t> Increase in Frequency Deviation</a:t>
            </a:r>
            <a:endParaRPr lang="en-US" sz="2000" dirty="0"/>
          </a:p>
        </p:txBody>
      </p:sp>
      <p:sp>
        <p:nvSpPr>
          <p:cNvPr id="7" name="Rectangle 6"/>
          <p:cNvSpPr/>
          <p:nvPr/>
        </p:nvSpPr>
        <p:spPr>
          <a:xfrm>
            <a:off x="656078" y="5874660"/>
            <a:ext cx="7696200" cy="584775"/>
          </a:xfrm>
          <a:prstGeom prst="rect">
            <a:avLst/>
          </a:prstGeom>
        </p:spPr>
        <p:txBody>
          <a:bodyPr wrap="square">
            <a:spAutoFit/>
          </a:bodyPr>
          <a:lstStyle/>
          <a:p>
            <a:pPr marL="0" marR="0" algn="ctr">
              <a:spcBef>
                <a:spcPts val="0"/>
              </a:spcBef>
              <a:spcAft>
                <a:spcPts val="0"/>
              </a:spcAft>
            </a:pPr>
            <a:r>
              <a:rPr lang="en-US" sz="1600" b="1" i="0" dirty="0" smtClean="0">
                <a:latin typeface="Calibri" panose="020F0502020204030204" pitchFamily="34" charset="0"/>
                <a:ea typeface="Calibri" panose="020F0502020204030204" pitchFamily="34" charset="0"/>
              </a:rPr>
              <a:t>Calculated </a:t>
            </a:r>
            <a:r>
              <a:rPr lang="en-US" sz="1600" b="1" i="0" dirty="0">
                <a:latin typeface="Calibri" panose="020F0502020204030204" pitchFamily="34" charset="0"/>
                <a:ea typeface="Calibri" panose="020F0502020204030204" pitchFamily="34" charset="0"/>
              </a:rPr>
              <a:t>ERCOT System Frequency after 2750 MW Generation </a:t>
            </a:r>
            <a:r>
              <a:rPr lang="en-US" sz="1600" b="1" i="0" dirty="0" smtClean="0">
                <a:latin typeface="Calibri" panose="020F0502020204030204" pitchFamily="34" charset="0"/>
                <a:ea typeface="Calibri" panose="020F0502020204030204" pitchFamily="34" charset="0"/>
              </a:rPr>
              <a:t>Trip</a:t>
            </a:r>
          </a:p>
          <a:p>
            <a:pPr marL="0" marR="0" algn="ctr">
              <a:spcBef>
                <a:spcPts val="0"/>
              </a:spcBef>
              <a:spcAft>
                <a:spcPts val="0"/>
              </a:spcAft>
            </a:pPr>
            <a:r>
              <a:rPr lang="en-US" sz="1600" b="1" i="0" dirty="0" smtClean="0">
                <a:latin typeface="Calibri" panose="020F0502020204030204" pitchFamily="34" charset="0"/>
                <a:ea typeface="Calibri" panose="020F0502020204030204" pitchFamily="34" charset="0"/>
              </a:rPr>
              <a:t> </a:t>
            </a:r>
            <a:r>
              <a:rPr lang="en-US" sz="1600" b="1" i="0" dirty="0">
                <a:latin typeface="Calibri" panose="020F0502020204030204" pitchFamily="34" charset="0"/>
                <a:ea typeface="Calibri" panose="020F0502020204030204" pitchFamily="34" charset="0"/>
              </a:rPr>
              <a:t>(</a:t>
            </a:r>
            <a:r>
              <a:rPr lang="en-US" sz="1600" b="1" i="0" dirty="0" smtClean="0">
                <a:latin typeface="Calibri" panose="020F0502020204030204" pitchFamily="34" charset="0"/>
                <a:ea typeface="Calibri" panose="020F0502020204030204" pitchFamily="34" charset="0"/>
              </a:rPr>
              <a:t>2013-2017</a:t>
            </a:r>
            <a:r>
              <a:rPr lang="en-US" sz="1600" b="1" i="0" dirty="0">
                <a:latin typeface="Calibri" panose="020F0502020204030204" pitchFamily="34" charset="0"/>
                <a:ea typeface="Calibri" panose="020F0502020204030204" pitchFamily="34" charset="0"/>
              </a:rPr>
              <a:t>)</a:t>
            </a:r>
          </a:p>
        </p:txBody>
      </p:sp>
    </p:spTree>
    <p:extLst>
      <p:ext uri="{BB962C8B-B14F-4D97-AF65-F5344CB8AC3E}">
        <p14:creationId xmlns:p14="http://schemas.microsoft.com/office/powerpoint/2010/main" val="3091006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lgn="l" defTabSz="685800" rtl="0">
              <a:spcBef>
                <a:spcPct val="0"/>
              </a:spcBef>
            </a:pPr>
            <a:r>
              <a:rPr lang="en-US" sz="2100" b="1" kern="1200" dirty="0">
                <a:solidFill>
                  <a:schemeClr val="accent1"/>
                </a:solidFill>
                <a:latin typeface="+mj-lt"/>
                <a:ea typeface="+mj-ea"/>
                <a:cs typeface="+mj-cs"/>
              </a:rPr>
              <a:t>Frequency Support Measures: Measure 4, Frequency Response at Interconnection Level</a:t>
            </a:r>
            <a:r>
              <a:rPr lang="en-US" sz="2400" dirty="0" smtClean="0"/>
              <a:t/>
            </a:r>
            <a:br>
              <a:rPr lang="en-US" sz="2400" dirty="0" smtClean="0"/>
            </a:br>
            <a:endParaRPr lang="en-US" dirty="0"/>
          </a:p>
        </p:txBody>
      </p:sp>
      <p:sp>
        <p:nvSpPr>
          <p:cNvPr id="2" name="Content Placeholder 1"/>
          <p:cNvSpPr>
            <a:spLocks noGrp="1"/>
          </p:cNvSpPr>
          <p:nvPr>
            <p:ph idx="1"/>
          </p:nvPr>
        </p:nvSpPr>
        <p:spPr/>
        <p:txBody>
          <a:bodyPr/>
          <a:lstStyle/>
          <a:p>
            <a:pPr lvl="1"/>
            <a:r>
              <a:rPr lang="en-US" sz="1800" dirty="0" smtClean="0"/>
              <a:t>Frequency response is the traditional metric used to describe interconnection’s performance in arresting and stabilizing frequency after the loss of resources or load (NERC ALR1-12 metric).</a:t>
            </a:r>
          </a:p>
          <a:p>
            <a:pPr lvl="1"/>
            <a:r>
              <a:rPr lang="en-US" sz="1800" dirty="0" smtClean="0"/>
              <a:t>Frequency </a:t>
            </a:r>
            <a:r>
              <a:rPr lang="en-US" sz="1800" dirty="0"/>
              <a:t>response performance evaluation has been limited to BA level with, traditionally, only 2 – 6 seconds scan-rate frequency </a:t>
            </a:r>
            <a:r>
              <a:rPr lang="en-US" sz="1800" dirty="0" smtClean="0"/>
              <a:t>data;</a:t>
            </a:r>
          </a:p>
          <a:p>
            <a:pPr lvl="1"/>
            <a:r>
              <a:rPr lang="en-US" sz="1800" dirty="0" smtClean="0"/>
              <a:t>Conventional </a:t>
            </a:r>
            <a:r>
              <a:rPr lang="en-US" sz="1800" dirty="0"/>
              <a:t>definition of frequency response is based on stabilizing frequency (Value B);</a:t>
            </a:r>
          </a:p>
          <a:p>
            <a:pPr lvl="1"/>
            <a:r>
              <a:rPr lang="en-US" sz="1800" dirty="0"/>
              <a:t>Advancements in high resolution synchronized measurement technology allow examining frequency response at higher </a:t>
            </a:r>
            <a:r>
              <a:rPr lang="en-US" sz="1800" dirty="0" smtClean="0"/>
              <a:t>scan-rates;</a:t>
            </a:r>
            <a:endParaRPr lang="en-US" sz="1800" dirty="0"/>
          </a:p>
          <a:p>
            <a:pPr lvl="1"/>
            <a:r>
              <a:rPr lang="en-US" sz="1800" dirty="0"/>
              <a:t>The proposed </a:t>
            </a:r>
            <a:r>
              <a:rPr lang="en-US" sz="1800" dirty="0" smtClean="0"/>
              <a:t>Measure 4 </a:t>
            </a:r>
            <a:r>
              <a:rPr lang="en-US" sz="1800" dirty="0"/>
              <a:t>is based on sub-second resolution </a:t>
            </a:r>
            <a:r>
              <a:rPr lang="en-US" sz="1800" dirty="0" smtClean="0"/>
              <a:t>frequency measurements </a:t>
            </a:r>
            <a:r>
              <a:rPr lang="en-US" sz="1800" dirty="0"/>
              <a:t>(10-60 samples/s) from PMUs and </a:t>
            </a:r>
            <a:r>
              <a:rPr lang="en-US" sz="1800" dirty="0" smtClean="0"/>
              <a:t>FDRs. </a:t>
            </a:r>
            <a:endParaRPr lang="en-US" sz="1800" dirty="0"/>
          </a:p>
          <a:p>
            <a:pPr lvl="1"/>
            <a:r>
              <a:rPr lang="en-US" sz="1800" dirty="0" smtClean="0"/>
              <a:t>The measure is split into several sub-measures covering the full spectrum of frequency response.</a:t>
            </a:r>
          </a:p>
          <a:p>
            <a:pPr lvl="1"/>
            <a:r>
              <a:rPr lang="en-US" sz="1800" b="1" dirty="0" smtClean="0"/>
              <a:t>ERSTF Outcome: </a:t>
            </a:r>
            <a:r>
              <a:rPr lang="en-US" sz="1800" dirty="0"/>
              <a:t>I</a:t>
            </a:r>
            <a:r>
              <a:rPr lang="en-US" sz="1800" dirty="0" smtClean="0"/>
              <a:t>mplemented as a part of frequency performance analysis by NERC.</a:t>
            </a:r>
          </a:p>
          <a:p>
            <a:pPr marL="228600" lvl="1" indent="0">
              <a:buNone/>
            </a:pPr>
            <a:r>
              <a:rPr lang="en-US" dirty="0" smtClean="0"/>
              <a:t> </a:t>
            </a:r>
          </a:p>
        </p:txBody>
      </p:sp>
    </p:spTree>
    <p:extLst>
      <p:ext uri="{BB962C8B-B14F-4D97-AF65-F5344CB8AC3E}">
        <p14:creationId xmlns:p14="http://schemas.microsoft.com/office/powerpoint/2010/main" val="3981917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4, </a:t>
            </a:r>
            <a:r>
              <a:rPr lang="en-US" dirty="0"/>
              <a:t>Frequency Response at Interconnection Level</a:t>
            </a:r>
          </a:p>
        </p:txBody>
      </p:sp>
      <p:pic>
        <p:nvPicPr>
          <p:cNvPr id="4" name="Picture 2"/>
          <p:cNvPicPr>
            <a:picLocks noChangeAspect="1" noChangeArrowheads="1"/>
          </p:cNvPicPr>
          <p:nvPr/>
        </p:nvPicPr>
        <p:blipFill>
          <a:blip r:embed="rId2" cstate="print"/>
          <a:srcRect/>
          <a:stretch>
            <a:fillRect/>
          </a:stretch>
        </p:blipFill>
        <p:spPr bwMode="auto">
          <a:xfrm>
            <a:off x="487285" y="1436914"/>
            <a:ext cx="7992348" cy="4241007"/>
          </a:xfrm>
          <a:prstGeom prst="rect">
            <a:avLst/>
          </a:prstGeom>
          <a:noFill/>
          <a:ln w="9525">
            <a:noFill/>
            <a:miter lim="800000"/>
            <a:headEnd/>
            <a:tailEnd/>
          </a:ln>
        </p:spPr>
      </p:pic>
    </p:spTree>
    <p:extLst>
      <p:ext uri="{BB962C8B-B14F-4D97-AF65-F5344CB8AC3E}">
        <p14:creationId xmlns:p14="http://schemas.microsoft.com/office/powerpoint/2010/main" val="980833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6, Ramping Variability Measure</a:t>
            </a:r>
            <a:endParaRPr lang="en-US" dirty="0"/>
          </a:p>
        </p:txBody>
      </p:sp>
      <p:sp>
        <p:nvSpPr>
          <p:cNvPr id="3" name="Content Placeholder 2"/>
          <p:cNvSpPr>
            <a:spLocks noGrp="1"/>
          </p:cNvSpPr>
          <p:nvPr>
            <p:ph idx="1"/>
          </p:nvPr>
        </p:nvSpPr>
        <p:spPr/>
        <p:txBody>
          <a:bodyPr/>
          <a:lstStyle/>
          <a:p>
            <a:r>
              <a:rPr lang="en-US" sz="2000" dirty="0" smtClean="0"/>
              <a:t>High penetration of VERs may require increased system ramping capability</a:t>
            </a:r>
          </a:p>
          <a:p>
            <a:endParaRPr lang="en-US" sz="1600" dirty="0" smtClean="0"/>
          </a:p>
          <a:p>
            <a:r>
              <a:rPr lang="en-US" sz="2000" dirty="0" smtClean="0"/>
              <a:t>In CAISO with significant amounts of VERs and non-</a:t>
            </a:r>
            <a:r>
              <a:rPr lang="en-US" sz="2000" dirty="0" err="1" smtClean="0"/>
              <a:t>dispatchable</a:t>
            </a:r>
            <a:r>
              <a:rPr lang="en-US" sz="2000" dirty="0" smtClean="0"/>
              <a:t> resources, ramping is already a challenge:</a:t>
            </a:r>
          </a:p>
          <a:p>
            <a:endParaRPr lang="en-US" sz="1600" dirty="0" smtClean="0"/>
          </a:p>
          <a:p>
            <a:pPr marL="684212" indent="-342900">
              <a:buFont typeface="Symbol" pitchFamily="18" charset="2"/>
              <a:buChar char="-"/>
              <a:tabLst>
                <a:tab pos="631825" algn="l"/>
              </a:tabLst>
            </a:pPr>
            <a:r>
              <a:rPr lang="en-US" sz="1800" dirty="0" smtClean="0"/>
              <a:t>Need to mitigate steep intra-hour net demand ramps and multi-hour ramps</a:t>
            </a:r>
          </a:p>
          <a:p>
            <a:pPr marL="684212" indent="-342900">
              <a:buFont typeface="Symbol" pitchFamily="18" charset="2"/>
              <a:buChar char="-"/>
              <a:tabLst>
                <a:tab pos="631825" algn="l"/>
              </a:tabLst>
            </a:pPr>
            <a:r>
              <a:rPr lang="en-US" sz="1800" dirty="0" smtClean="0"/>
              <a:t>Need for more flexible resources with faster ramping capability</a:t>
            </a:r>
          </a:p>
          <a:p>
            <a:pPr marL="684212" indent="-342900">
              <a:buFont typeface="Symbol" pitchFamily="18" charset="2"/>
              <a:buChar char="-"/>
              <a:tabLst>
                <a:tab pos="631825" algn="l"/>
              </a:tabLst>
            </a:pPr>
            <a:r>
              <a:rPr lang="en-US" sz="1800" dirty="0" smtClean="0"/>
              <a:t>Need for resources with capability to start and stop fast and multiple times per day</a:t>
            </a: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3060721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 6, Ramping Variability Measure</a:t>
            </a:r>
          </a:p>
        </p:txBody>
      </p:sp>
      <p:sp>
        <p:nvSpPr>
          <p:cNvPr id="3" name="Content Placeholder 2"/>
          <p:cNvSpPr>
            <a:spLocks noGrp="1"/>
          </p:cNvSpPr>
          <p:nvPr>
            <p:ph idx="1"/>
          </p:nvPr>
        </p:nvSpPr>
        <p:spPr/>
        <p:txBody>
          <a:bodyPr/>
          <a:lstStyle/>
          <a:p>
            <a:r>
              <a:rPr lang="en-US" sz="2000" dirty="0" smtClean="0"/>
              <a:t>Measure 6 provides both historical (3 years) and future (one year four years out in the future)</a:t>
            </a:r>
          </a:p>
          <a:p>
            <a:endParaRPr lang="en-US" sz="2000" dirty="0" smtClean="0"/>
          </a:p>
          <a:p>
            <a:r>
              <a:rPr lang="en-US" sz="2000" dirty="0" smtClean="0"/>
              <a:t>Calculate one hour up/down and three hour up/down ramping requirements</a:t>
            </a:r>
          </a:p>
          <a:p>
            <a:endParaRPr lang="en-US" sz="2000" dirty="0" smtClean="0"/>
          </a:p>
          <a:p>
            <a:r>
              <a:rPr lang="en-US" sz="2000" dirty="0" smtClean="0"/>
              <a:t>The data requirements include one minute net load data (or the smallest sample rate available and a projected build out of generation &amp; load over the next three years</a:t>
            </a:r>
          </a:p>
          <a:p>
            <a:endParaRPr lang="en-US" sz="2000" dirty="0" smtClean="0"/>
          </a:p>
          <a:p>
            <a:r>
              <a:rPr lang="en-US" sz="2000" b="1" dirty="0" smtClean="0"/>
              <a:t>ERSTF Outcome: </a:t>
            </a:r>
            <a:r>
              <a:rPr lang="en-US" sz="2000" dirty="0" smtClean="0"/>
              <a:t>Ramping Variability Measure will be included in NERC’s Long Term System Assessment. </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402828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6, ERCOT Yearly One-Hour Ramp</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17</a:t>
            </a:fld>
            <a:endParaRPr lang="en-US" dirty="0">
              <a:solidFill>
                <a:prstClr val="black">
                  <a:tint val="75000"/>
                </a:prstClr>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470" y="1011373"/>
            <a:ext cx="3186158" cy="1978569"/>
          </a:xfrm>
          <a:prstGeom prst="rect">
            <a:avLst/>
          </a:prstGeom>
          <a:noFill/>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0228" y="1011374"/>
            <a:ext cx="3413079" cy="1978569"/>
          </a:xfrm>
          <a:prstGeom prst="rect">
            <a:avLst/>
          </a:prstGeom>
          <a:noFill/>
        </p:spPr>
      </p:pic>
      <p:pic>
        <p:nvPicPr>
          <p:cNvPr id="8" name="Picture 7"/>
          <p:cNvPicPr/>
          <p:nvPr/>
        </p:nvPicPr>
        <p:blipFill rotWithShape="1">
          <a:blip r:embed="rId4">
            <a:extLst>
              <a:ext uri="{28A0092B-C50C-407E-A947-70E740481C1C}">
                <a14:useLocalDpi xmlns:a14="http://schemas.microsoft.com/office/drawing/2010/main" val="0"/>
              </a:ext>
            </a:extLst>
          </a:blip>
          <a:srcRect l="5297" t="3909" r="7063" b="9056"/>
          <a:stretch/>
        </p:blipFill>
        <p:spPr bwMode="auto">
          <a:xfrm>
            <a:off x="1629229" y="3077028"/>
            <a:ext cx="5330371" cy="28520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9743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6: CAISO, Need More </a:t>
            </a:r>
            <a:r>
              <a:rPr lang="en-US" dirty="0"/>
              <a:t>F</a:t>
            </a:r>
            <a:r>
              <a:rPr lang="en-US" dirty="0" smtClean="0"/>
              <a:t>lexibility for Ramping</a:t>
            </a:r>
            <a:endParaRPr lang="en-US"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71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28737"/>
            <a:ext cx="3733800" cy="41972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311020" y="5718417"/>
            <a:ext cx="54801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ahoma" panose="020B0604030504040204" pitchFamily="34" charset="0"/>
              </a:rPr>
              <a:t>CAISO </a:t>
            </a:r>
            <a:r>
              <a:rPr lang="en-US" altLang="en-US" sz="1600" b="1" i="0" dirty="0" smtClean="0">
                <a:solidFill>
                  <a:srgbClr val="000000"/>
                </a:solidFill>
                <a:latin typeface="Calibri" panose="020F0502020204030204" pitchFamily="34" charset="0"/>
                <a:ea typeface="Calibri" panose="020F0502020204030204" pitchFamily="34" charset="0"/>
                <a:cs typeface="Tahoma" panose="020B0604030504040204" pitchFamily="34" charset="0"/>
              </a:rPr>
              <a:t>Y</a:t>
            </a:r>
            <a:r>
              <a:rPr kumimoji="0" lang="en-US" altLang="en-US" sz="16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ahoma" panose="020B0604030504040204" pitchFamily="34" charset="0"/>
              </a:rPr>
              <a:t>early One-Hour Ramp Distribution</a:t>
            </a:r>
            <a:endPar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Red shaded area represents 2 σ from the mean</a:t>
            </a:r>
            <a:r>
              <a:rPr kumimoji="0" lang="en-US" altLang="en-US" sz="1600" b="0" i="0" u="none" strike="noStrike" cap="none" normalizeH="0" baseline="0" dirty="0" smtClean="0">
                <a:ln>
                  <a:noFill/>
                </a:ln>
                <a:solidFill>
                  <a:schemeClr val="tx1"/>
                </a:solidFill>
                <a:effectLst/>
                <a:latin typeface="Calibri" panose="020F0502020204030204" pitchFamily="34" charset="0"/>
              </a:rPr>
              <a:t> </a:t>
            </a:r>
          </a:p>
        </p:txBody>
      </p:sp>
      <p:sp>
        <p:nvSpPr>
          <p:cNvPr id="6" name="Oval 5"/>
          <p:cNvSpPr/>
          <p:nvPr/>
        </p:nvSpPr>
        <p:spPr bwMode="auto">
          <a:xfrm>
            <a:off x="3352800" y="1328737"/>
            <a:ext cx="609600" cy="3167063"/>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a typeface="ＭＳ Ｐゴシック" pitchFamily="84" charset="-128"/>
            </a:endParaRPr>
          </a:p>
        </p:txBody>
      </p:sp>
      <p:cxnSp>
        <p:nvCxnSpPr>
          <p:cNvPr id="8" name="Straight Arrow Connector 7"/>
          <p:cNvCxnSpPr/>
          <p:nvPr/>
        </p:nvCxnSpPr>
        <p:spPr bwMode="auto">
          <a:xfrm flipH="1">
            <a:off x="4038600" y="2819400"/>
            <a:ext cx="16764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9" name="TextBox 8"/>
          <p:cNvSpPr txBox="1"/>
          <p:nvPr/>
        </p:nvSpPr>
        <p:spPr>
          <a:xfrm>
            <a:off x="5715000" y="2286000"/>
            <a:ext cx="2819400" cy="1200329"/>
          </a:xfrm>
          <a:prstGeom prst="rect">
            <a:avLst/>
          </a:prstGeom>
          <a:noFill/>
        </p:spPr>
        <p:txBody>
          <a:bodyPr wrap="square" rtlCol="0">
            <a:spAutoFit/>
          </a:bodyPr>
          <a:lstStyle/>
          <a:p>
            <a:r>
              <a:rPr lang="en-US" i="0" dirty="0" smtClean="0">
                <a:latin typeface="Calibri" panose="020F0502020204030204" pitchFamily="34" charset="0"/>
              </a:rPr>
              <a:t>How do we address the need for flexibility?</a:t>
            </a:r>
            <a:endParaRPr lang="en-US" i="0" dirty="0">
              <a:latin typeface="Calibri" panose="020F0502020204030204" pitchFamily="34" charset="0"/>
            </a:endParaRPr>
          </a:p>
        </p:txBody>
      </p:sp>
      <p:sp>
        <p:nvSpPr>
          <p:cNvPr id="10" name="TextBox 9"/>
          <p:cNvSpPr txBox="1"/>
          <p:nvPr/>
        </p:nvSpPr>
        <p:spPr>
          <a:xfrm>
            <a:off x="7286171" y="6117772"/>
            <a:ext cx="1697901" cy="369332"/>
          </a:xfrm>
          <a:prstGeom prst="rect">
            <a:avLst/>
          </a:prstGeom>
          <a:noFill/>
        </p:spPr>
        <p:txBody>
          <a:bodyPr wrap="none" rtlCol="0">
            <a:spAutoFit/>
          </a:bodyPr>
          <a:lstStyle/>
          <a:p>
            <a:r>
              <a:rPr lang="en-US" dirty="0" smtClean="0"/>
              <a:t>Source: NERC</a:t>
            </a:r>
            <a:endParaRPr lang="en-US" dirty="0"/>
          </a:p>
        </p:txBody>
      </p:sp>
    </p:spTree>
    <p:extLst>
      <p:ext uri="{BB962C8B-B14F-4D97-AF65-F5344CB8AC3E}">
        <p14:creationId xmlns:p14="http://schemas.microsoft.com/office/powerpoint/2010/main" val="3711503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 7: Reactive Capability of the System</a:t>
            </a:r>
          </a:p>
        </p:txBody>
      </p:sp>
      <p:sp>
        <p:nvSpPr>
          <p:cNvPr id="3" name="Content Placeholder 2"/>
          <p:cNvSpPr>
            <a:spLocks noGrp="1"/>
          </p:cNvSpPr>
          <p:nvPr>
            <p:ph idx="1"/>
          </p:nvPr>
        </p:nvSpPr>
        <p:spPr/>
        <p:txBody>
          <a:bodyPr/>
          <a:lstStyle/>
          <a:p>
            <a:r>
              <a:rPr lang="en-US" dirty="0" smtClean="0"/>
              <a:t>Voltage management is essential to system reliability </a:t>
            </a:r>
          </a:p>
          <a:p>
            <a:r>
              <a:rPr lang="en-US" dirty="0" smtClean="0"/>
              <a:t>Must encompass both baseline operations as well as contingency conditions</a:t>
            </a:r>
          </a:p>
          <a:p>
            <a:r>
              <a:rPr lang="en-US" dirty="0" smtClean="0"/>
              <a:t>Is best done at a sub-area/cluster level due to inability to move reactive support long distances on the transmission system</a:t>
            </a:r>
          </a:p>
          <a:p>
            <a:r>
              <a:rPr lang="en-US" dirty="0" smtClean="0"/>
              <a:t>Can effectively be done through a combination of static and dynamic reactive power sources</a:t>
            </a: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197805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Essential Reliability Services Task Force</a:t>
            </a:r>
            <a:endParaRPr lang="en-US" dirty="0"/>
          </a:p>
        </p:txBody>
      </p:sp>
      <p:sp>
        <p:nvSpPr>
          <p:cNvPr id="3" name="Content Placeholder 2"/>
          <p:cNvSpPr>
            <a:spLocks noGrp="1"/>
          </p:cNvSpPr>
          <p:nvPr>
            <p:ph idx="1"/>
          </p:nvPr>
        </p:nvSpPr>
        <p:spPr/>
        <p:txBody>
          <a:bodyPr/>
          <a:lstStyle/>
          <a:p>
            <a:pPr marL="342900" lvl="0" indent="-342900"/>
            <a:r>
              <a:rPr lang="en-US" dirty="0" smtClean="0"/>
              <a:t>Inform</a:t>
            </a:r>
            <a:r>
              <a:rPr lang="en-US" dirty="0"/>
              <a:t>, educate, and build awareness on the implications of the changing resource mix </a:t>
            </a:r>
          </a:p>
          <a:p>
            <a:pPr marL="342900" lvl="0" indent="-342900"/>
            <a:r>
              <a:rPr lang="en-US" dirty="0"/>
              <a:t>Consider technical aspects of ERS when making decisions related to interconnecting new resources or market and tariff oversight</a:t>
            </a:r>
          </a:p>
          <a:p>
            <a:pPr marL="342900" lvl="0" indent="-342900"/>
            <a:r>
              <a:rPr lang="en-US" dirty="0"/>
              <a:t>Have direct influence on policy decisions with regards to changes in the resource mix</a:t>
            </a:r>
          </a:p>
          <a:p>
            <a:pPr marL="0" indent="0">
              <a:buNone/>
            </a:pP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1046146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7: Reactive Capability of the System</a:t>
            </a:r>
            <a:endParaRPr lang="en-US" dirty="0"/>
          </a:p>
        </p:txBody>
      </p:sp>
      <p:sp>
        <p:nvSpPr>
          <p:cNvPr id="3" name="Content Placeholder 2"/>
          <p:cNvSpPr>
            <a:spLocks noGrp="1"/>
          </p:cNvSpPr>
          <p:nvPr>
            <p:ph idx="1"/>
          </p:nvPr>
        </p:nvSpPr>
        <p:spPr/>
        <p:txBody>
          <a:bodyPr/>
          <a:lstStyle/>
          <a:p>
            <a:r>
              <a:rPr lang="en-US" sz="2000" dirty="0" smtClean="0"/>
              <a:t>The proposed measure will track system static and dynamic resources</a:t>
            </a:r>
          </a:p>
          <a:p>
            <a:r>
              <a:rPr lang="en-US" sz="2000" dirty="0" smtClean="0"/>
              <a:t>These quantities will be tracked by BA on either the entire BA footprint or appropriate sub-area/cluster level within the BA footprint</a:t>
            </a:r>
          </a:p>
          <a:p>
            <a:r>
              <a:rPr lang="en-US" sz="2000" dirty="0" smtClean="0"/>
              <a:t>The quantities will be gathered at peak, shoulder and light load levels</a:t>
            </a:r>
          </a:p>
          <a:p>
            <a:r>
              <a:rPr lang="en-US" sz="2000" b="1" dirty="0" smtClean="0"/>
              <a:t>ERSTF Outcome: </a:t>
            </a:r>
            <a:r>
              <a:rPr lang="en-US" sz="2000" dirty="0" smtClean="0"/>
              <a:t>NERC Performance Analysis Subcommittee (PAS) collect the data and the NERC System Analysis and Modeling Subcommittee will review data and develop industry trends. </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2822101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7: Reactive Capability example</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21</a:t>
            </a:fld>
            <a:endParaRPr lang="en-US" dirty="0">
              <a:solidFill>
                <a:prstClr val="black">
                  <a:tint val="75000"/>
                </a:prstClr>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4" y="1175574"/>
            <a:ext cx="8462735" cy="5080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504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 2015 NERC Board Approved</a:t>
            </a:r>
            <a:endParaRPr lang="en-US" dirty="0"/>
          </a:p>
        </p:txBody>
      </p:sp>
      <p:sp>
        <p:nvSpPr>
          <p:cNvPr id="2" name="Content Placeholder 1"/>
          <p:cNvSpPr>
            <a:spLocks noGrp="1"/>
          </p:cNvSpPr>
          <p:nvPr>
            <p:ph idx="1"/>
          </p:nvPr>
        </p:nvSpPr>
        <p:spPr/>
        <p:txBody>
          <a:bodyPr/>
          <a:lstStyle/>
          <a:p>
            <a:pPr marL="0" lvl="4" indent="0">
              <a:buClr>
                <a:srgbClr val="204C81"/>
              </a:buClr>
              <a:buSzPct val="100000"/>
              <a:buNone/>
            </a:pPr>
            <a:r>
              <a:rPr lang="en-US" sz="2400" dirty="0">
                <a:solidFill>
                  <a:schemeClr val="accent1"/>
                </a:solidFill>
                <a:hlinkClick r:id=""/>
              </a:rPr>
              <a:t>Framework</a:t>
            </a:r>
            <a:r>
              <a:rPr lang="en-US" sz="2400" dirty="0">
                <a:solidFill>
                  <a:schemeClr val="accent1"/>
                </a:solidFill>
              </a:rPr>
              <a:t> Report</a:t>
            </a:r>
            <a:r>
              <a:rPr lang="en-US" sz="2400" dirty="0"/>
              <a:t> </a:t>
            </a:r>
            <a:r>
              <a:rPr lang="en-US" sz="2400" dirty="0" smtClean="0"/>
              <a:t>    </a:t>
            </a:r>
            <a:r>
              <a:rPr lang="en-US" sz="2400" dirty="0" smtClean="0">
                <a:hlinkClick r:id="rId2"/>
              </a:rPr>
              <a:t>Abstract </a:t>
            </a:r>
            <a:r>
              <a:rPr lang="en-US" sz="2400" dirty="0">
                <a:solidFill>
                  <a:schemeClr val="accent1"/>
                </a:solidFill>
              </a:rPr>
              <a:t>Document</a:t>
            </a:r>
            <a:r>
              <a:rPr lang="en-US" dirty="0" smtClean="0"/>
              <a:t>	   </a:t>
            </a:r>
            <a:r>
              <a:rPr lang="en-US" sz="2400" dirty="0" smtClean="0">
                <a:solidFill>
                  <a:schemeClr val="accent1"/>
                </a:solidFill>
              </a:rPr>
              <a:t>ERS</a:t>
            </a:r>
            <a:r>
              <a:rPr lang="en-US" sz="2400" dirty="0" smtClean="0"/>
              <a:t> </a:t>
            </a:r>
            <a:r>
              <a:rPr lang="en-US" sz="2400" dirty="0">
                <a:hlinkClick r:id="rId3"/>
              </a:rPr>
              <a:t>Videos </a:t>
            </a:r>
            <a:endParaRPr lang="en-US" dirty="0"/>
          </a:p>
          <a:p>
            <a:pPr marL="1828800" lvl="4" indent="0">
              <a:buClr>
                <a:srgbClr val="204C81"/>
              </a:buClr>
              <a:buNone/>
            </a:pPr>
            <a:endParaRPr lang="en-US" dirty="0" smtClean="0"/>
          </a:p>
          <a:p>
            <a:pPr marL="1828800" lvl="4" indent="0">
              <a:buClr>
                <a:srgbClr val="204C81"/>
              </a:buClr>
              <a:buNone/>
            </a:pPr>
            <a:endParaRPr lang="en-US" dirty="0" smtClean="0"/>
          </a:p>
          <a:p>
            <a:pPr lvl="1">
              <a:buClr>
                <a:srgbClr val="204C81"/>
              </a:buClr>
            </a:pPr>
            <a:endParaRPr lang="en-US" dirty="0" smtClean="0"/>
          </a:p>
        </p:txBody>
      </p:sp>
      <p:pic>
        <p:nvPicPr>
          <p:cNvPr id="4" name="Picture 3"/>
          <p:cNvPicPr>
            <a:picLocks noChangeAspect="1"/>
          </p:cNvPicPr>
          <p:nvPr/>
        </p:nvPicPr>
        <p:blipFill rotWithShape="1">
          <a:blip r:embed="rId4"/>
          <a:srcRect l="30106" t="10576" r="31289" b="455"/>
          <a:stretch/>
        </p:blipFill>
        <p:spPr>
          <a:xfrm>
            <a:off x="339525" y="2391286"/>
            <a:ext cx="2438400" cy="2819400"/>
          </a:xfrm>
          <a:prstGeom prst="rect">
            <a:avLst/>
          </a:prstGeom>
          <a:ln>
            <a:solidFill>
              <a:schemeClr val="tx1"/>
            </a:solidFill>
          </a:ln>
        </p:spPr>
      </p:pic>
      <p:pic>
        <p:nvPicPr>
          <p:cNvPr id="5" name="Picture 4"/>
          <p:cNvPicPr>
            <a:picLocks noChangeAspect="1"/>
          </p:cNvPicPr>
          <p:nvPr/>
        </p:nvPicPr>
        <p:blipFill>
          <a:blip r:embed="rId5"/>
          <a:stretch>
            <a:fillRect/>
          </a:stretch>
        </p:blipFill>
        <p:spPr>
          <a:xfrm>
            <a:off x="3262802" y="2391286"/>
            <a:ext cx="2583469" cy="2800009"/>
          </a:xfrm>
          <a:prstGeom prst="rect">
            <a:avLst/>
          </a:prstGeom>
          <a:ln>
            <a:solidFill>
              <a:schemeClr val="tx1"/>
            </a:solidFill>
          </a:ln>
        </p:spPr>
      </p:pic>
      <p:pic>
        <p:nvPicPr>
          <p:cNvPr id="6" name="Picture 5"/>
          <p:cNvPicPr>
            <a:picLocks noChangeAspect="1"/>
          </p:cNvPicPr>
          <p:nvPr/>
        </p:nvPicPr>
        <p:blipFill>
          <a:blip r:embed="rId6"/>
          <a:stretch>
            <a:fillRect/>
          </a:stretch>
        </p:blipFill>
        <p:spPr>
          <a:xfrm>
            <a:off x="6331148" y="2381591"/>
            <a:ext cx="2431852" cy="2800010"/>
          </a:xfrm>
          <a:prstGeom prst="rect">
            <a:avLst/>
          </a:prstGeom>
          <a:ln>
            <a:solidFill>
              <a:schemeClr val="tx1"/>
            </a:solidFill>
          </a:ln>
        </p:spPr>
      </p:pic>
      <p:sp>
        <p:nvSpPr>
          <p:cNvPr id="7" name="Title 1"/>
          <p:cNvSpPr txBox="1">
            <a:spLocks/>
          </p:cNvSpPr>
          <p:nvPr/>
        </p:nvSpPr>
        <p:spPr>
          <a:xfrm>
            <a:off x="381000" y="243682"/>
            <a:ext cx="8458200" cy="1143000"/>
          </a:xfrm>
          <a:prstGeom prst="rect">
            <a:avLst/>
          </a:prstGeom>
        </p:spPr>
        <p:txBody>
          <a:bodyPr anchor="ctr" anchorCtr="0"/>
          <a:lstStyle>
            <a:lvl1pPr algn="r" defTabSz="685800" rtl="0" eaLnBrk="1" latinLnBrk="0" hangingPunct="1">
              <a:spcBef>
                <a:spcPct val="0"/>
              </a:spcBef>
              <a:buNone/>
              <a:defRPr sz="2400" b="1" kern="1200">
                <a:solidFill>
                  <a:schemeClr val="bg1"/>
                </a:solidFill>
                <a:latin typeface="Tahoma" pitchFamily="34" charset="0"/>
                <a:ea typeface="Tahoma" pitchFamily="34" charset="0"/>
                <a:cs typeface="Tahoma" pitchFamily="34" charset="0"/>
              </a:defRPr>
            </a:lvl1pPr>
          </a:lstStyle>
          <a:p>
            <a:r>
              <a:rPr lang="en-US" dirty="0" smtClean="0"/>
              <a:t>Goals of Essential Reliability Services Task Force</a:t>
            </a:r>
            <a:endParaRPr lang="en-US" dirty="0"/>
          </a:p>
        </p:txBody>
      </p:sp>
      <p:sp>
        <p:nvSpPr>
          <p:cNvPr id="10" name="TextBox 9"/>
          <p:cNvSpPr txBox="1"/>
          <p:nvPr/>
        </p:nvSpPr>
        <p:spPr>
          <a:xfrm>
            <a:off x="7286171" y="6117772"/>
            <a:ext cx="1697901" cy="369332"/>
          </a:xfrm>
          <a:prstGeom prst="rect">
            <a:avLst/>
          </a:prstGeom>
          <a:noFill/>
        </p:spPr>
        <p:txBody>
          <a:bodyPr wrap="none" rtlCol="0">
            <a:spAutoFit/>
          </a:bodyPr>
          <a:lstStyle/>
          <a:p>
            <a:r>
              <a:rPr lang="en-US" dirty="0" smtClean="0"/>
              <a:t>Source: NERC</a:t>
            </a:r>
            <a:endParaRPr lang="en-US" dirty="0"/>
          </a:p>
        </p:txBody>
      </p:sp>
    </p:spTree>
    <p:extLst>
      <p:ext uri="{BB962C8B-B14F-4D97-AF65-F5344CB8AC3E}">
        <p14:creationId xmlns:p14="http://schemas.microsoft.com/office/powerpoint/2010/main" val="15046001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of ERSTF</a:t>
            </a:r>
            <a:endParaRPr lang="en-US" dirty="0"/>
          </a:p>
        </p:txBody>
      </p:sp>
      <p:sp>
        <p:nvSpPr>
          <p:cNvPr id="3" name="Content Placeholder 2"/>
          <p:cNvSpPr>
            <a:spLocks noGrp="1"/>
          </p:cNvSpPr>
          <p:nvPr>
            <p:ph idx="1"/>
          </p:nvPr>
        </p:nvSpPr>
        <p:spPr/>
        <p:txBody>
          <a:bodyPr/>
          <a:lstStyle/>
          <a:p>
            <a:r>
              <a:rPr lang="en-US" dirty="0"/>
              <a:t>NERC Board requested continuation of ERS efforts:</a:t>
            </a:r>
          </a:p>
          <a:p>
            <a:pPr lvl="1"/>
            <a:r>
              <a:rPr lang="en-US" sz="2400" dirty="0"/>
              <a:t>ERSTF </a:t>
            </a:r>
            <a:r>
              <a:rPr lang="en-US" sz="2400" dirty="0">
                <a:sym typeface="Wingdings"/>
              </a:rPr>
              <a:t> ERSWG </a:t>
            </a:r>
          </a:p>
          <a:p>
            <a:pPr lvl="1"/>
            <a:r>
              <a:rPr lang="en-US" sz="2400" dirty="0"/>
              <a:t>Define and develop ‘Sufficiency Guidelines’ for each measure</a:t>
            </a:r>
          </a:p>
          <a:p>
            <a:pPr lvl="1"/>
            <a:r>
              <a:rPr lang="en-US" sz="2400" dirty="0"/>
              <a:t>Focus on Distributed Energy Resources, hence DERTF formed as an additional subgroup</a:t>
            </a: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3285956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Inertia Sufficiency Guideline</a:t>
            </a:r>
            <a:endParaRPr lang="en-US" dirty="0"/>
          </a:p>
        </p:txBody>
      </p:sp>
      <p:sp>
        <p:nvSpPr>
          <p:cNvPr id="3" name="Content Placeholder 2"/>
          <p:cNvSpPr>
            <a:spLocks noGrp="1"/>
          </p:cNvSpPr>
          <p:nvPr>
            <p:ph idx="1"/>
          </p:nvPr>
        </p:nvSpPr>
        <p:spPr/>
        <p:txBody>
          <a:bodyPr/>
          <a:lstStyle/>
          <a:p>
            <a:r>
              <a:rPr lang="en-US" dirty="0" smtClean="0"/>
              <a:t>Develop a step by step guideline for critical inertia calculation for each system based on current frequency control practices</a:t>
            </a:r>
          </a:p>
          <a:p>
            <a:r>
              <a:rPr lang="en-US" dirty="0" smtClean="0"/>
              <a:t>Analyze if this level of inertia is attainable</a:t>
            </a:r>
          </a:p>
          <a:p>
            <a:r>
              <a:rPr lang="en-US" dirty="0" smtClean="0"/>
              <a:t>Trend system inertia relative to the critical inertia level using Measure 1&amp;3</a:t>
            </a:r>
          </a:p>
          <a:p>
            <a:r>
              <a:rPr lang="en-US" dirty="0" smtClean="0"/>
              <a:t>Propose planning time-frame analysis and operation planning tools for tracking.</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3902848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Answers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25</a:t>
            </a:fld>
            <a:endParaRPr lang="en-US" dirty="0">
              <a:solidFill>
                <a:prstClr val="black">
                  <a:tint val="75000"/>
                </a:prstClr>
              </a:solidFill>
            </a:endParaRPr>
          </a:p>
        </p:txBody>
      </p:sp>
      <p:pic>
        <p:nvPicPr>
          <p:cNvPr id="10242" name="Picture 2" descr="Question Mark - W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401" y="1396999"/>
            <a:ext cx="2384425" cy="29805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2971" y="1594333"/>
            <a:ext cx="3018972" cy="923330"/>
          </a:xfrm>
          <a:prstGeom prst="rect">
            <a:avLst/>
          </a:prstGeom>
          <a:noFill/>
        </p:spPr>
        <p:txBody>
          <a:bodyPr wrap="square" rtlCol="0">
            <a:spAutoFit/>
          </a:bodyPr>
          <a:lstStyle/>
          <a:p>
            <a:r>
              <a:rPr lang="en-US" dirty="0" smtClean="0"/>
              <a:t>Julia </a:t>
            </a:r>
            <a:r>
              <a:rPr lang="en-US" dirty="0" err="1" smtClean="0"/>
              <a:t>Matevosyan</a:t>
            </a:r>
            <a:endParaRPr lang="en-US" dirty="0" smtClean="0"/>
          </a:p>
          <a:p>
            <a:endParaRPr lang="en-US" dirty="0" smtClean="0"/>
          </a:p>
          <a:p>
            <a:r>
              <a:rPr lang="en-US" dirty="0" smtClean="0"/>
              <a:t>jmatevosjana@ercot.com</a:t>
            </a:r>
            <a:endParaRPr lang="en-US" dirty="0"/>
          </a:p>
        </p:txBody>
      </p:sp>
    </p:spTree>
    <p:extLst>
      <p:ext uri="{BB962C8B-B14F-4D97-AF65-F5344CB8AC3E}">
        <p14:creationId xmlns:p14="http://schemas.microsoft.com/office/powerpoint/2010/main" val="613434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Material</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26</a:t>
            </a:fld>
            <a:endParaRPr lang="en-US" dirty="0">
              <a:solidFill>
                <a:prstClr val="black">
                  <a:tint val="75000"/>
                </a:prstClr>
              </a:solidFill>
            </a:endParaRPr>
          </a:p>
        </p:txBody>
      </p:sp>
      <p:sp>
        <p:nvSpPr>
          <p:cNvPr id="6" name="Content Placeholder 1"/>
          <p:cNvSpPr>
            <a:spLocks noGrp="1"/>
          </p:cNvSpPr>
          <p:nvPr>
            <p:ph idx="1"/>
          </p:nvPr>
        </p:nvSpPr>
        <p:spPr>
          <a:xfrm>
            <a:off x="304799" y="1426033"/>
            <a:ext cx="8534400" cy="4319832"/>
          </a:xfrm>
        </p:spPr>
        <p:txBody>
          <a:bodyPr/>
          <a:lstStyle/>
          <a:p>
            <a:r>
              <a:rPr lang="en-US" sz="1600" dirty="0" smtClean="0">
                <a:solidFill>
                  <a:schemeClr val="tx1"/>
                </a:solidFill>
              </a:rPr>
              <a:t>2015 Long-Term Reliability Assessment</a:t>
            </a:r>
          </a:p>
          <a:p>
            <a:pPr marL="231775" indent="0">
              <a:buNone/>
            </a:pPr>
            <a:r>
              <a:rPr lang="en-US" sz="1600" dirty="0">
                <a:solidFill>
                  <a:schemeClr val="tx1"/>
                </a:solidFill>
                <a:hlinkClick r:id="rId2"/>
              </a:rPr>
              <a:t>http://www.nerc.com/pa/RAPA/ra/Reliability%20Assessments%20DL/2015LTRA%20-%</a:t>
            </a:r>
            <a:r>
              <a:rPr lang="en-US" sz="1600" dirty="0" smtClean="0">
                <a:solidFill>
                  <a:schemeClr val="tx1"/>
                </a:solidFill>
                <a:hlinkClick r:id="rId2"/>
              </a:rPr>
              <a:t>20Final%20Report.pdf</a:t>
            </a:r>
            <a:r>
              <a:rPr lang="en-US" sz="1600" dirty="0" smtClean="0">
                <a:solidFill>
                  <a:schemeClr val="tx1"/>
                </a:solidFill>
              </a:rPr>
              <a:t> </a:t>
            </a:r>
          </a:p>
          <a:p>
            <a:endParaRPr lang="en-US" sz="1200" dirty="0">
              <a:solidFill>
                <a:schemeClr val="tx1"/>
              </a:solidFill>
            </a:endParaRPr>
          </a:p>
          <a:p>
            <a:r>
              <a:rPr lang="en-US" sz="1600" dirty="0" smtClean="0">
                <a:solidFill>
                  <a:schemeClr val="tx1"/>
                </a:solidFill>
              </a:rPr>
              <a:t>Essential </a:t>
            </a:r>
            <a:r>
              <a:rPr lang="en-US" sz="1600" dirty="0">
                <a:solidFill>
                  <a:schemeClr val="tx1"/>
                </a:solidFill>
              </a:rPr>
              <a:t>Reliability Services Task </a:t>
            </a:r>
            <a:r>
              <a:rPr lang="en-US" sz="1600" dirty="0" smtClean="0">
                <a:solidFill>
                  <a:schemeClr val="tx1"/>
                </a:solidFill>
              </a:rPr>
              <a:t>Force Measures </a:t>
            </a:r>
            <a:r>
              <a:rPr lang="en-US" sz="1600" dirty="0">
                <a:solidFill>
                  <a:schemeClr val="tx1"/>
                </a:solidFill>
              </a:rPr>
              <a:t>Framework </a:t>
            </a:r>
            <a:r>
              <a:rPr lang="en-US" sz="1600" dirty="0" smtClean="0">
                <a:solidFill>
                  <a:schemeClr val="tx1"/>
                </a:solidFill>
              </a:rPr>
              <a:t>Report</a:t>
            </a:r>
          </a:p>
          <a:p>
            <a:pPr marL="231775" indent="0">
              <a:buNone/>
            </a:pPr>
            <a:r>
              <a:rPr lang="en-US" sz="1600" dirty="0">
                <a:hlinkClick r:id="rId3"/>
              </a:rPr>
              <a:t>http://www.nerc.com/comm/Other/essntlrlbltysrvcstskfrcDL/ERSTF%20Framework%20Report%20-%20Final.pdf</a:t>
            </a:r>
            <a:r>
              <a:rPr lang="en-US" sz="1600" dirty="0"/>
              <a:t> </a:t>
            </a:r>
          </a:p>
          <a:p>
            <a:endParaRPr lang="en-US" sz="1200" dirty="0">
              <a:solidFill>
                <a:schemeClr val="tx1"/>
              </a:solidFill>
            </a:endParaRPr>
          </a:p>
          <a:p>
            <a:r>
              <a:rPr lang="en-US" sz="1600" dirty="0">
                <a:solidFill>
                  <a:schemeClr val="tx1"/>
                </a:solidFill>
              </a:rPr>
              <a:t>Essential Reliability </a:t>
            </a:r>
            <a:r>
              <a:rPr lang="en-US" sz="1600" dirty="0" smtClean="0">
                <a:solidFill>
                  <a:schemeClr val="tx1"/>
                </a:solidFill>
              </a:rPr>
              <a:t>Services – Abstract (2-pager)</a:t>
            </a:r>
            <a:endParaRPr lang="en-US" sz="1600" dirty="0" smtClean="0">
              <a:solidFill>
                <a:schemeClr val="tx1"/>
              </a:solidFill>
              <a:hlinkClick r:id="rId3"/>
            </a:endParaRPr>
          </a:p>
          <a:p>
            <a:pPr marL="231775" indent="0">
              <a:buNone/>
            </a:pPr>
            <a:r>
              <a:rPr lang="en-US" sz="1600" dirty="0" smtClean="0">
                <a:solidFill>
                  <a:schemeClr val="tx1"/>
                </a:solidFill>
                <a:hlinkClick r:id="rId3"/>
              </a:rPr>
              <a:t>http</a:t>
            </a:r>
            <a:r>
              <a:rPr lang="en-US" sz="1600" dirty="0">
                <a:solidFill>
                  <a:schemeClr val="tx1"/>
                </a:solidFill>
                <a:hlinkClick r:id="rId3"/>
              </a:rPr>
              <a:t>://</a:t>
            </a:r>
            <a:r>
              <a:rPr lang="en-US" sz="1600" dirty="0" smtClean="0">
                <a:solidFill>
                  <a:schemeClr val="tx1"/>
                </a:solidFill>
                <a:hlinkClick r:id="rId3"/>
              </a:rPr>
              <a:t>www.nerc.com/comm/Other/essntlrlbltysrvcstskfrcDL/ERS%20Abstract%20Report%20Final.pdf </a:t>
            </a:r>
          </a:p>
          <a:p>
            <a:pPr marL="0" indent="0">
              <a:buNone/>
            </a:pPr>
            <a:endParaRPr lang="en-US" sz="1200" dirty="0" smtClean="0">
              <a:solidFill>
                <a:schemeClr val="tx1"/>
              </a:solidFill>
              <a:hlinkClick r:id="rId3"/>
            </a:endParaRPr>
          </a:p>
          <a:p>
            <a:r>
              <a:rPr lang="en-US" sz="1600" dirty="0"/>
              <a:t>The Basics of Essential Reliability </a:t>
            </a:r>
            <a:r>
              <a:rPr lang="en-US" sz="1600" dirty="0" smtClean="0"/>
              <a:t>Services</a:t>
            </a:r>
            <a:r>
              <a:rPr lang="en-US" sz="1600" dirty="0"/>
              <a:t> </a:t>
            </a:r>
            <a:r>
              <a:rPr lang="en-US" sz="1600" dirty="0" smtClean="0"/>
              <a:t>(Multimedia Presentation)</a:t>
            </a:r>
          </a:p>
          <a:p>
            <a:pPr marL="231775" indent="0">
              <a:buNone/>
            </a:pPr>
            <a:r>
              <a:rPr lang="en-US" sz="1600" dirty="0" smtClean="0">
                <a:solidFill>
                  <a:schemeClr val="tx1"/>
                </a:solidFill>
                <a:hlinkClick r:id="rId3"/>
              </a:rPr>
              <a:t>https</a:t>
            </a:r>
            <a:r>
              <a:rPr lang="en-US" sz="1600" dirty="0">
                <a:solidFill>
                  <a:schemeClr val="tx1"/>
                </a:solidFill>
                <a:hlinkClick r:id="rId3"/>
              </a:rPr>
              <a:t>://</a:t>
            </a:r>
            <a:r>
              <a:rPr lang="en-US" sz="1600" dirty="0" smtClean="0">
                <a:solidFill>
                  <a:schemeClr val="tx1"/>
                </a:solidFill>
                <a:hlinkClick r:id="rId3"/>
              </a:rPr>
              <a:t>vimeopro.com/nerclearning/erstf-1</a:t>
            </a:r>
          </a:p>
          <a:p>
            <a:pPr marL="231775" indent="0">
              <a:buNone/>
            </a:pPr>
            <a:endParaRPr lang="en-US" sz="1200" dirty="0" smtClean="0">
              <a:solidFill>
                <a:schemeClr val="tx1"/>
              </a:solidFill>
              <a:hlinkClick r:id="rId3"/>
            </a:endParaRPr>
          </a:p>
          <a:p>
            <a:pPr marL="231775" indent="-231775"/>
            <a:r>
              <a:rPr lang="en-US" sz="1600" dirty="0">
                <a:solidFill>
                  <a:schemeClr val="tx1"/>
                </a:solidFill>
              </a:rPr>
              <a:t>Essential Reliability Services Task Force </a:t>
            </a:r>
            <a:r>
              <a:rPr lang="en-US" sz="1600" dirty="0" smtClean="0">
                <a:solidFill>
                  <a:schemeClr val="tx1"/>
                </a:solidFill>
              </a:rPr>
              <a:t>Website</a:t>
            </a:r>
          </a:p>
          <a:p>
            <a:pPr marL="231775" indent="0">
              <a:buNone/>
            </a:pPr>
            <a:r>
              <a:rPr lang="en-US" sz="1600" dirty="0" smtClean="0">
                <a:solidFill>
                  <a:schemeClr val="tx1"/>
                </a:solidFill>
                <a:hlinkClick r:id="rId3"/>
              </a:rPr>
              <a:t>http</a:t>
            </a:r>
            <a:r>
              <a:rPr lang="en-US" sz="1600" dirty="0">
                <a:solidFill>
                  <a:schemeClr val="tx1"/>
                </a:solidFill>
                <a:hlinkClick r:id="rId3"/>
              </a:rPr>
              <a:t>://www.nerc.com/comm/Other/Pages/Essential-Reliability-Services-Task-Force-(ERSTF).aspx</a:t>
            </a:r>
          </a:p>
          <a:p>
            <a:pPr marL="231775" indent="0">
              <a:buNone/>
            </a:pPr>
            <a:endParaRPr lang="en-US" sz="2000" dirty="0">
              <a:solidFill>
                <a:schemeClr val="tx1"/>
              </a:solidFill>
            </a:endParaRPr>
          </a:p>
        </p:txBody>
      </p:sp>
    </p:spTree>
    <p:extLst>
      <p:ext uri="{BB962C8B-B14F-4D97-AF65-F5344CB8AC3E}">
        <p14:creationId xmlns:p14="http://schemas.microsoft.com/office/powerpoint/2010/main" val="3160296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ERS Fundamentals </a:t>
            </a:r>
            <a:endParaRPr lang="en-US" dirty="0"/>
          </a:p>
        </p:txBody>
      </p:sp>
      <p:sp>
        <p:nvSpPr>
          <p:cNvPr id="2" name="Content Placeholder 1"/>
          <p:cNvSpPr>
            <a:spLocks noGrp="1"/>
          </p:cNvSpPr>
          <p:nvPr>
            <p:ph idx="1"/>
          </p:nvPr>
        </p:nvSpPr>
        <p:spPr>
          <a:xfrm>
            <a:off x="3135086" y="1600201"/>
            <a:ext cx="5704114" cy="4319832"/>
          </a:xfrm>
        </p:spPr>
        <p:txBody>
          <a:bodyPr/>
          <a:lstStyle/>
          <a:p>
            <a:pPr>
              <a:spcBef>
                <a:spcPts val="600"/>
              </a:spcBef>
            </a:pPr>
            <a:r>
              <a:rPr lang="en-US" sz="2200" dirty="0" smtClean="0"/>
              <a:t>“</a:t>
            </a:r>
            <a:r>
              <a:rPr lang="en-US" sz="2200" dirty="0"/>
              <a:t>B</a:t>
            </a:r>
            <a:r>
              <a:rPr lang="en-US" sz="2200" dirty="0" smtClean="0"/>
              <a:t>uilding </a:t>
            </a:r>
            <a:r>
              <a:rPr lang="en-US" sz="2200" dirty="0"/>
              <a:t>blocks” </a:t>
            </a:r>
            <a:r>
              <a:rPr lang="en-US" sz="2200" dirty="0" smtClean="0"/>
              <a:t>of physical capabilities </a:t>
            </a:r>
          </a:p>
          <a:p>
            <a:pPr>
              <a:spcBef>
                <a:spcPts val="600"/>
              </a:spcBef>
            </a:pPr>
            <a:r>
              <a:rPr lang="en-US" sz="2200" dirty="0" smtClean="0"/>
              <a:t>Accentuated by resource changes</a:t>
            </a:r>
          </a:p>
          <a:p>
            <a:pPr>
              <a:spcBef>
                <a:spcPts val="600"/>
              </a:spcBef>
            </a:pPr>
            <a:r>
              <a:rPr lang="en-US" sz="2200" dirty="0"/>
              <a:t>Not all MWs are equal </a:t>
            </a:r>
            <a:endParaRPr lang="en-US" sz="2200" dirty="0" smtClean="0"/>
          </a:p>
          <a:p>
            <a:pPr>
              <a:spcBef>
                <a:spcPts val="600"/>
              </a:spcBef>
            </a:pPr>
            <a:r>
              <a:rPr lang="en-US" sz="2200" dirty="0" smtClean="0"/>
              <a:t>Some partly covered through ancillary services</a:t>
            </a:r>
          </a:p>
          <a:p>
            <a:pPr>
              <a:spcBef>
                <a:spcPts val="600"/>
              </a:spcBef>
            </a:pPr>
            <a:r>
              <a:rPr lang="en-US" sz="2200" dirty="0"/>
              <a:t>A</a:t>
            </a:r>
            <a:r>
              <a:rPr lang="en-US" sz="2200" dirty="0" smtClean="0"/>
              <a:t>ccommodate </a:t>
            </a:r>
            <a:r>
              <a:rPr lang="en-US" sz="2200" dirty="0"/>
              <a:t>local/regional needs</a:t>
            </a:r>
          </a:p>
        </p:txBody>
      </p:sp>
      <p:pic>
        <p:nvPicPr>
          <p:cNvPr id="5" name="Picture 4"/>
          <p:cNvPicPr>
            <a:picLocks noChangeAspect="1"/>
          </p:cNvPicPr>
          <p:nvPr/>
        </p:nvPicPr>
        <p:blipFill>
          <a:blip r:embed="rId2"/>
          <a:stretch>
            <a:fillRect/>
          </a:stretch>
        </p:blipFill>
        <p:spPr>
          <a:xfrm>
            <a:off x="377371" y="1143000"/>
            <a:ext cx="2819400" cy="4815746"/>
          </a:xfrm>
          <a:prstGeom prst="rect">
            <a:avLst/>
          </a:prstGeom>
        </p:spPr>
      </p:pic>
      <p:graphicFrame>
        <p:nvGraphicFramePr>
          <p:cNvPr id="6" name="Diagram 5"/>
          <p:cNvGraphicFramePr/>
          <p:nvPr>
            <p:extLst>
              <p:ext uri="{D42A27DB-BD31-4B8C-83A1-F6EECF244321}">
                <p14:modId xmlns:p14="http://schemas.microsoft.com/office/powerpoint/2010/main" val="1614122302"/>
              </p:ext>
            </p:extLst>
          </p:nvPr>
        </p:nvGraphicFramePr>
        <p:xfrm>
          <a:off x="3429000" y="3352800"/>
          <a:ext cx="5069115" cy="294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7286171" y="6117772"/>
            <a:ext cx="1697901" cy="369332"/>
          </a:xfrm>
          <a:prstGeom prst="rect">
            <a:avLst/>
          </a:prstGeom>
          <a:noFill/>
        </p:spPr>
        <p:txBody>
          <a:bodyPr wrap="none" rtlCol="0">
            <a:spAutoFit/>
          </a:bodyPr>
          <a:lstStyle/>
          <a:p>
            <a:r>
              <a:rPr lang="en-US" dirty="0" smtClean="0"/>
              <a:t>Source: NERC</a:t>
            </a:r>
            <a:endParaRPr lang="en-US" dirty="0"/>
          </a:p>
        </p:txBody>
      </p:sp>
    </p:spTree>
    <p:extLst>
      <p:ext uri="{BB962C8B-B14F-4D97-AF65-F5344CB8AC3E}">
        <p14:creationId xmlns:p14="http://schemas.microsoft.com/office/powerpoint/2010/main" val="1017599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ERSTF Recommended Measures</a:t>
            </a:r>
            <a:endParaRPr lang="en-US" dirty="0"/>
          </a:p>
        </p:txBody>
      </p:sp>
      <p:sp>
        <p:nvSpPr>
          <p:cNvPr id="4" name="Text Placeholder 3"/>
          <p:cNvSpPr>
            <a:spLocks noGrp="1"/>
          </p:cNvSpPr>
          <p:nvPr>
            <p:ph idx="1"/>
          </p:nvPr>
        </p:nvSpPr>
        <p:spPr>
          <a:prstGeom prst="rect">
            <a:avLst/>
          </a:prstGeom>
        </p:spPr>
        <p:txBody>
          <a:bodyPr/>
          <a:lstStyle/>
          <a:p>
            <a:pPr marL="574675" lvl="0">
              <a:buSzTx/>
              <a:buFont typeface="Symbol" pitchFamily="18" charset="2"/>
              <a:buChar char="-"/>
              <a:defRPr/>
            </a:pPr>
            <a:r>
              <a:rPr lang="en-US" dirty="0" smtClean="0"/>
              <a:t>Measure </a:t>
            </a:r>
            <a:r>
              <a:rPr lang="en-US" dirty="0"/>
              <a:t>1 – Synchronous Inertial Trend (Interconnection)</a:t>
            </a:r>
          </a:p>
          <a:p>
            <a:pPr marL="574675" lvl="0">
              <a:buSzTx/>
              <a:buFont typeface="Symbol" pitchFamily="18" charset="2"/>
              <a:buChar char="-"/>
              <a:defRPr/>
            </a:pPr>
            <a:r>
              <a:rPr lang="en-US" dirty="0"/>
              <a:t>Measure 2 – Initial Frequency Deviation following largest contingency </a:t>
            </a:r>
          </a:p>
          <a:p>
            <a:pPr marL="574675" lvl="0">
              <a:buSzTx/>
              <a:buFont typeface="Symbol" pitchFamily="18" charset="2"/>
              <a:buChar char="-"/>
              <a:defRPr/>
            </a:pPr>
            <a:r>
              <a:rPr lang="en-US" dirty="0"/>
              <a:t>Measure 3 – Synchronous Inertial Trend (Balancing Area)</a:t>
            </a:r>
          </a:p>
          <a:p>
            <a:pPr marL="574675" lvl="0">
              <a:buSzTx/>
              <a:buFont typeface="Symbol" pitchFamily="18" charset="2"/>
              <a:buChar char="-"/>
              <a:defRPr/>
            </a:pPr>
            <a:r>
              <a:rPr lang="en-US" dirty="0"/>
              <a:t>Measure 4 – Frequency Response</a:t>
            </a:r>
          </a:p>
          <a:p>
            <a:pPr marL="574675" lvl="0">
              <a:buSzTx/>
              <a:buFont typeface="Symbol" pitchFamily="18" charset="2"/>
              <a:buChar char="-"/>
              <a:defRPr/>
            </a:pPr>
            <a:r>
              <a:rPr lang="en-US" dirty="0"/>
              <a:t>Measure 6 – Net Load Ramping Variability</a:t>
            </a:r>
          </a:p>
          <a:p>
            <a:pPr marL="574675" lvl="0">
              <a:buSzTx/>
              <a:buFont typeface="Symbol" pitchFamily="18" charset="2"/>
              <a:buChar char="-"/>
              <a:defRPr/>
            </a:pPr>
            <a:r>
              <a:rPr lang="en-US" dirty="0"/>
              <a:t>Measure 7 – System Reactive Capability</a:t>
            </a:r>
          </a:p>
          <a:p>
            <a:endParaRPr lang="en-US" dirty="0"/>
          </a:p>
        </p:txBody>
      </p:sp>
    </p:spTree>
    <p:extLst>
      <p:ext uri="{BB962C8B-B14F-4D97-AF65-F5344CB8AC3E}">
        <p14:creationId xmlns:p14="http://schemas.microsoft.com/office/powerpoint/2010/main" val="1279878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Frequency Support Measures</a:t>
            </a:r>
            <a:endParaRPr lang="en-US" dirty="0"/>
          </a:p>
        </p:txBody>
      </p:sp>
      <p:sp>
        <p:nvSpPr>
          <p:cNvPr id="2" name="Content Placeholder 1"/>
          <p:cNvSpPr>
            <a:spLocks noGrp="1"/>
          </p:cNvSpPr>
          <p:nvPr>
            <p:ph idx="1"/>
          </p:nvPr>
        </p:nvSpPr>
        <p:spPr/>
        <p:txBody>
          <a:bodyPr/>
          <a:lstStyle/>
          <a:p>
            <a:pPr lvl="1"/>
            <a:r>
              <a:rPr lang="en-US" dirty="0" smtClean="0"/>
              <a:t>Frequency support is essential to system reliability</a:t>
            </a:r>
          </a:p>
          <a:p>
            <a:pPr lvl="1"/>
            <a:endParaRPr lang="en-US" dirty="0" smtClean="0"/>
          </a:p>
          <a:p>
            <a:pPr lvl="1"/>
            <a:r>
              <a:rPr lang="en-US" dirty="0" smtClean="0"/>
              <a:t>Frequency support capability of the generation fleet is changing due to  increasing use of non-synchronous generation, other changes in generation resource mix (e.g. coal retirement, increased use of natural gas fired generation).</a:t>
            </a:r>
          </a:p>
          <a:p>
            <a:pPr lvl="1"/>
            <a:endParaRPr lang="en-US" dirty="0" smtClean="0"/>
          </a:p>
          <a:p>
            <a:pPr lvl="1"/>
            <a:r>
              <a:rPr lang="en-US" dirty="0" smtClean="0"/>
              <a:t>It is important to monitor these changes and their impact on frequency support to address any issues in timely and effective manner (by e.g. incentivizing frequency support from new generation and load resources) </a:t>
            </a:r>
          </a:p>
          <a:p>
            <a:pPr marL="228600" lvl="1" indent="0">
              <a:buNone/>
            </a:pPr>
            <a:endParaRPr lang="en-US" dirty="0" smtClean="0"/>
          </a:p>
        </p:txBody>
      </p:sp>
    </p:spTree>
    <p:extLst>
      <p:ext uri="{BB962C8B-B14F-4D97-AF65-F5344CB8AC3E}">
        <p14:creationId xmlns:p14="http://schemas.microsoft.com/office/powerpoint/2010/main" val="2351574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Resource Mix in ERCOT</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dirty="0"/>
          </a:p>
        </p:txBody>
      </p:sp>
      <p:sp>
        <p:nvSpPr>
          <p:cNvPr id="7" name="Right Arrow 6"/>
          <p:cNvSpPr/>
          <p:nvPr/>
        </p:nvSpPr>
        <p:spPr>
          <a:xfrm>
            <a:off x="4193969" y="3378828"/>
            <a:ext cx="771896" cy="5225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676400" y="5256981"/>
            <a:ext cx="1326004" cy="369332"/>
          </a:xfrm>
          <a:prstGeom prst="rect">
            <a:avLst/>
          </a:prstGeom>
          <a:noFill/>
        </p:spPr>
        <p:txBody>
          <a:bodyPr wrap="none" rtlCol="0">
            <a:spAutoFit/>
          </a:bodyPr>
          <a:lstStyle/>
          <a:p>
            <a:r>
              <a:rPr lang="en-US" dirty="0" smtClean="0"/>
              <a:t>Late 1990s</a:t>
            </a:r>
            <a:endParaRPr lang="en-US" dirty="0"/>
          </a:p>
        </p:txBody>
      </p:sp>
      <p:sp>
        <p:nvSpPr>
          <p:cNvPr id="9" name="TextBox 8"/>
          <p:cNvSpPr txBox="1"/>
          <p:nvPr/>
        </p:nvSpPr>
        <p:spPr>
          <a:xfrm>
            <a:off x="6562397" y="5256981"/>
            <a:ext cx="697627" cy="369332"/>
          </a:xfrm>
          <a:prstGeom prst="rect">
            <a:avLst/>
          </a:prstGeom>
          <a:noFill/>
        </p:spPr>
        <p:txBody>
          <a:bodyPr wrap="none" rtlCol="0">
            <a:spAutoFit/>
          </a:bodyPr>
          <a:lstStyle/>
          <a:p>
            <a:r>
              <a:rPr lang="en-US" dirty="0" smtClean="0"/>
              <a:t>2015</a:t>
            </a:r>
            <a:endParaRPr lang="en-US" dirty="0"/>
          </a:p>
        </p:txBody>
      </p:sp>
      <p:grpSp>
        <p:nvGrpSpPr>
          <p:cNvPr id="12" name="Group 11"/>
          <p:cNvGrpSpPr/>
          <p:nvPr/>
        </p:nvGrpSpPr>
        <p:grpSpPr>
          <a:xfrm>
            <a:off x="191387" y="1526344"/>
            <a:ext cx="4109460" cy="4099969"/>
            <a:chOff x="191387" y="1526344"/>
            <a:chExt cx="4109460" cy="4099969"/>
          </a:xfrm>
        </p:grpSpPr>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87" y="1526344"/>
              <a:ext cx="4109460" cy="4099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Pie 9"/>
            <p:cNvSpPr/>
            <p:nvPr/>
          </p:nvSpPr>
          <p:spPr>
            <a:xfrm rot="16200000">
              <a:off x="672636" y="1990972"/>
              <a:ext cx="3146961" cy="3170711"/>
            </a:xfrm>
            <a:prstGeom prst="pie">
              <a:avLst>
                <a:gd name="adj1" fmla="val 0"/>
                <a:gd name="adj2" fmla="val 16196742"/>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2"/>
          <p:cNvGrpSpPr/>
          <p:nvPr/>
        </p:nvGrpSpPr>
        <p:grpSpPr>
          <a:xfrm>
            <a:off x="4767942" y="1536363"/>
            <a:ext cx="4099969" cy="4099969"/>
            <a:chOff x="4767942" y="1536363"/>
            <a:chExt cx="4099969" cy="4099969"/>
          </a:xfrm>
        </p:grpSpPr>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7942" y="1536363"/>
              <a:ext cx="4099969" cy="4099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Pie 10"/>
            <p:cNvSpPr/>
            <p:nvPr/>
          </p:nvSpPr>
          <p:spPr>
            <a:xfrm rot="16200000">
              <a:off x="5244445" y="2000991"/>
              <a:ext cx="3146961" cy="3170711"/>
            </a:xfrm>
            <a:prstGeom prst="pie">
              <a:avLst>
                <a:gd name="adj1" fmla="val 0"/>
                <a:gd name="adj2" fmla="val 7944903"/>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051571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Proposed Frequency Support Measures</a:t>
            </a:r>
            <a:endParaRPr lang="en-US" dirty="0"/>
          </a:p>
        </p:txBody>
      </p:sp>
      <p:sp>
        <p:nvSpPr>
          <p:cNvPr id="2" name="Content Placeholder 1"/>
          <p:cNvSpPr>
            <a:spLocks noGrp="1"/>
          </p:cNvSpPr>
          <p:nvPr>
            <p:ph idx="1"/>
          </p:nvPr>
        </p:nvSpPr>
        <p:spPr/>
        <p:txBody>
          <a:bodyPr/>
          <a:lstStyle/>
          <a:p>
            <a:pPr lvl="1">
              <a:buFont typeface="Symbol" pitchFamily="18" charset="2"/>
              <a:buChar char="-"/>
            </a:pPr>
            <a:r>
              <a:rPr lang="en-US" sz="2000" dirty="0"/>
              <a:t>Minimum synchronous inertial response (SIR) historically and projected for the future (Measure 1 for interconnection and Measure 3 for BA</a:t>
            </a:r>
            <a:r>
              <a:rPr lang="en-US" sz="2000" dirty="0" smtClean="0"/>
              <a:t>).</a:t>
            </a:r>
          </a:p>
          <a:p>
            <a:pPr lvl="1">
              <a:buFont typeface="Symbol" pitchFamily="18" charset="2"/>
              <a:buChar char="-"/>
            </a:pPr>
            <a:endParaRPr lang="en-US" sz="2000" dirty="0"/>
          </a:p>
          <a:p>
            <a:pPr lvl="1">
              <a:buFont typeface="Symbol" pitchFamily="18" charset="2"/>
              <a:buChar char="-"/>
            </a:pPr>
            <a:r>
              <a:rPr lang="en-US" sz="2000" dirty="0"/>
              <a:t>Frequency deviation within the first 0.5 seconds following the largest contingency of the interconnection at minimum synchronous inertia conditions (Measure 2 for interconnection</a:t>
            </a:r>
            <a:r>
              <a:rPr lang="en-US" sz="2000" dirty="0" smtClean="0"/>
              <a:t>).</a:t>
            </a:r>
          </a:p>
          <a:p>
            <a:pPr lvl="1">
              <a:buFont typeface="Symbol" pitchFamily="18" charset="2"/>
              <a:buChar char="-"/>
            </a:pPr>
            <a:endParaRPr lang="en-US" sz="2000" dirty="0"/>
          </a:p>
          <a:p>
            <a:pPr lvl="1">
              <a:buFont typeface="Symbol" pitchFamily="18" charset="2"/>
              <a:buChar char="-"/>
            </a:pPr>
            <a:r>
              <a:rPr lang="en-US" sz="2000" dirty="0"/>
              <a:t>Comprehensive set of frequency response measures following observed contingency events (Measure 4).</a:t>
            </a:r>
          </a:p>
          <a:p>
            <a:pPr marL="342900" lvl="1" indent="0">
              <a:buNone/>
            </a:pPr>
            <a:endParaRPr lang="en-US" dirty="0" smtClean="0"/>
          </a:p>
          <a:p>
            <a:pPr marL="228600" lvl="1" indent="0">
              <a:buNone/>
            </a:pPr>
            <a:endParaRPr lang="en-US" dirty="0" smtClean="0"/>
          </a:p>
        </p:txBody>
      </p:sp>
    </p:spTree>
    <p:extLst>
      <p:ext uri="{BB962C8B-B14F-4D97-AF65-F5344CB8AC3E}">
        <p14:creationId xmlns:p14="http://schemas.microsoft.com/office/powerpoint/2010/main" val="264731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lgn="l" defTabSz="685800" rtl="0">
              <a:spcBef>
                <a:spcPct val="0"/>
              </a:spcBef>
            </a:pPr>
            <a:r>
              <a:rPr lang="en-US" sz="2100" b="1" kern="1200" dirty="0">
                <a:solidFill>
                  <a:schemeClr val="accent1"/>
                </a:solidFill>
                <a:latin typeface="+mj-lt"/>
                <a:ea typeface="+mj-ea"/>
                <a:cs typeface="+mj-cs"/>
              </a:rPr>
              <a:t>Frequency Support </a:t>
            </a:r>
            <a:r>
              <a:rPr lang="en-US" sz="2100" b="1" kern="1200" dirty="0" smtClean="0">
                <a:solidFill>
                  <a:schemeClr val="accent1"/>
                </a:solidFill>
                <a:latin typeface="+mj-lt"/>
                <a:ea typeface="+mj-ea"/>
                <a:cs typeface="+mj-cs"/>
              </a:rPr>
              <a:t>Measures: Measure </a:t>
            </a:r>
            <a:r>
              <a:rPr lang="en-US" sz="2100" b="1" kern="1200" dirty="0">
                <a:solidFill>
                  <a:schemeClr val="accent1"/>
                </a:solidFill>
                <a:latin typeface="+mj-lt"/>
                <a:ea typeface="+mj-ea"/>
                <a:cs typeface="+mj-cs"/>
              </a:rPr>
              <a:t>1 and 3, Synchronous Inertial Response at Interconnection and BA level</a:t>
            </a:r>
            <a:r>
              <a:rPr lang="en-US" sz="2400" dirty="0" smtClean="0"/>
              <a:t/>
            </a:r>
            <a:br>
              <a:rPr lang="en-US" sz="2400" dirty="0" smtClean="0"/>
            </a:br>
            <a:r>
              <a:rPr lang="en-US" dirty="0" smtClean="0"/>
              <a:t> </a:t>
            </a:r>
            <a:endParaRPr lang="en-US" dirty="0"/>
          </a:p>
        </p:txBody>
      </p:sp>
      <p:sp>
        <p:nvSpPr>
          <p:cNvPr id="2" name="Content Placeholder 1"/>
          <p:cNvSpPr>
            <a:spLocks noGrp="1"/>
          </p:cNvSpPr>
          <p:nvPr>
            <p:ph idx="1"/>
          </p:nvPr>
        </p:nvSpPr>
        <p:spPr/>
        <p:txBody>
          <a:bodyPr/>
          <a:lstStyle/>
          <a:p>
            <a:pPr lvl="1"/>
            <a:r>
              <a:rPr lang="en-US" sz="1800" dirty="0" smtClean="0"/>
              <a:t>Synchronous Inertial Response is </a:t>
            </a:r>
            <a:r>
              <a:rPr lang="en-GB" sz="1800" dirty="0"/>
              <a:t>stored kinetic energy that is extracted from the rotating mass </a:t>
            </a:r>
            <a:r>
              <a:rPr lang="en-GB" sz="1800" dirty="0" smtClean="0"/>
              <a:t>of online </a:t>
            </a:r>
            <a:r>
              <a:rPr lang="en-GB" sz="1800" dirty="0"/>
              <a:t>synchronous machines following a disturbance in a power </a:t>
            </a:r>
            <a:r>
              <a:rPr lang="en-GB" sz="1800" dirty="0" smtClean="0"/>
              <a:t>system;</a:t>
            </a:r>
            <a:endParaRPr lang="en-GB" sz="1800" dirty="0"/>
          </a:p>
          <a:p>
            <a:pPr lvl="1"/>
            <a:r>
              <a:rPr lang="en-US" sz="1800" dirty="0" smtClean="0"/>
              <a:t>SIR determines initial rate of change of frequency following a contingency;</a:t>
            </a:r>
          </a:p>
          <a:p>
            <a:pPr lvl="1"/>
            <a:r>
              <a:rPr lang="en-US" sz="1800" dirty="0" smtClean="0"/>
              <a:t>At any instance SIR is calculated as machine’s inertial constant </a:t>
            </a:r>
            <a:r>
              <a:rPr lang="en-US" sz="1800" i="1" dirty="0" smtClean="0"/>
              <a:t>H</a:t>
            </a:r>
            <a:r>
              <a:rPr lang="en-US" sz="1800" dirty="0" smtClean="0"/>
              <a:t> times it’s MVA rating. Total system SIR is calculated as a sum of SIR from all online synchronous machines. </a:t>
            </a:r>
          </a:p>
          <a:p>
            <a:pPr lvl="1"/>
            <a:r>
              <a:rPr lang="en-US" sz="1800" dirty="0" smtClean="0"/>
              <a:t>The proposed measure would track minimum synchronous inertia, historically and projected for 3 years in the future based on generation interconnection agreements.</a:t>
            </a:r>
          </a:p>
          <a:p>
            <a:pPr lvl="1"/>
            <a:r>
              <a:rPr lang="en-US" sz="1800" b="1" dirty="0" smtClean="0"/>
              <a:t>ERSTF Outcome: </a:t>
            </a:r>
            <a:r>
              <a:rPr lang="en-US" sz="1800" dirty="0" smtClean="0"/>
              <a:t>Inertia data collection in real time for each interconnect at highest available resolution (responsibility of NERC Resource Subcommittee) </a:t>
            </a:r>
          </a:p>
          <a:p>
            <a:pPr marL="228600" lvl="1" indent="0">
              <a:buNone/>
            </a:pPr>
            <a:r>
              <a:rPr lang="en-US" dirty="0" smtClean="0"/>
              <a:t> </a:t>
            </a:r>
            <a:endParaRPr lang="en-US" dirty="0"/>
          </a:p>
          <a:p>
            <a:pPr lvl="1"/>
            <a:endParaRPr lang="en-US" dirty="0" smtClean="0"/>
          </a:p>
          <a:p>
            <a:pPr marL="228600" lvl="1" indent="0">
              <a:buNone/>
            </a:pPr>
            <a:endParaRPr lang="en-US" dirty="0" smtClean="0"/>
          </a:p>
        </p:txBody>
      </p:sp>
    </p:spTree>
    <p:extLst>
      <p:ext uri="{BB962C8B-B14F-4D97-AF65-F5344CB8AC3E}">
        <p14:creationId xmlns:p14="http://schemas.microsoft.com/office/powerpoint/2010/main" val="1576293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Excursion and Recovery</a:t>
            </a:r>
            <a:endParaRPr lang="en-US" dirty="0"/>
          </a:p>
        </p:txBody>
      </p:sp>
      <p:grpSp>
        <p:nvGrpSpPr>
          <p:cNvPr id="3" name="Group 2"/>
          <p:cNvGrpSpPr/>
          <p:nvPr/>
        </p:nvGrpSpPr>
        <p:grpSpPr>
          <a:xfrm>
            <a:off x="1143000" y="1976051"/>
            <a:ext cx="6879432" cy="3788956"/>
            <a:chOff x="1143000" y="1976051"/>
            <a:chExt cx="6879432" cy="3788956"/>
          </a:xfrm>
        </p:grpSpPr>
        <p:pic>
          <p:nvPicPr>
            <p:cNvPr id="4" name="Picture 2"/>
            <p:cNvPicPr>
              <a:picLocks noChangeAspect="1" noChangeArrowheads="1"/>
            </p:cNvPicPr>
            <p:nvPr/>
          </p:nvPicPr>
          <p:blipFill>
            <a:blip r:embed="rId2" cstate="print"/>
            <a:srcRect/>
            <a:stretch>
              <a:fillRect/>
            </a:stretch>
          </p:blipFill>
          <p:spPr bwMode="auto">
            <a:xfrm>
              <a:off x="1143001" y="2114551"/>
              <a:ext cx="6879431" cy="3650456"/>
            </a:xfrm>
            <a:prstGeom prst="rect">
              <a:avLst/>
            </a:prstGeom>
            <a:noFill/>
            <a:ln w="9525">
              <a:noFill/>
              <a:miter lim="800000"/>
              <a:headEnd/>
              <a:tailEnd/>
            </a:ln>
          </p:spPr>
        </p:pic>
        <p:cxnSp>
          <p:nvCxnSpPr>
            <p:cNvPr id="6" name="Straight Connector 5"/>
            <p:cNvCxnSpPr/>
            <p:nvPr/>
          </p:nvCxnSpPr>
          <p:spPr>
            <a:xfrm>
              <a:off x="2555508" y="2209800"/>
              <a:ext cx="267101" cy="2952750"/>
            </a:xfrm>
            <a:prstGeom prst="line">
              <a:avLst/>
            </a:prstGeom>
            <a:ln w="25400">
              <a:solidFill>
                <a:srgbClr val="C00000"/>
              </a:solidFill>
              <a:prstDash val="dash"/>
            </a:ln>
          </p:spPr>
          <p:style>
            <a:lnRef idx="3">
              <a:schemeClr val="accent2"/>
            </a:lnRef>
            <a:fillRef idx="0">
              <a:schemeClr val="accent2"/>
            </a:fillRef>
            <a:effectRef idx="2">
              <a:schemeClr val="accent2"/>
            </a:effectRef>
            <a:fontRef idx="minor">
              <a:schemeClr val="tx1"/>
            </a:fontRef>
          </p:style>
        </p:cxnSp>
        <p:sp>
          <p:nvSpPr>
            <p:cNvPr id="13" name="TextBox 12"/>
            <p:cNvSpPr txBox="1"/>
            <p:nvPr/>
          </p:nvSpPr>
          <p:spPr>
            <a:xfrm>
              <a:off x="1143000" y="1976051"/>
              <a:ext cx="1343638" cy="276999"/>
            </a:xfrm>
            <a:prstGeom prst="rect">
              <a:avLst/>
            </a:prstGeom>
            <a:noFill/>
          </p:spPr>
          <p:txBody>
            <a:bodyPr wrap="none" rtlCol="0">
              <a:spAutoFit/>
            </a:bodyPr>
            <a:lstStyle/>
            <a:p>
              <a:r>
                <a:rPr lang="en-US" sz="1200" dirty="0"/>
                <a:t>Inertia Response</a:t>
              </a:r>
            </a:p>
          </p:txBody>
        </p:sp>
        <p:cxnSp>
          <p:nvCxnSpPr>
            <p:cNvPr id="15" name="Elbow Connector 14"/>
            <p:cNvCxnSpPr/>
            <p:nvPr/>
          </p:nvCxnSpPr>
          <p:spPr>
            <a:xfrm>
              <a:off x="2122979" y="2183242"/>
              <a:ext cx="413192" cy="175774"/>
            </a:xfrm>
            <a:prstGeom prst="bentConnector3">
              <a:avLst>
                <a:gd name="adj1" fmla="val -666"/>
              </a:avLst>
            </a:prstGeom>
            <a:ln w="571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4760127"/>
      </p:ext>
    </p:extLst>
  </p:cSld>
  <p:clrMapOvr>
    <a:masterClrMapping/>
  </p:clrMapOvr>
</p:sld>
</file>

<file path=ppt/theme/theme1.xml><?xml version="1.0" encoding="utf-8"?>
<a:theme xmlns:a="http://schemas.openxmlformats.org/drawingml/2006/main" name="1_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5016</TotalTime>
  <Words>1461</Words>
  <Application>Microsoft Office PowerPoint</Application>
  <PresentationFormat>On-screen Show (4:3)</PresentationFormat>
  <Paragraphs>163</Paragraphs>
  <Slides>26</Slides>
  <Notes>4</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1_Office Theme</vt:lpstr>
      <vt:lpstr>1_Custom Design</vt:lpstr>
      <vt:lpstr>2_Custom Design</vt:lpstr>
      <vt:lpstr>PowerPoint Presentation</vt:lpstr>
      <vt:lpstr>Goals of Essential Reliability Services Task Force</vt:lpstr>
      <vt:lpstr>ERS Fundamentals </vt:lpstr>
      <vt:lpstr>ERSTF Recommended Measures</vt:lpstr>
      <vt:lpstr>Frequency Support Measures</vt:lpstr>
      <vt:lpstr>Changing Resource Mix in ERCOT</vt:lpstr>
      <vt:lpstr>Proposed Frequency Support Measures</vt:lpstr>
      <vt:lpstr>Frequency Support Measures: Measure 1 and 3, Synchronous Inertial Response at Interconnection and BA level  </vt:lpstr>
      <vt:lpstr>Frequency Excursion and Recovery</vt:lpstr>
      <vt:lpstr>Measure 1&amp;3: Monitor Trends in Inertia </vt:lpstr>
      <vt:lpstr>Frequency Support Measures: Measure 2, Frequency Deviation Following the Largest Contingency </vt:lpstr>
      <vt:lpstr>Measure 2: Frequency Deviation</vt:lpstr>
      <vt:lpstr>Frequency Support Measures: Measure 4, Frequency Response at Interconnection Level </vt:lpstr>
      <vt:lpstr>Measure 4, Frequency Response at Interconnection Level</vt:lpstr>
      <vt:lpstr>Measure 6, Ramping Variability Measure</vt:lpstr>
      <vt:lpstr>Measure 6, Ramping Variability Measure</vt:lpstr>
      <vt:lpstr>Measure 6, ERCOT Yearly One-Hour Ramp</vt:lpstr>
      <vt:lpstr>Measure 6: CAISO, Need More Flexibility for Ramping</vt:lpstr>
      <vt:lpstr>Measure 7: Reactive Capability of the System</vt:lpstr>
      <vt:lpstr>Measure 7: Reactive Capability of the System</vt:lpstr>
      <vt:lpstr>Measure 7: Reactive Capability example</vt:lpstr>
      <vt:lpstr>In 2015 NERC Board Approved</vt:lpstr>
      <vt:lpstr>Future of ERSTF</vt:lpstr>
      <vt:lpstr>Inertia Sufficiency Guideline</vt:lpstr>
      <vt:lpstr>Questions and Answers</vt:lpstr>
      <vt:lpstr>Additional Material</vt:lpstr>
    </vt:vector>
  </TitlesOfParts>
  <Company>The Electric Reliability Council of Texas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Matevosjana, Julia</dc:creator>
  <cp:lastModifiedBy>Chad Blevins</cp:lastModifiedBy>
  <cp:revision>86</cp:revision>
  <dcterms:created xsi:type="dcterms:W3CDTF">2016-04-16T13:25:21Z</dcterms:created>
  <dcterms:modified xsi:type="dcterms:W3CDTF">2016-06-07T14:07:35Z</dcterms:modified>
</cp:coreProperties>
</file>