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44" r:id="rId2"/>
    <p:sldId id="1048" r:id="rId3"/>
    <p:sldId id="1040" r:id="rId4"/>
    <p:sldId id="1041" r:id="rId5"/>
    <p:sldId id="1054" r:id="rId6"/>
    <p:sldId id="1068" r:id="rId7"/>
    <p:sldId id="1069" r:id="rId8"/>
    <p:sldId id="1071" r:id="rId9"/>
    <p:sldId id="1051" r:id="rId10"/>
    <p:sldId id="1055" r:id="rId11"/>
    <p:sldId id="1066" r:id="rId12"/>
    <p:sldId id="1053" r:id="rId13"/>
    <p:sldId id="1062" r:id="rId14"/>
    <p:sldId id="1037" r:id="rId15"/>
    <p:sldId id="1067" r:id="rId16"/>
    <p:sldId id="1061" r:id="rId17"/>
    <p:sldId id="1070" r:id="rId18"/>
    <p:sldId id="879" r:id="rId19"/>
  </p:sldIdLst>
  <p:sldSz cx="9144000" cy="6858000" type="screen4x3"/>
  <p:notesSz cx="6834188" cy="9979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2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F0"/>
    <a:srgbClr val="EAEAF4"/>
    <a:srgbClr val="E5DFF3"/>
    <a:srgbClr val="EAEAEA"/>
    <a:srgbClr val="DDDDDD"/>
    <a:srgbClr val="E2E2E2"/>
    <a:srgbClr val="E5E6CC"/>
    <a:srgbClr val="998E3D"/>
    <a:srgbClr val="996633"/>
    <a:srgbClr val="3D0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8897" autoAdjust="0"/>
  </p:normalViewPr>
  <p:slideViewPr>
    <p:cSldViewPr snapToGrid="0">
      <p:cViewPr varScale="1">
        <p:scale>
          <a:sx n="79" d="100"/>
          <a:sy n="79" d="100"/>
        </p:scale>
        <p:origin x="-2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608" y="368"/>
      </p:cViewPr>
      <p:guideLst>
        <p:guide orient="horz" pos="3142"/>
        <p:guide pos="215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5AC95-DE29-4762-A6F3-9434C51BA2C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45EB5-2C1C-4126-ABEF-EF476264FAD0}">
      <dgm:prSet phldrT="[טקסט]" custT="1"/>
      <dgm:spPr/>
      <dgm:t>
        <a:bodyPr/>
        <a:lstStyle/>
        <a:p>
          <a:r>
            <a:rPr lang="en-US" sz="1600" dirty="0" smtClean="0"/>
            <a:t>Isolation</a:t>
          </a:r>
          <a:endParaRPr lang="en-US" sz="1600" dirty="0"/>
        </a:p>
      </dgm:t>
    </dgm:pt>
    <dgm:pt modelId="{2033F71C-5A25-424B-B958-004C43F93F21}" type="parTrans" cxnId="{AE8CA91C-BCE6-44C3-9A4C-18B61FF8CBFB}">
      <dgm:prSet/>
      <dgm:spPr/>
      <dgm:t>
        <a:bodyPr/>
        <a:lstStyle/>
        <a:p>
          <a:endParaRPr lang="en-US" sz="3600"/>
        </a:p>
      </dgm:t>
    </dgm:pt>
    <dgm:pt modelId="{9C3AE6B0-F421-41CC-AFE5-EDF588DA8496}" type="sibTrans" cxnId="{AE8CA91C-BCE6-44C3-9A4C-18B61FF8CBFB}">
      <dgm:prSet/>
      <dgm:spPr/>
      <dgm:t>
        <a:bodyPr/>
        <a:lstStyle/>
        <a:p>
          <a:endParaRPr lang="en-US" sz="3600"/>
        </a:p>
      </dgm:t>
    </dgm:pt>
    <dgm:pt modelId="{35B2E60F-7C9B-4CBD-8F86-EF0AD27F75F5}">
      <dgm:prSet phldrT="[טקסט]" custT="1"/>
      <dgm:spPr/>
      <dgm:t>
        <a:bodyPr/>
        <a:lstStyle/>
        <a:p>
          <a:r>
            <a:rPr lang="en-US" sz="1600" dirty="0" smtClean="0"/>
            <a:t>Self Learning</a:t>
          </a:r>
          <a:endParaRPr lang="en-US" sz="1600" dirty="0"/>
        </a:p>
      </dgm:t>
    </dgm:pt>
    <dgm:pt modelId="{80ECEA86-7C2F-46F6-82BF-E9B8E0CFAF91}" type="parTrans" cxnId="{4D621B36-B974-4FFC-80A5-5C5AD3151B87}">
      <dgm:prSet/>
      <dgm:spPr/>
      <dgm:t>
        <a:bodyPr/>
        <a:lstStyle/>
        <a:p>
          <a:endParaRPr lang="en-US" sz="3600"/>
        </a:p>
      </dgm:t>
    </dgm:pt>
    <dgm:pt modelId="{5D48A6DB-71BB-4714-A061-55B295385518}" type="sibTrans" cxnId="{4D621B36-B974-4FFC-80A5-5C5AD3151B87}">
      <dgm:prSet/>
      <dgm:spPr/>
      <dgm:t>
        <a:bodyPr/>
        <a:lstStyle/>
        <a:p>
          <a:endParaRPr lang="en-US" sz="3600"/>
        </a:p>
      </dgm:t>
    </dgm:pt>
    <dgm:pt modelId="{1F10FB40-431E-4791-A67B-EE00094DDFCF}">
      <dgm:prSet phldrT="[טקסט]" custT="1"/>
      <dgm:spPr/>
      <dgm:t>
        <a:bodyPr/>
        <a:lstStyle/>
        <a:p>
          <a:r>
            <a:rPr lang="en-US" sz="1600" dirty="0" smtClean="0"/>
            <a:t>Anomaly Detection</a:t>
          </a:r>
          <a:endParaRPr lang="en-US" sz="1600" dirty="0"/>
        </a:p>
      </dgm:t>
    </dgm:pt>
    <dgm:pt modelId="{739C3EAC-0F41-4517-8A90-2F9DE41ED4AF}" type="parTrans" cxnId="{BE65FBCC-7E23-403D-9259-D0AB5C23189D}">
      <dgm:prSet/>
      <dgm:spPr/>
      <dgm:t>
        <a:bodyPr/>
        <a:lstStyle/>
        <a:p>
          <a:endParaRPr lang="en-US" sz="3600"/>
        </a:p>
      </dgm:t>
    </dgm:pt>
    <dgm:pt modelId="{149E9168-8CB8-4751-9B91-804372D2C777}" type="sibTrans" cxnId="{BE65FBCC-7E23-403D-9259-D0AB5C23189D}">
      <dgm:prSet/>
      <dgm:spPr/>
      <dgm:t>
        <a:bodyPr/>
        <a:lstStyle/>
        <a:p>
          <a:endParaRPr lang="en-US" sz="3600"/>
        </a:p>
      </dgm:t>
    </dgm:pt>
    <dgm:pt modelId="{DD7F0A37-CF29-423C-8FB6-06A5AD2E0320}">
      <dgm:prSet phldrT="[טקסט]" custT="1"/>
      <dgm:spPr/>
      <dgm:t>
        <a:bodyPr/>
        <a:lstStyle/>
        <a:p>
          <a:r>
            <a:rPr lang="en-US" sz="1600" dirty="0" smtClean="0"/>
            <a:t>Controlling Exceptions</a:t>
          </a:r>
          <a:endParaRPr lang="en-US" sz="1600" dirty="0"/>
        </a:p>
      </dgm:t>
    </dgm:pt>
    <dgm:pt modelId="{DCF83104-05EB-4254-99E8-D0B59F6691FE}" type="parTrans" cxnId="{A588B35F-44B8-458C-A260-A03DB83E914D}">
      <dgm:prSet/>
      <dgm:spPr/>
      <dgm:t>
        <a:bodyPr/>
        <a:lstStyle/>
        <a:p>
          <a:endParaRPr lang="en-US" sz="3600"/>
        </a:p>
      </dgm:t>
    </dgm:pt>
    <dgm:pt modelId="{24B1A76B-219E-406F-9287-32CD98E20070}" type="sibTrans" cxnId="{A588B35F-44B8-458C-A260-A03DB83E914D}">
      <dgm:prSet/>
      <dgm:spPr/>
      <dgm:t>
        <a:bodyPr/>
        <a:lstStyle/>
        <a:p>
          <a:endParaRPr lang="en-US" sz="3600"/>
        </a:p>
      </dgm:t>
    </dgm:pt>
    <dgm:pt modelId="{AB876DEB-5E9B-4EF1-8C1E-D9C25D64D3C1}" type="pres">
      <dgm:prSet presAssocID="{6F85AC95-DE29-4762-A6F3-9434C51BA2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931BB-6D7A-428F-837F-404294319F2E}" type="pres">
      <dgm:prSet presAssocID="{9F845EB5-2C1C-4126-ABEF-EF476264FAD0}" presName="dummy" presStyleCnt="0"/>
      <dgm:spPr/>
    </dgm:pt>
    <dgm:pt modelId="{49D48E2E-A895-4B33-921E-B9D3EF8A0544}" type="pres">
      <dgm:prSet presAssocID="{9F845EB5-2C1C-4126-ABEF-EF476264FAD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308A1-54E0-4DAD-AD31-2AC5CE6C8E92}" type="pres">
      <dgm:prSet presAssocID="{9C3AE6B0-F421-41CC-AFE5-EDF588DA8496}" presName="sibTrans" presStyleLbl="node1" presStyleIdx="0" presStyleCnt="4"/>
      <dgm:spPr/>
      <dgm:t>
        <a:bodyPr/>
        <a:lstStyle/>
        <a:p>
          <a:endParaRPr lang="en-US"/>
        </a:p>
      </dgm:t>
    </dgm:pt>
    <dgm:pt modelId="{AD260F33-F4BA-4809-BE0B-5FEC3ED7E58A}" type="pres">
      <dgm:prSet presAssocID="{35B2E60F-7C9B-4CBD-8F86-EF0AD27F75F5}" presName="dummy" presStyleCnt="0"/>
      <dgm:spPr/>
    </dgm:pt>
    <dgm:pt modelId="{9CDD1816-74A6-47D3-8EE0-CF455E2D29FA}" type="pres">
      <dgm:prSet presAssocID="{35B2E60F-7C9B-4CBD-8F86-EF0AD27F75F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0DFCB-E33E-4779-8B58-00A58F816D82}" type="pres">
      <dgm:prSet presAssocID="{5D48A6DB-71BB-4714-A061-55B295385518}" presName="sibTrans" presStyleLbl="node1" presStyleIdx="1" presStyleCnt="4"/>
      <dgm:spPr/>
      <dgm:t>
        <a:bodyPr/>
        <a:lstStyle/>
        <a:p>
          <a:endParaRPr lang="en-US"/>
        </a:p>
      </dgm:t>
    </dgm:pt>
    <dgm:pt modelId="{441DCCA2-EA8B-4BA2-9A90-BC46665A2518}" type="pres">
      <dgm:prSet presAssocID="{1F10FB40-431E-4791-A67B-EE00094DDFCF}" presName="dummy" presStyleCnt="0"/>
      <dgm:spPr/>
    </dgm:pt>
    <dgm:pt modelId="{03652E70-5473-4052-B355-46FAFBB079B6}" type="pres">
      <dgm:prSet presAssocID="{1F10FB40-431E-4791-A67B-EE00094DDFC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3253-280B-4C12-B667-3CD911FD66E0}" type="pres">
      <dgm:prSet presAssocID="{149E9168-8CB8-4751-9B91-804372D2C777}" presName="sibTrans" presStyleLbl="node1" presStyleIdx="2" presStyleCnt="4"/>
      <dgm:spPr/>
      <dgm:t>
        <a:bodyPr/>
        <a:lstStyle/>
        <a:p>
          <a:endParaRPr lang="en-US"/>
        </a:p>
      </dgm:t>
    </dgm:pt>
    <dgm:pt modelId="{5F2C9B26-CA21-4603-ABC4-A1ECFD1014B3}" type="pres">
      <dgm:prSet presAssocID="{DD7F0A37-CF29-423C-8FB6-06A5AD2E0320}" presName="dummy" presStyleCnt="0"/>
      <dgm:spPr/>
    </dgm:pt>
    <dgm:pt modelId="{C12D2267-9819-4EDE-9211-0EFC801E858D}" type="pres">
      <dgm:prSet presAssocID="{DD7F0A37-CF29-423C-8FB6-06A5AD2E0320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F7BEE-27F2-4F3A-9A44-E0DC4C30ADE7}" type="pres">
      <dgm:prSet presAssocID="{24B1A76B-219E-406F-9287-32CD98E20070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D621B36-B974-4FFC-80A5-5C5AD3151B87}" srcId="{6F85AC95-DE29-4762-A6F3-9434C51BA2CF}" destId="{35B2E60F-7C9B-4CBD-8F86-EF0AD27F75F5}" srcOrd="1" destOrd="0" parTransId="{80ECEA86-7C2F-46F6-82BF-E9B8E0CFAF91}" sibTransId="{5D48A6DB-71BB-4714-A061-55B295385518}"/>
    <dgm:cxn modelId="{82D24359-0E79-4446-A96D-C0CB4BD99C8D}" type="presOf" srcId="{24B1A76B-219E-406F-9287-32CD98E20070}" destId="{92DF7BEE-27F2-4F3A-9A44-E0DC4C30ADE7}" srcOrd="0" destOrd="0" presId="urn:microsoft.com/office/officeart/2005/8/layout/cycle1"/>
    <dgm:cxn modelId="{D0A2C462-5BFF-4544-936B-902D92D536FB}" type="presOf" srcId="{5D48A6DB-71BB-4714-A061-55B295385518}" destId="{C680DFCB-E33E-4779-8B58-00A58F816D82}" srcOrd="0" destOrd="0" presId="urn:microsoft.com/office/officeart/2005/8/layout/cycle1"/>
    <dgm:cxn modelId="{BE65FBCC-7E23-403D-9259-D0AB5C23189D}" srcId="{6F85AC95-DE29-4762-A6F3-9434C51BA2CF}" destId="{1F10FB40-431E-4791-A67B-EE00094DDFCF}" srcOrd="2" destOrd="0" parTransId="{739C3EAC-0F41-4517-8A90-2F9DE41ED4AF}" sibTransId="{149E9168-8CB8-4751-9B91-804372D2C777}"/>
    <dgm:cxn modelId="{6CD58FB8-033A-814D-9D9D-62F50CCFDDD2}" type="presOf" srcId="{9C3AE6B0-F421-41CC-AFE5-EDF588DA8496}" destId="{04D308A1-54E0-4DAD-AD31-2AC5CE6C8E92}" srcOrd="0" destOrd="0" presId="urn:microsoft.com/office/officeart/2005/8/layout/cycle1"/>
    <dgm:cxn modelId="{BFABC90D-716C-6E44-94B6-115337C2D8E5}" type="presOf" srcId="{149E9168-8CB8-4751-9B91-804372D2C777}" destId="{D91B3253-280B-4C12-B667-3CD911FD66E0}" srcOrd="0" destOrd="0" presId="urn:microsoft.com/office/officeart/2005/8/layout/cycle1"/>
    <dgm:cxn modelId="{CB050C6B-BEC0-ED43-BC3B-731975E2FD6F}" type="presOf" srcId="{9F845EB5-2C1C-4126-ABEF-EF476264FAD0}" destId="{49D48E2E-A895-4B33-921E-B9D3EF8A0544}" srcOrd="0" destOrd="0" presId="urn:microsoft.com/office/officeart/2005/8/layout/cycle1"/>
    <dgm:cxn modelId="{AE8CA91C-BCE6-44C3-9A4C-18B61FF8CBFB}" srcId="{6F85AC95-DE29-4762-A6F3-9434C51BA2CF}" destId="{9F845EB5-2C1C-4126-ABEF-EF476264FAD0}" srcOrd="0" destOrd="0" parTransId="{2033F71C-5A25-424B-B958-004C43F93F21}" sibTransId="{9C3AE6B0-F421-41CC-AFE5-EDF588DA8496}"/>
    <dgm:cxn modelId="{D7F7C0CC-6713-F343-AD64-73FB33A0F4E3}" type="presOf" srcId="{DD7F0A37-CF29-423C-8FB6-06A5AD2E0320}" destId="{C12D2267-9819-4EDE-9211-0EFC801E858D}" srcOrd="0" destOrd="0" presId="urn:microsoft.com/office/officeart/2005/8/layout/cycle1"/>
    <dgm:cxn modelId="{678DCECE-41D8-1E4D-8C29-286A6241EFA7}" type="presOf" srcId="{35B2E60F-7C9B-4CBD-8F86-EF0AD27F75F5}" destId="{9CDD1816-74A6-47D3-8EE0-CF455E2D29FA}" srcOrd="0" destOrd="0" presId="urn:microsoft.com/office/officeart/2005/8/layout/cycle1"/>
    <dgm:cxn modelId="{56FA6697-673B-7341-860F-AB33D3117759}" type="presOf" srcId="{1F10FB40-431E-4791-A67B-EE00094DDFCF}" destId="{03652E70-5473-4052-B355-46FAFBB079B6}" srcOrd="0" destOrd="0" presId="urn:microsoft.com/office/officeart/2005/8/layout/cycle1"/>
    <dgm:cxn modelId="{A588B35F-44B8-458C-A260-A03DB83E914D}" srcId="{6F85AC95-DE29-4762-A6F3-9434C51BA2CF}" destId="{DD7F0A37-CF29-423C-8FB6-06A5AD2E0320}" srcOrd="3" destOrd="0" parTransId="{DCF83104-05EB-4254-99E8-D0B59F6691FE}" sibTransId="{24B1A76B-219E-406F-9287-32CD98E20070}"/>
    <dgm:cxn modelId="{4E22DF89-4B94-6845-9F3A-AEF13DD824AA}" type="presOf" srcId="{6F85AC95-DE29-4762-A6F3-9434C51BA2CF}" destId="{AB876DEB-5E9B-4EF1-8C1E-D9C25D64D3C1}" srcOrd="0" destOrd="0" presId="urn:microsoft.com/office/officeart/2005/8/layout/cycle1"/>
    <dgm:cxn modelId="{E49FEA22-B849-C041-B370-03445FF9C972}" type="presParOf" srcId="{AB876DEB-5E9B-4EF1-8C1E-D9C25D64D3C1}" destId="{E60931BB-6D7A-428F-837F-404294319F2E}" srcOrd="0" destOrd="0" presId="urn:microsoft.com/office/officeart/2005/8/layout/cycle1"/>
    <dgm:cxn modelId="{68781B0C-A61D-CD40-88F2-D0867AF58649}" type="presParOf" srcId="{AB876DEB-5E9B-4EF1-8C1E-D9C25D64D3C1}" destId="{49D48E2E-A895-4B33-921E-B9D3EF8A0544}" srcOrd="1" destOrd="0" presId="urn:microsoft.com/office/officeart/2005/8/layout/cycle1"/>
    <dgm:cxn modelId="{FE6F51E0-5FA4-0740-A5B1-6D44F843E58E}" type="presParOf" srcId="{AB876DEB-5E9B-4EF1-8C1E-D9C25D64D3C1}" destId="{04D308A1-54E0-4DAD-AD31-2AC5CE6C8E92}" srcOrd="2" destOrd="0" presId="urn:microsoft.com/office/officeart/2005/8/layout/cycle1"/>
    <dgm:cxn modelId="{10D460EE-557F-2543-A37A-ECB0ACE27141}" type="presParOf" srcId="{AB876DEB-5E9B-4EF1-8C1E-D9C25D64D3C1}" destId="{AD260F33-F4BA-4809-BE0B-5FEC3ED7E58A}" srcOrd="3" destOrd="0" presId="urn:microsoft.com/office/officeart/2005/8/layout/cycle1"/>
    <dgm:cxn modelId="{F919F158-75B6-F44E-A024-60E637E2C4DB}" type="presParOf" srcId="{AB876DEB-5E9B-4EF1-8C1E-D9C25D64D3C1}" destId="{9CDD1816-74A6-47D3-8EE0-CF455E2D29FA}" srcOrd="4" destOrd="0" presId="urn:microsoft.com/office/officeart/2005/8/layout/cycle1"/>
    <dgm:cxn modelId="{F11BE152-3C9A-CC43-BB97-E14016B3A3C8}" type="presParOf" srcId="{AB876DEB-5E9B-4EF1-8C1E-D9C25D64D3C1}" destId="{C680DFCB-E33E-4779-8B58-00A58F816D82}" srcOrd="5" destOrd="0" presId="urn:microsoft.com/office/officeart/2005/8/layout/cycle1"/>
    <dgm:cxn modelId="{B589B1F4-ED46-894F-B948-5BC0AC65EBBA}" type="presParOf" srcId="{AB876DEB-5E9B-4EF1-8C1E-D9C25D64D3C1}" destId="{441DCCA2-EA8B-4BA2-9A90-BC46665A2518}" srcOrd="6" destOrd="0" presId="urn:microsoft.com/office/officeart/2005/8/layout/cycle1"/>
    <dgm:cxn modelId="{805575D3-F27F-AE49-8ED4-21D3BCAA9779}" type="presParOf" srcId="{AB876DEB-5E9B-4EF1-8C1E-D9C25D64D3C1}" destId="{03652E70-5473-4052-B355-46FAFBB079B6}" srcOrd="7" destOrd="0" presId="urn:microsoft.com/office/officeart/2005/8/layout/cycle1"/>
    <dgm:cxn modelId="{A4AA852F-1CD6-C443-A0D4-F352755E6E1E}" type="presParOf" srcId="{AB876DEB-5E9B-4EF1-8C1E-D9C25D64D3C1}" destId="{D91B3253-280B-4C12-B667-3CD911FD66E0}" srcOrd="8" destOrd="0" presId="urn:microsoft.com/office/officeart/2005/8/layout/cycle1"/>
    <dgm:cxn modelId="{ADACA6D1-F94C-D849-8E1E-3E78BE2B7C33}" type="presParOf" srcId="{AB876DEB-5E9B-4EF1-8C1E-D9C25D64D3C1}" destId="{5F2C9B26-CA21-4603-ABC4-A1ECFD1014B3}" srcOrd="9" destOrd="0" presId="urn:microsoft.com/office/officeart/2005/8/layout/cycle1"/>
    <dgm:cxn modelId="{4A449BB3-D3AF-1442-B90C-4FD10A1C202F}" type="presParOf" srcId="{AB876DEB-5E9B-4EF1-8C1E-D9C25D64D3C1}" destId="{C12D2267-9819-4EDE-9211-0EFC801E858D}" srcOrd="10" destOrd="0" presId="urn:microsoft.com/office/officeart/2005/8/layout/cycle1"/>
    <dgm:cxn modelId="{62BCD02F-D0A0-674D-816F-7895C979F35A}" type="presParOf" srcId="{AB876DEB-5E9B-4EF1-8C1E-D9C25D64D3C1}" destId="{92DF7BEE-27F2-4F3A-9A44-E0DC4C30ADE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48E2E-A895-4B33-921E-B9D3EF8A0544}">
      <dsp:nvSpPr>
        <dsp:cNvPr id="0" name=""/>
        <dsp:cNvSpPr/>
      </dsp:nvSpPr>
      <dsp:spPr>
        <a:xfrm>
          <a:off x="2344390" y="70351"/>
          <a:ext cx="1109922" cy="110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Isolation</a:t>
          </a:r>
          <a:endParaRPr lang="en-US" sz="1600" kern="1200" dirty="0"/>
        </a:p>
      </dsp:txBody>
      <dsp:txXfrm>
        <a:off x="2344390" y="70351"/>
        <a:ext cx="1109922" cy="1109922"/>
      </dsp:txXfrm>
    </dsp:sp>
    <dsp:sp modelId="{04D308A1-54E0-4DAD-AD31-2AC5CE6C8E92}">
      <dsp:nvSpPr>
        <dsp:cNvPr id="0" name=""/>
        <dsp:cNvSpPr/>
      </dsp:nvSpPr>
      <dsp:spPr>
        <a:xfrm>
          <a:off x="387946" y="181"/>
          <a:ext cx="3136536" cy="3136536"/>
        </a:xfrm>
        <a:prstGeom prst="circularArrow">
          <a:avLst>
            <a:gd name="adj1" fmla="val 6900"/>
            <a:gd name="adj2" fmla="val 465223"/>
            <a:gd name="adj3" fmla="val 549957"/>
            <a:gd name="adj4" fmla="val 20584820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D1816-74A6-47D3-8EE0-CF455E2D29FA}">
      <dsp:nvSpPr>
        <dsp:cNvPr id="0" name=""/>
        <dsp:cNvSpPr/>
      </dsp:nvSpPr>
      <dsp:spPr>
        <a:xfrm>
          <a:off x="2344390" y="1956625"/>
          <a:ext cx="1109922" cy="110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 Learning</a:t>
          </a:r>
          <a:endParaRPr lang="en-US" sz="1600" kern="1200" dirty="0"/>
        </a:p>
      </dsp:txBody>
      <dsp:txXfrm>
        <a:off x="2344390" y="1956625"/>
        <a:ext cx="1109922" cy="1109922"/>
      </dsp:txXfrm>
    </dsp:sp>
    <dsp:sp modelId="{C680DFCB-E33E-4779-8B58-00A58F816D82}">
      <dsp:nvSpPr>
        <dsp:cNvPr id="0" name=""/>
        <dsp:cNvSpPr/>
      </dsp:nvSpPr>
      <dsp:spPr>
        <a:xfrm>
          <a:off x="387946" y="181"/>
          <a:ext cx="3136536" cy="3136536"/>
        </a:xfrm>
        <a:prstGeom prst="circularArrow">
          <a:avLst>
            <a:gd name="adj1" fmla="val 6900"/>
            <a:gd name="adj2" fmla="val 465223"/>
            <a:gd name="adj3" fmla="val 5949957"/>
            <a:gd name="adj4" fmla="val 4384820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52E70-5473-4052-B355-46FAFBB079B6}">
      <dsp:nvSpPr>
        <dsp:cNvPr id="0" name=""/>
        <dsp:cNvSpPr/>
      </dsp:nvSpPr>
      <dsp:spPr>
        <a:xfrm>
          <a:off x="458116" y="1956625"/>
          <a:ext cx="1109922" cy="110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Anomaly Detection</a:t>
          </a:r>
          <a:endParaRPr lang="en-US" sz="1600" kern="1200" dirty="0"/>
        </a:p>
      </dsp:txBody>
      <dsp:txXfrm>
        <a:off x="458116" y="1956625"/>
        <a:ext cx="1109922" cy="1109922"/>
      </dsp:txXfrm>
    </dsp:sp>
    <dsp:sp modelId="{D91B3253-280B-4C12-B667-3CD911FD66E0}">
      <dsp:nvSpPr>
        <dsp:cNvPr id="0" name=""/>
        <dsp:cNvSpPr/>
      </dsp:nvSpPr>
      <dsp:spPr>
        <a:xfrm>
          <a:off x="387946" y="181"/>
          <a:ext cx="3136536" cy="3136536"/>
        </a:xfrm>
        <a:prstGeom prst="circularArrow">
          <a:avLst>
            <a:gd name="adj1" fmla="val 6900"/>
            <a:gd name="adj2" fmla="val 465223"/>
            <a:gd name="adj3" fmla="val 11349957"/>
            <a:gd name="adj4" fmla="val 9784820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D2267-9819-4EDE-9211-0EFC801E858D}">
      <dsp:nvSpPr>
        <dsp:cNvPr id="0" name=""/>
        <dsp:cNvSpPr/>
      </dsp:nvSpPr>
      <dsp:spPr>
        <a:xfrm>
          <a:off x="458116" y="70351"/>
          <a:ext cx="1109922" cy="110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Controlling Exceptions</a:t>
          </a:r>
          <a:endParaRPr lang="en-US" sz="1600" kern="1200" dirty="0"/>
        </a:p>
      </dsp:txBody>
      <dsp:txXfrm>
        <a:off x="458116" y="70351"/>
        <a:ext cx="1109922" cy="1109922"/>
      </dsp:txXfrm>
    </dsp:sp>
    <dsp:sp modelId="{92DF7BEE-27F2-4F3A-9A44-E0DC4C30ADE7}">
      <dsp:nvSpPr>
        <dsp:cNvPr id="0" name=""/>
        <dsp:cNvSpPr/>
      </dsp:nvSpPr>
      <dsp:spPr>
        <a:xfrm>
          <a:off x="387946" y="181"/>
          <a:ext cx="3136536" cy="3136536"/>
        </a:xfrm>
        <a:prstGeom prst="circularArrow">
          <a:avLst>
            <a:gd name="adj1" fmla="val 6900"/>
            <a:gd name="adj2" fmla="val 465223"/>
            <a:gd name="adj3" fmla="val 16749957"/>
            <a:gd name="adj4" fmla="val 15184820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699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491" y="0"/>
            <a:ext cx="2961698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5201"/>
            <a:ext cx="2961699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491" y="9505201"/>
            <a:ext cx="2961698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" pitchFamily="18" charset="0"/>
              </a:defRPr>
            </a:lvl1pPr>
          </a:lstStyle>
          <a:p>
            <a:pPr>
              <a:defRPr/>
            </a:pPr>
            <a:fld id="{47342F2D-8DE8-4CC1-8292-27C7B148C80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699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491" y="0"/>
            <a:ext cx="2961698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2950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792" y="4711121"/>
            <a:ext cx="5012605" cy="44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42"/>
            <a:ext cx="2961699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491" y="9422242"/>
            <a:ext cx="2961698" cy="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B54B657-ED90-4FA5-9435-76D38F6CEAD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(11/5/15 10:39) -----</a:t>
            </a:r>
          </a:p>
          <a:p>
            <a:r>
              <a:rPr lang="en-US"/>
              <a:t>CGR </a:t>
            </a:r>
          </a:p>
          <a:p>
            <a:r>
              <a:rPr lang="en-US"/>
              <a:t>809 </a:t>
            </a:r>
          </a:p>
          <a:p>
            <a:r>
              <a:rPr lang="en-US"/>
              <a:t>829</a:t>
            </a:r>
          </a:p>
          <a:p>
            <a:r>
              <a:rPr lang="en-US"/>
              <a:t>GPS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1CBCDAAD-561E-494C-93F8-E19DF886BE05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97100" cy="5489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260350"/>
            <a:ext cx="6438900" cy="5489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2953D2B2-506F-4DC9-9D7B-57A9AAE08DCF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60350"/>
            <a:ext cx="878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7163" y="1571625"/>
            <a:ext cx="8788400" cy="4178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5BDD3DEA-C799-448B-AD3F-5C4E39C647A1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60350"/>
            <a:ext cx="878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571625"/>
            <a:ext cx="4318000" cy="417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71625"/>
            <a:ext cx="4318000" cy="417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A2EF83C0-8D0A-46A7-B661-11E00877F5B4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60350"/>
            <a:ext cx="878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163" y="1571625"/>
            <a:ext cx="8788400" cy="41783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F2755127-733A-4639-97F8-786F11F6C011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80375" y="457200"/>
            <a:ext cx="911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505201" y="-3351213"/>
            <a:ext cx="862012" cy="7872413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28600" cy="198120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077" y="262623"/>
            <a:ext cx="6766560" cy="64474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8839200" y="6380163"/>
            <a:ext cx="304800" cy="477837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9532BE87-535C-4D0D-B6A7-9F40CBDB0788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03E82B78-1E9B-45E2-9865-69F97F2B5036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571625"/>
            <a:ext cx="4318000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71625"/>
            <a:ext cx="4318000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72DA1184-3C2E-4DF2-809A-EB4927B43AF9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931B3DE0-9766-4B17-BD7C-DF6A687CC994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6D54B913-A826-4AE3-BDB5-6C346E0ACA50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85222612-475C-4F8A-8445-BEA42E2F8A7D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80C76B5F-FE0D-41A3-8326-A48CD1245D71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RADiFlow Introduction</a:t>
            </a:r>
          </a:p>
          <a:p>
            <a:pPr>
              <a:defRPr/>
            </a:pPr>
            <a:r>
              <a:rPr lang="en-US"/>
              <a:t>Proprietary and Confidential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-</a:t>
            </a:r>
            <a:fld id="{494000A6-1E93-4CB8-8E7A-1BF7550C30D7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260350"/>
            <a:ext cx="878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571625"/>
            <a:ext cx="8788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241300" y="1073150"/>
            <a:ext cx="8458200" cy="76200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e-IL"/>
              <a:t>-</a:t>
            </a:r>
            <a:fld id="{48258628-E398-43AD-893C-6BFF630916BA}" type="slidenum">
              <a:rPr lang="he-IL"/>
              <a:pPr>
                <a:defRPr/>
              </a:pPr>
              <a:t>‹#›</a:t>
            </a:fld>
            <a:r>
              <a:rPr lang="he-IL"/>
              <a:t>-</a:t>
            </a:r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157163" y="6169025"/>
            <a:ext cx="8458200" cy="76200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chemeClr val="bg1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248" y="6169025"/>
            <a:ext cx="1401252" cy="672328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3139806" y="6312300"/>
            <a:ext cx="3044630" cy="3637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© Copyright 2015, Radiflow Ltd.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579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D579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jpe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flow.com/" TargetMode="External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lan_b@radiflow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zGHcCyxA-NmEM&amp;tbnid=YIAQh40sTqyyhM:&amp;ved=0CAUQjRw&amp;url=http://greymousecloud.com/content/network-operations-center&amp;ei=OwXIUY_YNIGntAbZnYH4Cg&amp;psig=AFQjCNHY1V1AmtWP-9uyotNN5Q41Wvcgdw&amp;ust=1372149393692937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emf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gif"/><Relationship Id="rId5" Type="http://schemas.openxmlformats.org/officeDocument/2006/relationships/image" Target="../media/image17.jpeg"/><Relationship Id="rId6" Type="http://schemas.openxmlformats.org/officeDocument/2006/relationships/image" Target="../media/image18.w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23.jpe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png"/><Relationship Id="rId9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72361" y="633883"/>
            <a:ext cx="8038525" cy="4176215"/>
          </a:xfrm>
          <a:prstGeom prst="roundRect">
            <a:avLst>
              <a:gd name="adj" fmla="val 8494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8564" y="1880028"/>
            <a:ext cx="5372416" cy="253848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Service-aware Security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for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Threat &amp; Incident Management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6187" y="5063476"/>
            <a:ext cx="4701658" cy="1395484"/>
          </a:xfrm>
        </p:spPr>
        <p:txBody>
          <a:bodyPr/>
          <a:lstStyle/>
          <a:p>
            <a:pPr algn="l"/>
            <a:r>
              <a:rPr lang="en-US" b="1" dirty="0" smtClean="0"/>
              <a:t>Dario Lobozzo</a:t>
            </a:r>
          </a:p>
          <a:p>
            <a:pPr algn="l"/>
            <a:endParaRPr lang="en-US" b="1" dirty="0" smtClean="0"/>
          </a:p>
        </p:txBody>
      </p:sp>
      <p:pic>
        <p:nvPicPr>
          <p:cNvPr id="8" name="Picture 2" descr="C:\Users\ilan_b\Documents\RADiFlow\Market\Sales Tools\Graphics\shutterstock_641777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1859" y="784006"/>
            <a:ext cx="115890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98694" y="784006"/>
            <a:ext cx="115325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Home page P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1284" y="2726162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18" y="5055956"/>
            <a:ext cx="2614629" cy="125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Access for Substation Automation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10</a:t>
            </a:fld>
            <a:r>
              <a:rPr lang="he-IL" smtClean="0"/>
              <a:t>-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90" y="3855707"/>
            <a:ext cx="1904605" cy="197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Ilan B\Documents\SugarSync Shared Folders\Eran Bar\Business Development 2013\Marcom\Application notes\editing version\images\Substati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/>
          <a:stretch/>
        </p:blipFill>
        <p:spPr bwMode="auto">
          <a:xfrm>
            <a:off x="220337" y="1584280"/>
            <a:ext cx="3997519" cy="2690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50816" y="1403424"/>
            <a:ext cx="4531080" cy="2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1800" b="0" i="0" dirty="0"/>
              <a:t>Identity management for </a:t>
            </a:r>
            <a:r>
              <a:rPr lang="en-US" sz="1800" b="0" i="0" dirty="0" smtClean="0"/>
              <a:t>detailed per user authorizations</a:t>
            </a:r>
            <a:endParaRPr lang="en-US" sz="1800" b="0" i="0" dirty="0"/>
          </a:p>
          <a:p>
            <a:pPr lvl="0"/>
            <a:r>
              <a:rPr lang="en-US" sz="1800" b="0" i="0" dirty="0"/>
              <a:t>Validation of </a:t>
            </a:r>
            <a:r>
              <a:rPr lang="en-US" sz="1800" b="0" i="0" dirty="0" smtClean="0"/>
              <a:t>SCADA </a:t>
            </a:r>
            <a:r>
              <a:rPr lang="en-US" sz="1800" b="0" i="0" dirty="0"/>
              <a:t>behavior per </a:t>
            </a:r>
            <a:r>
              <a:rPr lang="en-US" sz="1800" b="0" i="0" dirty="0" smtClean="0"/>
              <a:t>user</a:t>
            </a:r>
            <a:endParaRPr lang="en-US" sz="1800" b="0" i="0" dirty="0"/>
          </a:p>
          <a:p>
            <a:pPr lvl="0"/>
            <a:r>
              <a:rPr lang="en-US" sz="1800" b="0" i="0" dirty="0"/>
              <a:t>Automatic learning of </a:t>
            </a:r>
            <a:r>
              <a:rPr lang="en-US" sz="1800" b="0" i="0" dirty="0" smtClean="0"/>
              <a:t>SCADA behavior </a:t>
            </a:r>
            <a:endParaRPr lang="en-US" sz="1800" b="0" i="0" dirty="0"/>
          </a:p>
          <a:p>
            <a:pPr lvl="0"/>
            <a:r>
              <a:rPr lang="en-US" sz="1800" b="0" i="0" dirty="0"/>
              <a:t>Detailed log of user </a:t>
            </a:r>
            <a:r>
              <a:rPr lang="en-US" sz="1800" b="0" i="0" dirty="0" smtClean="0"/>
              <a:t>activities</a:t>
            </a:r>
            <a:endParaRPr lang="en-US" sz="1800" b="0" i="0" dirty="0"/>
          </a:p>
          <a:p>
            <a:pPr lvl="0"/>
            <a:r>
              <a:rPr lang="en-US" sz="1800" b="0" i="0" dirty="0"/>
              <a:t>IPsec VPN for inter-site </a:t>
            </a:r>
            <a:r>
              <a:rPr lang="en-US" sz="1800" b="0" i="0" dirty="0" smtClean="0"/>
              <a:t>connectivity</a:t>
            </a:r>
          </a:p>
          <a:p>
            <a:pPr lvl="0"/>
            <a:r>
              <a:rPr lang="en-US" sz="1800" b="0" i="0" dirty="0" smtClean="0"/>
              <a:t>Support </a:t>
            </a:r>
            <a:r>
              <a:rPr lang="en-US" sz="1800" b="0" i="0" dirty="0"/>
              <a:t>Ethernet and Serial </a:t>
            </a:r>
            <a:r>
              <a:rPr lang="en-US" sz="1800" b="0" i="0" dirty="0" smtClean="0"/>
              <a:t>devices</a:t>
            </a:r>
          </a:p>
          <a:p>
            <a:endParaRPr lang="en-US" sz="1400" b="0" i="0" kern="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0337" y="1415667"/>
            <a:ext cx="4131326" cy="3046164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260350"/>
            <a:ext cx="9246144" cy="1143000"/>
          </a:xfrm>
        </p:spPr>
        <p:txBody>
          <a:bodyPr/>
          <a:lstStyle/>
          <a:p>
            <a:pPr lvl="0"/>
            <a:r>
              <a:rPr lang="en-US" sz="2400" dirty="0"/>
              <a:t>Controlling </a:t>
            </a:r>
            <a:r>
              <a:rPr lang="en-US" sz="2400" dirty="0" smtClean="0"/>
              <a:t>Exceptions: Authentication Proxy </a:t>
            </a:r>
            <a:endParaRPr lang="he-I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11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7162" y="1403349"/>
            <a:ext cx="7710209" cy="29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793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1800" i="0" dirty="0" smtClean="0"/>
              <a:t>The Goal</a:t>
            </a:r>
            <a:r>
              <a:rPr lang="en-US" sz="1800" b="0" i="0" dirty="0" smtClean="0"/>
              <a:t>: Controlling the openness of the network for maintenance operations.</a:t>
            </a:r>
          </a:p>
          <a:p>
            <a:pPr lvl="0"/>
            <a:r>
              <a:rPr lang="en-US" sz="1800" i="0" dirty="0" smtClean="0"/>
              <a:t>The Method</a:t>
            </a:r>
            <a:r>
              <a:rPr lang="en-US" sz="1800" b="0" i="0" dirty="0" smtClean="0"/>
              <a:t>: Setting policy per maintenance task, per user.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/>
              <a:t>Restricted access to site devices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/>
              <a:t>Applied both to IP and Serial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/>
              <a:t>Full Audit Log of user activities</a:t>
            </a:r>
          </a:p>
          <a:p>
            <a:pPr lvl="0"/>
            <a:r>
              <a:rPr lang="en-US" sz="1800" b="0" i="0" dirty="0" smtClean="0"/>
              <a:t>IPsec </a:t>
            </a:r>
            <a:r>
              <a:rPr lang="en-US" sz="1800" b="0" i="0" dirty="0"/>
              <a:t>VPN for inter-site </a:t>
            </a:r>
            <a:r>
              <a:rPr lang="en-US" sz="1800" b="0" i="0" dirty="0" smtClean="0"/>
              <a:t>connectivity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581223" y="4460272"/>
            <a:ext cx="1523356" cy="999392"/>
            <a:chOff x="6668144" y="230140"/>
            <a:chExt cx="1889998" cy="1390135"/>
          </a:xfrm>
        </p:grpSpPr>
        <p:grpSp>
          <p:nvGrpSpPr>
            <p:cNvPr id="10" name="Group 61"/>
            <p:cNvGrpSpPr/>
            <p:nvPr/>
          </p:nvGrpSpPr>
          <p:grpSpPr>
            <a:xfrm>
              <a:off x="6668144" y="230140"/>
              <a:ext cx="1889998" cy="1390135"/>
              <a:chOff x="3245430" y="3829878"/>
              <a:chExt cx="2519999" cy="2038863"/>
            </a:xfrm>
          </p:grpSpPr>
          <p:pic>
            <p:nvPicPr>
              <p:cNvPr id="12" name="Picture 62" descr="3180 side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4957" y="4079297"/>
                <a:ext cx="638483" cy="905936"/>
              </a:xfrm>
              <a:prstGeom prst="rect">
                <a:avLst/>
              </a:prstGeom>
            </p:spPr>
          </p:pic>
          <p:grpSp>
            <p:nvGrpSpPr>
              <p:cNvPr id="13" name="קבוצה 45"/>
              <p:cNvGrpSpPr/>
              <p:nvPr/>
            </p:nvGrpSpPr>
            <p:grpSpPr>
              <a:xfrm>
                <a:off x="3245430" y="3829878"/>
                <a:ext cx="2519999" cy="1980001"/>
                <a:chOff x="2338495" y="691844"/>
                <a:chExt cx="3701979" cy="4032556"/>
              </a:xfrm>
            </p:grpSpPr>
            <p:pic>
              <p:nvPicPr>
                <p:cNvPr id="15" name="Picture 4" descr="D:\Ilan_b\My Documents\RADiFlow\NMS\Hirschmann Icons\icons\objects\brickwall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794" y="2504274"/>
                  <a:ext cx="930337" cy="496886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מלבן מעוגל 15"/>
                <p:cNvSpPr/>
                <p:nvPr/>
              </p:nvSpPr>
              <p:spPr>
                <a:xfrm>
                  <a:off x="2338495" y="691844"/>
                  <a:ext cx="3701979" cy="4032556"/>
                </a:xfrm>
                <a:prstGeom prst="round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מלבן 18"/>
              <p:cNvSpPr/>
              <p:nvPr/>
            </p:nvSpPr>
            <p:spPr>
              <a:xfrm>
                <a:off x="3301580" y="4989687"/>
                <a:ext cx="2351958" cy="879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</a:rPr>
                  <a:t>Identity Management</a:t>
                </a: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931" y="485160"/>
              <a:ext cx="900201" cy="41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תמונה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091" y="2786479"/>
            <a:ext cx="3795486" cy="33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6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</a:t>
            </a:r>
            <a:r>
              <a:rPr lang="en-US" dirty="0" smtClean="0"/>
              <a:t>Proxy Use Case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12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254406" y="1696923"/>
            <a:ext cx="2133600" cy="1828800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1303" descr="controom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24" y="2674786"/>
            <a:ext cx="313842" cy="3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55"/>
          <p:cNvSpPr txBox="1">
            <a:spLocks noChangeArrowheads="1"/>
          </p:cNvSpPr>
          <p:nvPr/>
        </p:nvSpPr>
        <p:spPr bwMode="auto">
          <a:xfrm>
            <a:off x="530352" y="2937640"/>
            <a:ext cx="569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SCADA1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cxnSp>
        <p:nvCxnSpPr>
          <p:cNvPr id="8" name="Elbow Connector 7"/>
          <p:cNvCxnSpPr>
            <a:stCxn id="12" idx="2"/>
            <a:endCxn id="6" idx="3"/>
          </p:cNvCxnSpPr>
          <p:nvPr/>
        </p:nvCxnSpPr>
        <p:spPr bwMode="auto">
          <a:xfrm rot="5400000">
            <a:off x="995649" y="2589309"/>
            <a:ext cx="220753" cy="268117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155"/>
          <p:cNvSpPr txBox="1">
            <a:spLocks noChangeArrowheads="1"/>
          </p:cNvSpPr>
          <p:nvPr/>
        </p:nvSpPr>
        <p:spPr bwMode="auto">
          <a:xfrm>
            <a:off x="903433" y="3247988"/>
            <a:ext cx="777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dirty="0"/>
              <a:t>central</a:t>
            </a:r>
          </a:p>
        </p:txBody>
      </p:sp>
      <p:pic>
        <p:nvPicPr>
          <p:cNvPr id="10" name="Picture 1303" descr="controom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35" y="1886080"/>
            <a:ext cx="313842" cy="3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lbow Connector 10"/>
          <p:cNvCxnSpPr>
            <a:stCxn id="12" idx="0"/>
            <a:endCxn id="10" idx="3"/>
          </p:cNvCxnSpPr>
          <p:nvPr/>
        </p:nvCxnSpPr>
        <p:spPr bwMode="auto">
          <a:xfrm rot="16200000" flipV="1">
            <a:off x="1001386" y="2014629"/>
            <a:ext cx="208288" cy="269106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250" y="2253326"/>
            <a:ext cx="359665" cy="359665"/>
          </a:xfrm>
          <a:prstGeom prst="rect">
            <a:avLst/>
          </a:prstGeom>
        </p:spPr>
      </p:pic>
      <p:sp>
        <p:nvSpPr>
          <p:cNvPr id="13" name="TextBox 155"/>
          <p:cNvSpPr txBox="1">
            <a:spLocks noChangeArrowheads="1"/>
          </p:cNvSpPr>
          <p:nvPr/>
        </p:nvSpPr>
        <p:spPr bwMode="auto">
          <a:xfrm>
            <a:off x="515072" y="2173121"/>
            <a:ext cx="5693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SCADA2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947848" y="1889678"/>
            <a:ext cx="1447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3"/>
          </p:cNvCxnSpPr>
          <p:nvPr/>
        </p:nvCxnSpPr>
        <p:spPr bwMode="auto">
          <a:xfrm flipV="1">
            <a:off x="1419915" y="2001722"/>
            <a:ext cx="282290" cy="431437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416742" y="2403953"/>
            <a:ext cx="2154413" cy="33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eeform 8"/>
          <p:cNvSpPr>
            <a:spLocks/>
          </p:cNvSpPr>
          <p:nvPr/>
        </p:nvSpPr>
        <p:spPr bwMode="auto">
          <a:xfrm>
            <a:off x="5056698" y="3624343"/>
            <a:ext cx="3555832" cy="2433566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55"/>
          <p:cNvSpPr txBox="1">
            <a:spLocks noChangeArrowheads="1"/>
          </p:cNvSpPr>
          <p:nvPr/>
        </p:nvSpPr>
        <p:spPr bwMode="auto">
          <a:xfrm>
            <a:off x="6208873" y="3637659"/>
            <a:ext cx="1187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</a:rPr>
              <a:t>Remote site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 rot="10800000">
            <a:off x="6296316" y="4977463"/>
            <a:ext cx="1043826" cy="4102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C:\Users\Eran Bar\Pictures\New folder\19-09-2011 21-24-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7231"/>
          <a:stretch/>
        </p:blipFill>
        <p:spPr bwMode="auto">
          <a:xfrm>
            <a:off x="7340142" y="5204686"/>
            <a:ext cx="456670" cy="47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55"/>
          <p:cNvSpPr txBox="1">
            <a:spLocks noChangeArrowheads="1"/>
          </p:cNvSpPr>
          <p:nvPr/>
        </p:nvSpPr>
        <p:spPr bwMode="auto">
          <a:xfrm>
            <a:off x="7403670" y="5572363"/>
            <a:ext cx="3529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PLC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pic>
        <p:nvPicPr>
          <p:cNvPr id="22" name="Picture 59" descr="C:\Users\user\Documents\RADiflow\Business Development\Product\Pictures and Photos\3180\3180front3524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7825" r="20218" b="5099"/>
          <a:stretch>
            <a:fillRect/>
          </a:stretch>
        </p:blipFill>
        <p:spPr bwMode="auto">
          <a:xfrm>
            <a:off x="6035517" y="4480093"/>
            <a:ext cx="282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Elbow Connector 22"/>
          <p:cNvCxnSpPr/>
          <p:nvPr/>
        </p:nvCxnSpPr>
        <p:spPr bwMode="auto">
          <a:xfrm>
            <a:off x="3826887" y="2833743"/>
            <a:ext cx="2208630" cy="1946387"/>
          </a:xfrm>
          <a:prstGeom prst="bentConnector3">
            <a:avLst>
              <a:gd name="adj1" fmla="val -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4" name="Picture 3" descr="C:\Users\Eran Bar\Pictures\New folder\19-09-2011 21-18-46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834" y="4670209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View Details 48 n p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8707" y="4102283"/>
            <a:ext cx="274320" cy="27432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318092" y="4823417"/>
            <a:ext cx="1160615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5" idx="1"/>
          </p:cNvCxnSpPr>
          <p:nvPr/>
        </p:nvCxnSpPr>
        <p:spPr bwMode="auto">
          <a:xfrm rot="10800000" flipV="1">
            <a:off x="6318093" y="4239443"/>
            <a:ext cx="1160615" cy="430766"/>
          </a:xfrm>
          <a:prstGeom prst="bentConnector3">
            <a:avLst>
              <a:gd name="adj1" fmla="val 60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30" y="4670209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155"/>
          <p:cNvSpPr txBox="1">
            <a:spLocks noChangeArrowheads="1"/>
          </p:cNvSpPr>
          <p:nvPr/>
        </p:nvSpPr>
        <p:spPr bwMode="auto">
          <a:xfrm>
            <a:off x="7403670" y="4917878"/>
            <a:ext cx="383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RTU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30" name="TextBox 155"/>
          <p:cNvSpPr txBox="1">
            <a:spLocks noChangeArrowheads="1"/>
          </p:cNvSpPr>
          <p:nvPr/>
        </p:nvSpPr>
        <p:spPr bwMode="auto">
          <a:xfrm>
            <a:off x="7444185" y="4352402"/>
            <a:ext cx="3433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IED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pic>
        <p:nvPicPr>
          <p:cNvPr id="31" name="Picture 4" descr="C:\Users\Eran\Pictures\images\technici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2" y="4197414"/>
            <a:ext cx="941387" cy="945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Elbow Connector 31"/>
          <p:cNvCxnSpPr/>
          <p:nvPr/>
        </p:nvCxnSpPr>
        <p:spPr bwMode="auto">
          <a:xfrm rot="5400000">
            <a:off x="1747264" y="2917308"/>
            <a:ext cx="1868525" cy="1779256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155"/>
          <p:cNvSpPr txBox="1">
            <a:spLocks noChangeArrowheads="1"/>
          </p:cNvSpPr>
          <p:nvPr/>
        </p:nvSpPr>
        <p:spPr bwMode="auto">
          <a:xfrm>
            <a:off x="908145" y="5156865"/>
            <a:ext cx="696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Technician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34" name="TextBox 155"/>
          <p:cNvSpPr txBox="1">
            <a:spLocks noChangeArrowheads="1"/>
          </p:cNvSpPr>
          <p:nvPr/>
        </p:nvSpPr>
        <p:spPr bwMode="auto">
          <a:xfrm>
            <a:off x="5609799" y="5087617"/>
            <a:ext cx="10967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</a:rPr>
              <a:t>Authentication.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</a:rPr>
              <a:t>Profiles.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</a:rPr>
              <a:t>Logs.</a:t>
            </a:r>
            <a:endParaRPr lang="en-US" sz="1100" b="1" i="1" dirty="0">
              <a:solidFill>
                <a:srgbClr val="000000"/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3082723" y="2253681"/>
            <a:ext cx="1178049" cy="720800"/>
          </a:xfrm>
          <a:custGeom>
            <a:avLst/>
            <a:gdLst>
              <a:gd name="T0" fmla="*/ 1552436 w 10000"/>
              <a:gd name="T1" fmla="*/ 1126312 h 10000"/>
              <a:gd name="T2" fmla="*/ 1841780 w 10000"/>
              <a:gd name="T3" fmla="*/ 817027 h 10000"/>
              <a:gd name="T4" fmla="*/ 1600139 w 10000"/>
              <a:gd name="T5" fmla="*/ 510557 h 10000"/>
              <a:gd name="T6" fmla="*/ 1388702 w 10000"/>
              <a:gd name="T7" fmla="*/ 266035 h 10000"/>
              <a:gd name="T8" fmla="*/ 1105620 w 10000"/>
              <a:gd name="T9" fmla="*/ 9236 h 10000"/>
              <a:gd name="T10" fmla="*/ 819776 w 10000"/>
              <a:gd name="T11" fmla="*/ 0 h 10000"/>
              <a:gd name="T12" fmla="*/ 482362 w 10000"/>
              <a:gd name="T13" fmla="*/ 303203 h 10000"/>
              <a:gd name="T14" fmla="*/ 240905 w 10000"/>
              <a:gd name="T15" fmla="*/ 519793 h 10000"/>
              <a:gd name="T16" fmla="*/ 0 w 10000"/>
              <a:gd name="T17" fmla="*/ 823109 h 10000"/>
              <a:gd name="T18" fmla="*/ 0 w 10000"/>
              <a:gd name="T19" fmla="*/ 823109 h 10000"/>
              <a:gd name="T20" fmla="*/ 289528 w 10000"/>
              <a:gd name="T21" fmla="*/ 1126312 h 10000"/>
              <a:gd name="T22" fmla="*/ 1552436 w 10000"/>
              <a:gd name="T23" fmla="*/ 1126312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TextBox 155"/>
          <p:cNvSpPr txBox="1">
            <a:spLocks noChangeArrowheads="1"/>
          </p:cNvSpPr>
          <p:nvPr/>
        </p:nvSpPr>
        <p:spPr bwMode="auto">
          <a:xfrm>
            <a:off x="6868743" y="4838939"/>
            <a:ext cx="442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rs232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37" name="TextBox 155"/>
          <p:cNvSpPr txBox="1">
            <a:spLocks noChangeArrowheads="1"/>
          </p:cNvSpPr>
          <p:nvPr/>
        </p:nvSpPr>
        <p:spPr bwMode="auto">
          <a:xfrm>
            <a:off x="6729578" y="5391893"/>
            <a:ext cx="595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Ethernet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38" name="TextBox 155"/>
          <p:cNvSpPr txBox="1">
            <a:spLocks noChangeArrowheads="1"/>
          </p:cNvSpPr>
          <p:nvPr/>
        </p:nvSpPr>
        <p:spPr bwMode="auto">
          <a:xfrm>
            <a:off x="6801791" y="4059123"/>
            <a:ext cx="595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Ethernet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5083" y="1198895"/>
            <a:ext cx="4647743" cy="30746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/>
              <a:t>Profile </a:t>
            </a:r>
            <a:r>
              <a:rPr lang="en-US" sz="1800" b="0" i="0" dirty="0" smtClean="0"/>
              <a:t>based Remote user authentication at site gateway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 smtClean="0"/>
              <a:t>Restricted access to site devices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 smtClean="0"/>
              <a:t>Technician allowed transparent access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 smtClean="0"/>
              <a:t>On-the Fly Firewall Provisioning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 i="0" dirty="0"/>
              <a:t>Utilization of Telnet, SSH, and in future releases TACACS+ and RADIUS Auth.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0" i="0" dirty="0" smtClean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406338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8"/>
          <p:cNvSpPr>
            <a:spLocks/>
          </p:cNvSpPr>
          <p:nvPr/>
        </p:nvSpPr>
        <p:spPr bwMode="auto">
          <a:xfrm>
            <a:off x="74508" y="1198645"/>
            <a:ext cx="2133600" cy="1828800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Logger for Scalable deployment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>
                <a:solidFill>
                  <a:srgbClr val="000000"/>
                </a:solidFill>
              </a:rPr>
              <a:t>-</a:t>
            </a:r>
            <a:fld id="{9532BE87-535C-4D0D-B6A7-9F40CBDB0788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r>
              <a:rPr lang="he-IL" smtClean="0">
                <a:solidFill>
                  <a:srgbClr val="000000"/>
                </a:solidFill>
              </a:rPr>
              <a:t>-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TextBox 155"/>
          <p:cNvSpPr txBox="1">
            <a:spLocks noChangeArrowheads="1"/>
          </p:cNvSpPr>
          <p:nvPr/>
        </p:nvSpPr>
        <p:spPr bwMode="auto">
          <a:xfrm>
            <a:off x="419062" y="2128523"/>
            <a:ext cx="10807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900" b="1" i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Syslog Server</a:t>
            </a:r>
          </a:p>
        </p:txBody>
      </p:sp>
      <p:sp>
        <p:nvSpPr>
          <p:cNvPr id="154" name="TextBox 155"/>
          <p:cNvSpPr txBox="1">
            <a:spLocks noChangeArrowheads="1"/>
          </p:cNvSpPr>
          <p:nvPr/>
        </p:nvSpPr>
        <p:spPr bwMode="auto">
          <a:xfrm>
            <a:off x="852480" y="2749710"/>
            <a:ext cx="5196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central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pic>
        <p:nvPicPr>
          <p:cNvPr id="52" name="Picture 1303" descr="controom-l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68" y="1668458"/>
            <a:ext cx="441615" cy="44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2767950" y="1391400"/>
            <a:ext cx="1447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240017" y="1503444"/>
            <a:ext cx="282290" cy="431437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236844" y="1909055"/>
            <a:ext cx="833115" cy="8406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reeform 8"/>
          <p:cNvSpPr>
            <a:spLocks/>
          </p:cNvSpPr>
          <p:nvPr/>
        </p:nvSpPr>
        <p:spPr bwMode="auto">
          <a:xfrm>
            <a:off x="2883819" y="3100721"/>
            <a:ext cx="2971800" cy="2920544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9" name="TextBox 155"/>
          <p:cNvSpPr txBox="1">
            <a:spLocks noChangeArrowheads="1"/>
          </p:cNvSpPr>
          <p:nvPr/>
        </p:nvSpPr>
        <p:spPr bwMode="auto">
          <a:xfrm>
            <a:off x="4044250" y="5790433"/>
            <a:ext cx="4475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Site 1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cxnSp>
        <p:nvCxnSpPr>
          <p:cNvPr id="61" name="Elbow Connector 60"/>
          <p:cNvCxnSpPr>
            <a:stCxn id="41" idx="1"/>
          </p:cNvCxnSpPr>
          <p:nvPr/>
        </p:nvCxnSpPr>
        <p:spPr bwMode="auto">
          <a:xfrm rot="10800000">
            <a:off x="3666237" y="4544279"/>
            <a:ext cx="1043827" cy="56811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C:\Users\Eran Bar\Pictures\New folder\19-09-2011 21-24-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0063" y="4873876"/>
            <a:ext cx="456670" cy="47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55"/>
          <p:cNvSpPr txBox="1">
            <a:spLocks noChangeArrowheads="1"/>
          </p:cNvSpPr>
          <p:nvPr/>
        </p:nvSpPr>
        <p:spPr bwMode="auto">
          <a:xfrm>
            <a:off x="4561194" y="5241553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PLC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B050"/>
                </a:solidFill>
              </a:rPr>
              <a:t>Syslog client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pic>
        <p:nvPicPr>
          <p:cNvPr id="112" name="Picture 59" descr="C:\Users\user\Documents\RADiflow\Business Development\Product\Pictures and Photos\3180\3180front35245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438" y="4055091"/>
            <a:ext cx="282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C:\Users\Eran Bar\Pictures\New folder\19-09-2011 21-18-46.jpg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44" y="3721318"/>
            <a:ext cx="342484" cy="27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155"/>
          <p:cNvSpPr txBox="1">
            <a:spLocks noChangeArrowheads="1"/>
          </p:cNvSpPr>
          <p:nvPr/>
        </p:nvSpPr>
        <p:spPr bwMode="auto">
          <a:xfrm>
            <a:off x="4533897" y="3995638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RTU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B050"/>
                </a:solidFill>
              </a:rPr>
              <a:t>Syslog client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69" name="TextBox 155"/>
          <p:cNvSpPr txBox="1">
            <a:spLocks noChangeArrowheads="1"/>
          </p:cNvSpPr>
          <p:nvPr/>
        </p:nvSpPr>
        <p:spPr bwMode="auto">
          <a:xfrm>
            <a:off x="2987740" y="4662615"/>
            <a:ext cx="108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Syslog</a:t>
            </a:r>
            <a:r>
              <a:rPr lang="en-US" sz="900" b="1" i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i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Syslog client</a:t>
            </a:r>
          </a:p>
        </p:txBody>
      </p:sp>
      <p:sp>
        <p:nvSpPr>
          <p:cNvPr id="78" name="Freeform 7"/>
          <p:cNvSpPr>
            <a:spLocks/>
          </p:cNvSpPr>
          <p:nvPr/>
        </p:nvSpPr>
        <p:spPr bwMode="auto">
          <a:xfrm>
            <a:off x="1926125" y="2430797"/>
            <a:ext cx="1178049" cy="720800"/>
          </a:xfrm>
          <a:custGeom>
            <a:avLst/>
            <a:gdLst>
              <a:gd name="T0" fmla="*/ 1552436 w 10000"/>
              <a:gd name="T1" fmla="*/ 1126312 h 10000"/>
              <a:gd name="T2" fmla="*/ 1841780 w 10000"/>
              <a:gd name="T3" fmla="*/ 817027 h 10000"/>
              <a:gd name="T4" fmla="*/ 1600139 w 10000"/>
              <a:gd name="T5" fmla="*/ 510557 h 10000"/>
              <a:gd name="T6" fmla="*/ 1388702 w 10000"/>
              <a:gd name="T7" fmla="*/ 266035 h 10000"/>
              <a:gd name="T8" fmla="*/ 1105620 w 10000"/>
              <a:gd name="T9" fmla="*/ 9236 h 10000"/>
              <a:gd name="T10" fmla="*/ 819776 w 10000"/>
              <a:gd name="T11" fmla="*/ 0 h 10000"/>
              <a:gd name="T12" fmla="*/ 482362 w 10000"/>
              <a:gd name="T13" fmla="*/ 303203 h 10000"/>
              <a:gd name="T14" fmla="*/ 240905 w 10000"/>
              <a:gd name="T15" fmla="*/ 519793 h 10000"/>
              <a:gd name="T16" fmla="*/ 0 w 10000"/>
              <a:gd name="T17" fmla="*/ 823109 h 10000"/>
              <a:gd name="T18" fmla="*/ 0 w 10000"/>
              <a:gd name="T19" fmla="*/ 823109 h 10000"/>
              <a:gd name="T20" fmla="*/ 289528 w 10000"/>
              <a:gd name="T21" fmla="*/ 1126312 h 10000"/>
              <a:gd name="T22" fmla="*/ 1552436 w 10000"/>
              <a:gd name="T23" fmla="*/ 1126312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0" name="Elbow Connector 39"/>
          <p:cNvCxnSpPr/>
          <p:nvPr/>
        </p:nvCxnSpPr>
        <p:spPr bwMode="auto">
          <a:xfrm rot="10800000" flipV="1">
            <a:off x="3679860" y="3858477"/>
            <a:ext cx="1071684" cy="52633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155"/>
          <p:cNvSpPr txBox="1">
            <a:spLocks noChangeArrowheads="1"/>
          </p:cNvSpPr>
          <p:nvPr/>
        </p:nvSpPr>
        <p:spPr bwMode="auto">
          <a:xfrm>
            <a:off x="3359994" y="3541217"/>
            <a:ext cx="1368513" cy="2308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&lt;severity&gt; &lt;message&gt;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45" name="TextBox 155"/>
          <p:cNvSpPr txBox="1">
            <a:spLocks noChangeArrowheads="1"/>
          </p:cNvSpPr>
          <p:nvPr/>
        </p:nvSpPr>
        <p:spPr bwMode="auto">
          <a:xfrm>
            <a:off x="3359993" y="5187950"/>
            <a:ext cx="1368513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&lt;severity&gt; &lt;message&gt;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46" name="TextBox 155"/>
          <p:cNvSpPr txBox="1">
            <a:spLocks noChangeArrowheads="1"/>
          </p:cNvSpPr>
          <p:nvPr/>
        </p:nvSpPr>
        <p:spPr bwMode="auto">
          <a:xfrm>
            <a:off x="1233683" y="3656633"/>
            <a:ext cx="1804017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&lt;new severity&gt;  &lt;info&gt; &lt;message&gt;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055112" y="1248938"/>
            <a:ext cx="2890451" cy="480617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00" dirty="0"/>
              <a:t>Receive various types of </a:t>
            </a:r>
            <a:r>
              <a:rPr lang="en-US" sz="1800" dirty="0" smtClean="0"/>
              <a:t>events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Serial &amp; IP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Multiple formats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Re-format events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Unified Structure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Additional info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Log </a:t>
            </a:r>
            <a:r>
              <a:rPr lang="en-US" sz="1800" dirty="0"/>
              <a:t>raw </a:t>
            </a:r>
            <a:r>
              <a:rPr lang="en-US" sz="1800" dirty="0" smtClean="0"/>
              <a:t>data &amp; formatted </a:t>
            </a:r>
            <a:r>
              <a:rPr lang="en-US" sz="1800" dirty="0"/>
              <a:t>data</a:t>
            </a:r>
          </a:p>
          <a:p>
            <a:pPr>
              <a:lnSpc>
                <a:spcPts val="2000"/>
              </a:lnSpc>
            </a:pPr>
            <a:r>
              <a:rPr lang="en-US" sz="1800" dirty="0" smtClean="0"/>
              <a:t>Send </a:t>
            </a:r>
            <a:r>
              <a:rPr lang="en-US" sz="1800" dirty="0"/>
              <a:t>formatted events to SIEM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After filtering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with </a:t>
            </a:r>
            <a:r>
              <a:rPr lang="en-US" sz="1800" dirty="0" smtClean="0"/>
              <a:t>flow-control</a:t>
            </a:r>
          </a:p>
          <a:p>
            <a:pPr>
              <a:lnSpc>
                <a:spcPts val="2000"/>
              </a:lnSpc>
            </a:pPr>
            <a:r>
              <a:rPr lang="en-US" sz="2200" dirty="0" smtClean="0"/>
              <a:t>Optional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Redundant uplinks</a:t>
            </a:r>
          </a:p>
          <a:p>
            <a:pPr lvl="1">
              <a:lnSpc>
                <a:spcPts val="2000"/>
              </a:lnSpc>
            </a:pPr>
            <a:r>
              <a:rPr lang="en-US" sz="1800" dirty="0" smtClean="0"/>
              <a:t>Encrypt Data</a:t>
            </a:r>
            <a:endParaRPr lang="he-IL" sz="18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767950" y="3151597"/>
            <a:ext cx="622382" cy="11897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9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Physical &amp; Cyber security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626" y="1403424"/>
            <a:ext cx="4944117" cy="1736384"/>
          </a:xfrm>
        </p:spPr>
        <p:txBody>
          <a:bodyPr/>
          <a:lstStyle/>
          <a:p>
            <a:r>
              <a:rPr lang="en-US" sz="1800" dirty="0"/>
              <a:t>Distributed </a:t>
            </a:r>
            <a:r>
              <a:rPr lang="en-US" sz="1800" dirty="0" smtClean="0"/>
              <a:t>SCADA IPS in each site</a:t>
            </a:r>
          </a:p>
          <a:p>
            <a:r>
              <a:rPr lang="en-US" sz="1800" dirty="0" smtClean="0"/>
              <a:t>Correlation with physical security systems for dynamic user authentication</a:t>
            </a:r>
          </a:p>
          <a:p>
            <a:r>
              <a:rPr lang="en-US" sz="1800" dirty="0" smtClean="0"/>
              <a:t>Validate per-user SCADA operations</a:t>
            </a:r>
          </a:p>
          <a:p>
            <a:r>
              <a:rPr lang="en-US" sz="1800" dirty="0" smtClean="0"/>
              <a:t>Integration </a:t>
            </a:r>
            <a:r>
              <a:rPr lang="en-US" sz="1800" dirty="0"/>
              <a:t>with </a:t>
            </a:r>
            <a:r>
              <a:rPr lang="en-US" sz="1800" dirty="0" smtClean="0"/>
              <a:t>central SIEM tool</a:t>
            </a:r>
            <a:endParaRPr lang="en-US" sz="1800" dirty="0"/>
          </a:p>
          <a:p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14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33" name="Rounded Rectangle 32"/>
          <p:cNvSpPr/>
          <p:nvPr/>
        </p:nvSpPr>
        <p:spPr bwMode="auto">
          <a:xfrm>
            <a:off x="834009" y="4952998"/>
            <a:ext cx="6953464" cy="87504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r>
              <a:rPr lang="en-US" b="0" kern="0" dirty="0" smtClean="0"/>
              <a:t>Restricted user operations in the Cyber corridors of </a:t>
            </a:r>
            <a:r>
              <a:rPr lang="en-US" b="0" kern="0" dirty="0"/>
              <a:t>D</a:t>
            </a:r>
            <a:r>
              <a:rPr lang="en-US" b="0" kern="0" dirty="0" smtClean="0"/>
              <a:t>istributed automation</a:t>
            </a:r>
            <a:r>
              <a:rPr lang="he-IL" b="0" kern="0" dirty="0" smtClean="0"/>
              <a:t> </a:t>
            </a:r>
            <a:r>
              <a:rPr lang="en-US" b="0" kern="0" dirty="0" smtClean="0"/>
              <a:t>networks </a:t>
            </a:r>
            <a:endParaRPr lang="en-US" b="0" kern="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88" y="1329267"/>
            <a:ext cx="3628685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8"/>
          <p:cNvSpPr>
            <a:spLocks/>
          </p:cNvSpPr>
          <p:nvPr/>
        </p:nvSpPr>
        <p:spPr bwMode="auto">
          <a:xfrm>
            <a:off x="4274953" y="2955085"/>
            <a:ext cx="4869046" cy="3168859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3" y="59150"/>
            <a:ext cx="8788400" cy="1143000"/>
          </a:xfrm>
        </p:spPr>
        <p:txBody>
          <a:bodyPr/>
          <a:lstStyle/>
          <a:p>
            <a:pPr algn="ctr"/>
            <a:r>
              <a:rPr lang="en-US" dirty="0"/>
              <a:t>Integrated Physical &amp; Cyber </a:t>
            </a:r>
            <a:r>
              <a:rPr lang="en-US" dirty="0" smtClean="0"/>
              <a:t>security </a:t>
            </a:r>
            <a:br>
              <a:rPr lang="en-US" dirty="0" smtClean="0"/>
            </a:br>
            <a:r>
              <a:rPr lang="en-US" dirty="0" smtClean="0"/>
              <a:t>Mercury Panel System Arch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15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5" name="コンテンツ プレースホルダー 2"/>
          <p:cNvSpPr>
            <a:spLocks noGrp="1"/>
          </p:cNvSpPr>
          <p:nvPr/>
        </p:nvSpPr>
        <p:spPr bwMode="auto">
          <a:xfrm>
            <a:off x="134180" y="1156796"/>
            <a:ext cx="9009820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D2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charset="0"/>
              <a:buChar char="▌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charset="0"/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7127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Tahoma" pitchFamily="34" charset="0"/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8921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a typeface="+mj-ea"/>
              </a:rPr>
              <a:t>Unified policy enforcement</a:t>
            </a:r>
            <a:r>
              <a:rPr lang="en-US" altLang="ja-JP" sz="2000" b="1" dirty="0" smtClean="0">
                <a:ea typeface="+mj-ea"/>
              </a:rPr>
              <a:t> </a:t>
            </a:r>
          </a:p>
          <a:p>
            <a:pPr marL="0" indent="0" algn="ctr">
              <a:buNone/>
            </a:pPr>
            <a:r>
              <a:rPr lang="en-US" altLang="ja-JP" sz="2000" dirty="0" smtClean="0">
                <a:ea typeface="+mj-ea"/>
              </a:rPr>
              <a:t>Cyber Policies enacted due to Physical Policies</a:t>
            </a:r>
            <a:endParaRPr kumimoji="1" lang="en-US" altLang="ja-JP" sz="2000" dirty="0" smtClean="0">
              <a:ea typeface="+mj-ea"/>
            </a:endParaRPr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0" y="2452097"/>
            <a:ext cx="2388006" cy="1916144"/>
          </a:xfrm>
          <a:custGeom>
            <a:avLst/>
            <a:gdLst>
              <a:gd name="T0" fmla="*/ 72 w 287"/>
              <a:gd name="T1" fmla="*/ 140 h 140"/>
              <a:gd name="T2" fmla="*/ 50 w 287"/>
              <a:gd name="T3" fmla="*/ 133 h 140"/>
              <a:gd name="T4" fmla="*/ 11 w 287"/>
              <a:gd name="T5" fmla="*/ 83 h 140"/>
              <a:gd name="T6" fmla="*/ 11 w 287"/>
              <a:gd name="T7" fmla="*/ 53 h 140"/>
              <a:gd name="T8" fmla="*/ 50 w 287"/>
              <a:gd name="T9" fmla="*/ 8 h 140"/>
              <a:gd name="T10" fmla="*/ 72 w 287"/>
              <a:gd name="T11" fmla="*/ 0 h 140"/>
              <a:gd name="T12" fmla="*/ 215 w 287"/>
              <a:gd name="T13" fmla="*/ 0 h 140"/>
              <a:gd name="T14" fmla="*/ 237 w 287"/>
              <a:gd name="T15" fmla="*/ 8 h 140"/>
              <a:gd name="T16" fmla="*/ 276 w 287"/>
              <a:gd name="T17" fmla="*/ 53 h 140"/>
              <a:gd name="T18" fmla="*/ 276 w 287"/>
              <a:gd name="T19" fmla="*/ 83 h 140"/>
              <a:gd name="T20" fmla="*/ 237 w 287"/>
              <a:gd name="T21" fmla="*/ 133 h 140"/>
              <a:gd name="T22" fmla="*/ 215 w 287"/>
              <a:gd name="T23" fmla="*/ 140 h 140"/>
              <a:gd name="T24" fmla="*/ 72 w 287"/>
              <a:gd name="T25" fmla="*/ 140 h 1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7"/>
              <a:gd name="T40" fmla="*/ 0 h 140"/>
              <a:gd name="T41" fmla="*/ 287 w 287"/>
              <a:gd name="T42" fmla="*/ 140 h 1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7" h="140">
                <a:moveTo>
                  <a:pt x="72" y="140"/>
                </a:moveTo>
                <a:cubicBezTo>
                  <a:pt x="64" y="140"/>
                  <a:pt x="54" y="139"/>
                  <a:pt x="50" y="133"/>
                </a:cubicBezTo>
                <a:lnTo>
                  <a:pt x="11" y="83"/>
                </a:lnTo>
                <a:cubicBezTo>
                  <a:pt x="1" y="70"/>
                  <a:pt x="0" y="65"/>
                  <a:pt x="11" y="53"/>
                </a:cubicBezTo>
                <a:lnTo>
                  <a:pt x="50" y="8"/>
                </a:lnTo>
                <a:cubicBezTo>
                  <a:pt x="55" y="2"/>
                  <a:pt x="64" y="0"/>
                  <a:pt x="72" y="0"/>
                </a:cubicBezTo>
                <a:lnTo>
                  <a:pt x="215" y="0"/>
                </a:lnTo>
                <a:cubicBezTo>
                  <a:pt x="223" y="0"/>
                  <a:pt x="232" y="2"/>
                  <a:pt x="237" y="8"/>
                </a:cubicBezTo>
                <a:lnTo>
                  <a:pt x="276" y="53"/>
                </a:lnTo>
                <a:cubicBezTo>
                  <a:pt x="287" y="65"/>
                  <a:pt x="286" y="70"/>
                  <a:pt x="276" y="83"/>
                </a:cubicBezTo>
                <a:lnTo>
                  <a:pt x="237" y="133"/>
                </a:lnTo>
                <a:cubicBezTo>
                  <a:pt x="233" y="139"/>
                  <a:pt x="223" y="140"/>
                  <a:pt x="215" y="140"/>
                </a:cubicBezTo>
                <a:lnTo>
                  <a:pt x="72" y="14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69594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4" name="Picture 1303" descr="controom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23" y="3517303"/>
            <a:ext cx="313842" cy="3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55"/>
          <p:cNvSpPr txBox="1">
            <a:spLocks noChangeArrowheads="1"/>
          </p:cNvSpPr>
          <p:nvPr/>
        </p:nvSpPr>
        <p:spPr bwMode="auto">
          <a:xfrm>
            <a:off x="545498" y="3780157"/>
            <a:ext cx="539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SCADA</a:t>
            </a:r>
          </a:p>
        </p:txBody>
      </p:sp>
      <p:cxnSp>
        <p:nvCxnSpPr>
          <p:cNvPr id="26" name="Elbow Connector 25"/>
          <p:cNvCxnSpPr>
            <a:stCxn id="30" idx="2"/>
            <a:endCxn id="24" idx="3"/>
          </p:cNvCxnSpPr>
          <p:nvPr/>
        </p:nvCxnSpPr>
        <p:spPr bwMode="auto">
          <a:xfrm rot="5400000">
            <a:off x="1228254" y="3174070"/>
            <a:ext cx="245903" cy="758479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55"/>
          <p:cNvSpPr txBox="1">
            <a:spLocks noChangeArrowheads="1"/>
          </p:cNvSpPr>
          <p:nvPr/>
        </p:nvSpPr>
        <p:spPr bwMode="auto">
          <a:xfrm>
            <a:off x="903432" y="4090505"/>
            <a:ext cx="777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dirty="0"/>
              <a:t>central</a:t>
            </a:r>
          </a:p>
        </p:txBody>
      </p:sp>
      <p:pic>
        <p:nvPicPr>
          <p:cNvPr id="28" name="Picture 1303" descr="controom-l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34" y="2728597"/>
            <a:ext cx="313842" cy="3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Elbow Connector 28"/>
          <p:cNvCxnSpPr>
            <a:stCxn id="30" idx="0"/>
            <a:endCxn id="28" idx="3"/>
          </p:cNvCxnSpPr>
          <p:nvPr/>
        </p:nvCxnSpPr>
        <p:spPr bwMode="auto">
          <a:xfrm rot="16200000" flipV="1">
            <a:off x="1259141" y="2599390"/>
            <a:ext cx="183138" cy="759468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0611" y="3070693"/>
            <a:ext cx="359665" cy="359665"/>
          </a:xfrm>
          <a:prstGeom prst="rect">
            <a:avLst/>
          </a:prstGeom>
        </p:spPr>
      </p:pic>
      <p:sp>
        <p:nvSpPr>
          <p:cNvPr id="31" name="TextBox 155"/>
          <p:cNvSpPr txBox="1">
            <a:spLocks noChangeArrowheads="1"/>
          </p:cNvSpPr>
          <p:nvPr/>
        </p:nvSpPr>
        <p:spPr bwMode="auto">
          <a:xfrm>
            <a:off x="103598" y="3015638"/>
            <a:ext cx="13923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Access Control Head End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897555" y="2732195"/>
            <a:ext cx="1447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30" idx="3"/>
          </p:cNvCxnSpPr>
          <p:nvPr/>
        </p:nvCxnSpPr>
        <p:spPr bwMode="auto">
          <a:xfrm flipV="1">
            <a:off x="1910276" y="2819089"/>
            <a:ext cx="282290" cy="431437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30" idx="3"/>
          </p:cNvCxnSpPr>
          <p:nvPr/>
        </p:nvCxnSpPr>
        <p:spPr bwMode="auto">
          <a:xfrm flipV="1">
            <a:off x="1910276" y="3246471"/>
            <a:ext cx="1660878" cy="40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155"/>
          <p:cNvSpPr txBox="1">
            <a:spLocks noChangeArrowheads="1"/>
          </p:cNvSpPr>
          <p:nvPr/>
        </p:nvSpPr>
        <p:spPr bwMode="auto">
          <a:xfrm>
            <a:off x="5585720" y="3008924"/>
            <a:ext cx="2409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</a:rPr>
              <a:t>Remote site – Sub Station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cxnSp>
        <p:nvCxnSpPr>
          <p:cNvPr id="37" name="Elbow Connector 36"/>
          <p:cNvCxnSpPr/>
          <p:nvPr/>
        </p:nvCxnSpPr>
        <p:spPr bwMode="auto">
          <a:xfrm rot="10800000">
            <a:off x="6975257" y="4964880"/>
            <a:ext cx="1043826" cy="41023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2" descr="C:\Users\Eran Bar\Pictures\New folder\19-09-2011 21-24-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7231"/>
          <a:stretch/>
        </p:blipFill>
        <p:spPr bwMode="auto">
          <a:xfrm>
            <a:off x="8019083" y="5192103"/>
            <a:ext cx="456670" cy="477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55"/>
          <p:cNvSpPr txBox="1">
            <a:spLocks noChangeArrowheads="1"/>
          </p:cNvSpPr>
          <p:nvPr/>
        </p:nvSpPr>
        <p:spPr bwMode="auto">
          <a:xfrm>
            <a:off x="8082611" y="5559780"/>
            <a:ext cx="3529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PLC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pic>
        <p:nvPicPr>
          <p:cNvPr id="40" name="Picture 59" descr="C:\Users\user\Documents\RADiflow\Business Development\Product\Pictures and Photos\3180\3180front3524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7825" r="20218" b="5099"/>
          <a:stretch>
            <a:fillRect/>
          </a:stretch>
        </p:blipFill>
        <p:spPr bwMode="auto">
          <a:xfrm>
            <a:off x="6714458" y="4467510"/>
            <a:ext cx="282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Elbow Connector 40"/>
          <p:cNvCxnSpPr>
            <a:endCxn id="40" idx="0"/>
          </p:cNvCxnSpPr>
          <p:nvPr/>
        </p:nvCxnSpPr>
        <p:spPr bwMode="auto">
          <a:xfrm>
            <a:off x="3738873" y="3575661"/>
            <a:ext cx="3116873" cy="891849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2" name="Picture 3" descr="C:\Users\Eran Bar\Pictures\New folder\19-09-2011 21-18-46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775" y="4657626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View Details 48 n p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7648" y="4089700"/>
            <a:ext cx="274320" cy="27432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6997033" y="4810834"/>
            <a:ext cx="1160615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3" idx="1"/>
          </p:cNvCxnSpPr>
          <p:nvPr/>
        </p:nvCxnSpPr>
        <p:spPr bwMode="auto">
          <a:xfrm rot="10800000" flipV="1">
            <a:off x="6997034" y="4226860"/>
            <a:ext cx="1160615" cy="430766"/>
          </a:xfrm>
          <a:prstGeom prst="bentConnector3">
            <a:avLst>
              <a:gd name="adj1" fmla="val 60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71" y="4657626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155"/>
          <p:cNvSpPr txBox="1">
            <a:spLocks noChangeArrowheads="1"/>
          </p:cNvSpPr>
          <p:nvPr/>
        </p:nvSpPr>
        <p:spPr bwMode="auto">
          <a:xfrm>
            <a:off x="8082611" y="4905295"/>
            <a:ext cx="383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RTU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48" name="TextBox 155"/>
          <p:cNvSpPr txBox="1">
            <a:spLocks noChangeArrowheads="1"/>
          </p:cNvSpPr>
          <p:nvPr/>
        </p:nvSpPr>
        <p:spPr bwMode="auto">
          <a:xfrm>
            <a:off x="8123126" y="4339819"/>
            <a:ext cx="3433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IED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pic>
        <p:nvPicPr>
          <p:cNvPr id="49" name="Picture 4" descr="C:\Users\Eran\Pictures\images\technicia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00" y="4448912"/>
            <a:ext cx="941387" cy="945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155"/>
          <p:cNvSpPr txBox="1">
            <a:spLocks noChangeArrowheads="1"/>
          </p:cNvSpPr>
          <p:nvPr/>
        </p:nvSpPr>
        <p:spPr bwMode="auto">
          <a:xfrm>
            <a:off x="3020468" y="5433514"/>
            <a:ext cx="6960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Technician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52" name="TextBox 155"/>
          <p:cNvSpPr txBox="1">
            <a:spLocks noChangeArrowheads="1"/>
          </p:cNvSpPr>
          <p:nvPr/>
        </p:nvSpPr>
        <p:spPr bwMode="auto">
          <a:xfrm>
            <a:off x="6241444" y="5075034"/>
            <a:ext cx="1191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smtClean="0">
                <a:solidFill>
                  <a:srgbClr val="000000"/>
                </a:solidFill>
              </a:rPr>
              <a:t>Event Logger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Tied to all points</a:t>
            </a:r>
            <a:endParaRPr lang="en-US" sz="1100" b="1" i="1" dirty="0">
              <a:solidFill>
                <a:srgbClr val="000000"/>
              </a:solidFill>
            </a:endParaRPr>
          </a:p>
        </p:txBody>
      </p:sp>
      <p:sp>
        <p:nvSpPr>
          <p:cNvPr id="54" name="TextBox 155"/>
          <p:cNvSpPr txBox="1">
            <a:spLocks noChangeArrowheads="1"/>
          </p:cNvSpPr>
          <p:nvPr/>
        </p:nvSpPr>
        <p:spPr bwMode="auto">
          <a:xfrm>
            <a:off x="7547684" y="4826356"/>
            <a:ext cx="442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rs232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55" name="TextBox 155"/>
          <p:cNvSpPr txBox="1">
            <a:spLocks noChangeArrowheads="1"/>
          </p:cNvSpPr>
          <p:nvPr/>
        </p:nvSpPr>
        <p:spPr bwMode="auto">
          <a:xfrm>
            <a:off x="7408519" y="5379310"/>
            <a:ext cx="595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Ethernet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56" name="TextBox 155"/>
          <p:cNvSpPr txBox="1">
            <a:spLocks noChangeArrowheads="1"/>
          </p:cNvSpPr>
          <p:nvPr/>
        </p:nvSpPr>
        <p:spPr bwMode="auto">
          <a:xfrm>
            <a:off x="7480732" y="4046540"/>
            <a:ext cx="5950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Ethernet</a:t>
            </a:r>
            <a:endParaRPr lang="en-US" sz="900" b="1" i="1" dirty="0">
              <a:solidFill>
                <a:srgbClr val="000000"/>
              </a:solidFill>
            </a:endParaRPr>
          </a:p>
        </p:txBody>
      </p:sp>
      <p:sp>
        <p:nvSpPr>
          <p:cNvPr id="64" name="TextBox 155"/>
          <p:cNvSpPr txBox="1">
            <a:spLocks noChangeArrowheads="1"/>
          </p:cNvSpPr>
          <p:nvPr/>
        </p:nvSpPr>
        <p:spPr bwMode="auto">
          <a:xfrm>
            <a:off x="4574283" y="5167439"/>
            <a:ext cx="1205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 smtClean="0">
                <a:solidFill>
                  <a:srgbClr val="000000"/>
                </a:solidFill>
              </a:rPr>
              <a:t>Access Control Panel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Mercury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91" y="4413765"/>
            <a:ext cx="531849" cy="7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6" name="Straight Connector 65"/>
          <p:cNvCxnSpPr>
            <a:stCxn id="46" idx="1"/>
            <a:endCxn id="65" idx="3"/>
          </p:cNvCxnSpPr>
          <p:nvPr/>
        </p:nvCxnSpPr>
        <p:spPr bwMode="auto">
          <a:xfrm flipH="1" flipV="1">
            <a:off x="5406840" y="4786954"/>
            <a:ext cx="1026631" cy="23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>
            <a:endCxn id="65" idx="0"/>
          </p:cNvCxnSpPr>
          <p:nvPr/>
        </p:nvCxnSpPr>
        <p:spPr bwMode="auto">
          <a:xfrm>
            <a:off x="3457682" y="3370058"/>
            <a:ext cx="1683234" cy="104370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5" idx="1"/>
          </p:cNvCxnSpPr>
          <p:nvPr/>
        </p:nvCxnSpPr>
        <p:spPr bwMode="auto">
          <a:xfrm flipH="1" flipV="1">
            <a:off x="3809737" y="4778440"/>
            <a:ext cx="1065254" cy="8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Freeform 7"/>
          <p:cNvSpPr>
            <a:spLocks/>
          </p:cNvSpPr>
          <p:nvPr/>
        </p:nvSpPr>
        <p:spPr bwMode="auto">
          <a:xfrm>
            <a:off x="2881554" y="3096198"/>
            <a:ext cx="1178049" cy="720800"/>
          </a:xfrm>
          <a:custGeom>
            <a:avLst/>
            <a:gdLst>
              <a:gd name="T0" fmla="*/ 1552436 w 10000"/>
              <a:gd name="T1" fmla="*/ 1126312 h 10000"/>
              <a:gd name="T2" fmla="*/ 1841780 w 10000"/>
              <a:gd name="T3" fmla="*/ 817027 h 10000"/>
              <a:gd name="T4" fmla="*/ 1600139 w 10000"/>
              <a:gd name="T5" fmla="*/ 510557 h 10000"/>
              <a:gd name="T6" fmla="*/ 1388702 w 10000"/>
              <a:gd name="T7" fmla="*/ 266035 h 10000"/>
              <a:gd name="T8" fmla="*/ 1105620 w 10000"/>
              <a:gd name="T9" fmla="*/ 9236 h 10000"/>
              <a:gd name="T10" fmla="*/ 819776 w 10000"/>
              <a:gd name="T11" fmla="*/ 0 h 10000"/>
              <a:gd name="T12" fmla="*/ 482362 w 10000"/>
              <a:gd name="T13" fmla="*/ 303203 h 10000"/>
              <a:gd name="T14" fmla="*/ 240905 w 10000"/>
              <a:gd name="T15" fmla="*/ 519793 h 10000"/>
              <a:gd name="T16" fmla="*/ 0 w 10000"/>
              <a:gd name="T17" fmla="*/ 823109 h 10000"/>
              <a:gd name="T18" fmla="*/ 0 w 10000"/>
              <a:gd name="T19" fmla="*/ 823109 h 10000"/>
              <a:gd name="T20" fmla="*/ 289528 w 10000"/>
              <a:gd name="T21" fmla="*/ 1126312 h 10000"/>
              <a:gd name="T22" fmla="*/ 1552436 w 10000"/>
              <a:gd name="T23" fmla="*/ 1126312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1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ahoma" panose="020B0604030504040204" pitchFamily="34" charset="0"/>
              </a:rPr>
              <a:t>Cyber Physical Access Control List</a:t>
            </a:r>
            <a:endParaRPr kumimoji="1" lang="ja-JP" altLang="en-US" dirty="0"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2400" y="1221846"/>
            <a:ext cx="8839200" cy="1331801"/>
          </a:xfrm>
        </p:spPr>
        <p:txBody>
          <a:bodyPr/>
          <a:lstStyle/>
          <a:p>
            <a:pPr marL="268288" indent="-268288"/>
            <a:r>
              <a:rPr kumimoji="1" lang="en-US" altLang="ja-JP" sz="2400" dirty="0" smtClean="0">
                <a:latin typeface="+mj-lt"/>
              </a:rPr>
              <a:t>Allows </a:t>
            </a:r>
            <a:r>
              <a:rPr lang="en-US" altLang="ja-JP" sz="2400" dirty="0" smtClean="0">
                <a:latin typeface="+mj-lt"/>
              </a:rPr>
              <a:t>for </a:t>
            </a:r>
            <a:r>
              <a:rPr kumimoji="1" lang="en-US" altLang="ja-JP" sz="2400" dirty="0" smtClean="0">
                <a:latin typeface="+mj-lt"/>
              </a:rPr>
              <a:t>checking what is happening </a:t>
            </a:r>
            <a:r>
              <a:rPr lang="en-US" altLang="ja-JP" sz="2400" dirty="0" smtClean="0">
                <a:latin typeface="+mj-lt"/>
              </a:rPr>
              <a:t>in </a:t>
            </a:r>
            <a:r>
              <a:rPr lang="en-US" altLang="ja-JP" sz="2400" dirty="0">
                <a:latin typeface="+mj-lt"/>
              </a:rPr>
              <a:t>both </a:t>
            </a:r>
            <a:r>
              <a:rPr lang="en-US" altLang="ja-JP" sz="2400" dirty="0" smtClean="0">
                <a:latin typeface="+mj-lt"/>
              </a:rPr>
              <a:t>physical and cyber world against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pre-defined rules </a:t>
            </a:r>
            <a:r>
              <a:rPr lang="en-US" altLang="ja-JP" sz="2400" dirty="0" smtClean="0">
                <a:latin typeface="+mj-lt"/>
              </a:rPr>
              <a:t>in order to enforce </a:t>
            </a:r>
            <a:r>
              <a:rPr lang="en-US" altLang="ja-JP" sz="2400" b="1" dirty="0" smtClean="0">
                <a:solidFill>
                  <a:srgbClr val="FF0000"/>
                </a:solidFill>
                <a:latin typeface="+mj-lt"/>
              </a:rPr>
              <a:t>minimum access </a:t>
            </a:r>
            <a:r>
              <a:rPr lang="en-US" altLang="ja-JP" sz="2400" dirty="0" smtClean="0">
                <a:latin typeface="+mj-lt"/>
              </a:rPr>
              <a:t>required to perform an assigned task.</a:t>
            </a:r>
            <a:endParaRPr kumimoji="1" lang="ja-JP" altLang="en-US" sz="2400" dirty="0">
              <a:latin typeface="+mj-lt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412161" y="2603875"/>
          <a:ext cx="8388928" cy="3241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5773"/>
                <a:gridCol w="1795549"/>
                <a:gridCol w="2730374"/>
                <a:gridCol w="2097232"/>
              </a:tblGrid>
              <a:tr h="616098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Identity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Assigned Task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Physical</a:t>
                      </a:r>
                      <a:r>
                        <a:rPr kumimoji="1" lang="en-US" altLang="ja-JP" sz="1800" baseline="0" dirty="0" smtClean="0"/>
                        <a:t> access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Logical</a:t>
                      </a:r>
                      <a:r>
                        <a:rPr kumimoji="1" lang="en-US" altLang="ja-JP" sz="1800" baseline="0" dirty="0" smtClean="0"/>
                        <a:t> (cyber) access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616098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GE</a:t>
                      </a:r>
                      <a:r>
                        <a:rPr kumimoji="1" lang="en-US" altLang="ja-JP" sz="1800" baseline="0" dirty="0" smtClean="0"/>
                        <a:t> engineer A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Firmware Update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GE rack area only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Admin</a:t>
                      </a:r>
                      <a:r>
                        <a:rPr kumimoji="1" lang="en-US" altLang="ja-JP" sz="1800" baseline="0" dirty="0" smtClean="0"/>
                        <a:t> command on GE RTU only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21998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Schneider</a:t>
                      </a:r>
                      <a:r>
                        <a:rPr kumimoji="1" lang="en-US" altLang="ja-JP" sz="1800" baseline="0" dirty="0" smtClean="0"/>
                        <a:t> engineer 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System</a:t>
                      </a:r>
                      <a:r>
                        <a:rPr kumimoji="1" lang="en-US" altLang="ja-JP" sz="1800" baseline="0" dirty="0" smtClean="0"/>
                        <a:t> expansion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800" dirty="0" smtClean="0"/>
                        <a:t>Schneider rack area only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800" dirty="0" smtClean="0"/>
                        <a:t>Placement</a:t>
                      </a:r>
                      <a:r>
                        <a:rPr kumimoji="1" lang="en-US" altLang="ja-JP" sz="1800" baseline="0" dirty="0" smtClean="0"/>
                        <a:t> of new physical object in room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Setup </a:t>
                      </a:r>
                      <a:r>
                        <a:rPr kumimoji="1" lang="en-US" altLang="ja-JP" sz="1800" baseline="0" dirty="0" smtClean="0"/>
                        <a:t>test </a:t>
                      </a:r>
                      <a:r>
                        <a:rPr kumimoji="1" lang="en-US" altLang="ja-JP" sz="1800" dirty="0" smtClean="0"/>
                        <a:t>command to new Schneider RTU only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740868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Historian</a:t>
                      </a:r>
                      <a:r>
                        <a:rPr kumimoji="1" lang="en-US" altLang="ja-JP" sz="1800" baseline="0" dirty="0" smtClean="0"/>
                        <a:t> engineer C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Data</a:t>
                      </a:r>
                      <a:r>
                        <a:rPr kumimoji="1" lang="en-US" altLang="ja-JP" sz="1800" baseline="0" dirty="0" smtClean="0"/>
                        <a:t> backup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Control room only access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800" dirty="0" smtClean="0"/>
                        <a:t>Historian</a:t>
                      </a:r>
                      <a:r>
                        <a:rPr kumimoji="1" lang="en-US" altLang="ja-JP" sz="1800" baseline="0" dirty="0" smtClean="0"/>
                        <a:t> server r</a:t>
                      </a:r>
                      <a:r>
                        <a:rPr kumimoji="1" lang="en-US" altLang="ja-JP" sz="1800" dirty="0" smtClean="0"/>
                        <a:t>ead only access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קבוצה 5"/>
          <p:cNvGrpSpPr/>
          <p:nvPr/>
        </p:nvGrpSpPr>
        <p:grpSpPr>
          <a:xfrm>
            <a:off x="7159974" y="264967"/>
            <a:ext cx="1501426" cy="918256"/>
            <a:chOff x="6556429" y="3244658"/>
            <a:chExt cx="1889998" cy="1481477"/>
          </a:xfrm>
        </p:grpSpPr>
        <p:grpSp>
          <p:nvGrpSpPr>
            <p:cNvPr id="7" name="Group 8"/>
            <p:cNvGrpSpPr/>
            <p:nvPr/>
          </p:nvGrpSpPr>
          <p:grpSpPr>
            <a:xfrm>
              <a:off x="6556429" y="3323288"/>
              <a:ext cx="1889998" cy="1402847"/>
              <a:chOff x="3245430" y="3829876"/>
              <a:chExt cx="2519999" cy="2057507"/>
            </a:xfrm>
          </p:grpSpPr>
          <p:pic>
            <p:nvPicPr>
              <p:cNvPr id="9" name="Picture 59" descr="3180 side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75478" y="3915866"/>
                <a:ext cx="638483" cy="905936"/>
              </a:xfrm>
              <a:prstGeom prst="rect">
                <a:avLst/>
              </a:prstGeom>
            </p:spPr>
          </p:pic>
          <p:grpSp>
            <p:nvGrpSpPr>
              <p:cNvPr id="10" name="קבוצה 45"/>
              <p:cNvGrpSpPr/>
              <p:nvPr/>
            </p:nvGrpSpPr>
            <p:grpSpPr>
              <a:xfrm>
                <a:off x="3245430" y="3829876"/>
                <a:ext cx="2519999" cy="1979997"/>
                <a:chOff x="2338495" y="691844"/>
                <a:chExt cx="3701979" cy="4032556"/>
              </a:xfrm>
            </p:grpSpPr>
            <p:pic>
              <p:nvPicPr>
                <p:cNvPr id="12" name="Picture 4" descr="D:\Ilan_b\My Documents\RADiFlow\NMS\Hirschmann Icons\icons\objects\brickwall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3065" y="2463599"/>
                  <a:ext cx="930337" cy="496887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מלבן מעוגל 12"/>
                <p:cNvSpPr/>
                <p:nvPr/>
              </p:nvSpPr>
              <p:spPr>
                <a:xfrm>
                  <a:off x="2338495" y="691844"/>
                  <a:ext cx="3701979" cy="4032556"/>
                </a:xfrm>
                <a:prstGeom prst="round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11" name="מלבן 18"/>
              <p:cNvSpPr/>
              <p:nvPr/>
            </p:nvSpPr>
            <p:spPr>
              <a:xfrm>
                <a:off x="3368482" y="4940619"/>
                <a:ext cx="2351957" cy="94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</a:rPr>
                  <a:t>Physical &amp; Cyber</a:t>
                </a:r>
              </a:p>
              <a:p>
                <a:r>
                  <a:rPr lang="en-US" sz="1000" dirty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</a:rPr>
                  <a:t>Integration</a:t>
                </a:r>
              </a:p>
            </p:txBody>
          </p:sp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693" y="3244658"/>
              <a:ext cx="655439" cy="54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29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Radiflow Solutions offering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861134"/>
              </p:ext>
            </p:extLst>
          </p:nvPr>
        </p:nvGraphicFramePr>
        <p:xfrm>
          <a:off x="586596" y="1529750"/>
          <a:ext cx="7740770" cy="4313202"/>
        </p:xfrm>
        <a:graphic>
          <a:graphicData uri="http://schemas.openxmlformats.org/drawingml/2006/table">
            <a:tbl>
              <a:tblPr firstRow="1" firstCol="1" bandRow="1"/>
              <a:tblGrid>
                <a:gridCol w="3074067"/>
                <a:gridCol w="776099"/>
                <a:gridCol w="2980749"/>
                <a:gridCol w="909855"/>
              </a:tblGrid>
              <a:tr h="3493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Security feature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Radiflow 3180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Security feature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Radiflow 3180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2782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IP Sec VPN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User-to-IED activity logs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VPN over cellular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Password management for IEDs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X.509 certificates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Syslog messages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White list firewall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IP Router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DPI firewall for SCADA protocols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Serial to IP gateway for SCADA protocols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Per IED firewall policy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Integration with Physical security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Authentication proxy - ETH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Integration with IDS server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Authentication proxy - Serial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-Network &amp; Application learning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IED password sync from central DB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-SCADA Anomaly detection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9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Layer 2 Switch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-Dashboard &amp; Map GUI             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Arial" charset="0"/>
                      </a:endParaRPr>
                    </a:p>
                  </a:txBody>
                  <a:tcPr marL="64687" marR="64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RADiFlow Introduction</a:t>
            </a:r>
          </a:p>
          <a:p>
            <a:pPr>
              <a:defRPr/>
            </a:pPr>
            <a:r>
              <a:rPr lang="en-US" smtClean="0"/>
              <a:t>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17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505171" y="109186"/>
            <a:ext cx="118650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Arial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365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00" y="1285278"/>
            <a:ext cx="8788400" cy="319118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Intra-network security is mandatory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RADiFlow Service-aware Industrial Networking solution</a:t>
            </a:r>
            <a:endParaRPr lang="en-US" sz="2400" dirty="0" smtClean="0"/>
          </a:p>
          <a:p>
            <a:pPr lvl="1"/>
            <a:r>
              <a:rPr lang="en-US" sz="2400" dirty="0" smtClean="0"/>
              <a:t>Unique distributed service-aware firewall by the network</a:t>
            </a:r>
          </a:p>
          <a:p>
            <a:pPr lvl="1"/>
            <a:r>
              <a:rPr lang="en-US" sz="2400" dirty="0" smtClean="0"/>
              <a:t>Integrated defense-in-depth tool-set</a:t>
            </a:r>
          </a:p>
          <a:p>
            <a:pPr lvl="1"/>
            <a:r>
              <a:rPr lang="en-US" sz="2400" dirty="0" smtClean="0"/>
              <a:t>Optimize </a:t>
            </a:r>
            <a:r>
              <a:rPr lang="en-US" sz="2400" dirty="0" err="1" smtClean="0"/>
              <a:t>CapEx</a:t>
            </a:r>
            <a:r>
              <a:rPr lang="en-US" sz="2400" dirty="0" smtClean="0"/>
              <a:t> and </a:t>
            </a:r>
            <a:r>
              <a:rPr lang="en-US" sz="2400" dirty="0" err="1" smtClean="0"/>
              <a:t>OpEx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18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040" y="47660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i="0" dirty="0" smtClean="0">
                <a:ea typeface="Arial Unicode MS" pitchFamily="34" charset="-128"/>
                <a:cs typeface="Arial Unicode MS" pitchFamily="34" charset="-128"/>
              </a:rPr>
              <a:t>For more details:</a:t>
            </a:r>
          </a:p>
          <a:p>
            <a:pPr lvl="1" algn="l"/>
            <a:r>
              <a:rPr lang="en-US" b="0" i="0" dirty="0" smtClean="0">
                <a:ea typeface="Arial Unicode MS" pitchFamily="34" charset="-128"/>
                <a:cs typeface="Arial Unicode MS" pitchFamily="34" charset="-128"/>
                <a:hlinkClick r:id="rId2"/>
              </a:rPr>
              <a:t>info@radiflow.com</a:t>
            </a:r>
            <a:endParaRPr lang="en-US" b="0" i="0" dirty="0" smtClean="0">
              <a:ea typeface="Arial Unicode MS" pitchFamily="34" charset="-128"/>
              <a:cs typeface="Arial Unicode MS" pitchFamily="34" charset="-128"/>
            </a:endParaRPr>
          </a:p>
          <a:p>
            <a:pPr lvl="1" algn="l"/>
            <a:r>
              <a:rPr lang="en-US" b="0" i="0" dirty="0" smtClean="0">
                <a:ea typeface="Arial Unicode MS" pitchFamily="34" charset="-128"/>
                <a:cs typeface="Arial Unicode MS" pitchFamily="34" charset="-128"/>
                <a:hlinkClick r:id="rId3"/>
              </a:rPr>
              <a:t>www.radiflow.com</a:t>
            </a:r>
            <a:r>
              <a:rPr lang="en-US" b="0" i="0" dirty="0" smtClean="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9" name="Picture 3" descr="Home page PIC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37536" y="3650824"/>
            <a:ext cx="298450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</a:t>
            </a:r>
            <a:r>
              <a:rPr lang="en-US" dirty="0" smtClean="0"/>
              <a:t>utility sites are </a:t>
            </a:r>
            <a:r>
              <a:rPr lang="en-US" dirty="0"/>
              <a:t>the weakest link</a:t>
            </a:r>
            <a:endParaRPr lang="en-US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7163" y="1380713"/>
            <a:ext cx="8788400" cy="3462592"/>
          </a:xfrm>
        </p:spPr>
        <p:txBody>
          <a:bodyPr/>
          <a:lstStyle/>
          <a:p>
            <a:r>
              <a:rPr lang="en-US" sz="2000" b="1" dirty="0" smtClean="0"/>
              <a:t>SCADA networks were designed for security by obscurity</a:t>
            </a:r>
          </a:p>
          <a:p>
            <a:pPr lvl="1"/>
            <a:r>
              <a:rPr lang="en-US" sz="1800" dirty="0" smtClean="0"/>
              <a:t>Industrial automation devices utilize basic authentication methods</a:t>
            </a:r>
          </a:p>
          <a:p>
            <a:pPr lvl="1"/>
            <a:r>
              <a:rPr lang="en-US" sz="1800" dirty="0" smtClean="0"/>
              <a:t>SCADA protocols do not support any role-base authorizations</a:t>
            </a:r>
          </a:p>
          <a:p>
            <a:r>
              <a:rPr lang="en-US" sz="2000" b="1" dirty="0" smtClean="0"/>
              <a:t>Physical access to a remote site can be easily gained</a:t>
            </a:r>
          </a:p>
          <a:p>
            <a:pPr lvl="1"/>
            <a:r>
              <a:rPr lang="en-US" sz="1800" dirty="0" smtClean="0"/>
              <a:t>Remote sub-stations are unmanned</a:t>
            </a:r>
          </a:p>
          <a:p>
            <a:pPr lvl="1"/>
            <a:r>
              <a:rPr lang="en-US" sz="1800" dirty="0" smtClean="0"/>
              <a:t>Authorized site visitors gain access to the local network</a:t>
            </a:r>
          </a:p>
          <a:p>
            <a:r>
              <a:rPr lang="en-US" sz="2000" b="1" dirty="0" smtClean="0"/>
              <a:t>Inter-site sessions are not considered trusted</a:t>
            </a:r>
          </a:p>
          <a:p>
            <a:pPr lvl="1"/>
            <a:r>
              <a:rPr lang="en-US" sz="1800" dirty="0" smtClean="0"/>
              <a:t>An insider in 1 site can gain unsupervised access to other sites</a:t>
            </a:r>
          </a:p>
          <a:p>
            <a:pPr lvl="1"/>
            <a:r>
              <a:rPr lang="en-US" sz="1800" dirty="0" smtClean="0"/>
              <a:t>Man-in-Middle attacks can hack into the private network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2</a:t>
            </a:fld>
            <a:r>
              <a:rPr lang="he-IL" smtClean="0"/>
              <a:t>-</a:t>
            </a: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622370" y="4866885"/>
            <a:ext cx="8057584" cy="903231"/>
            <a:chOff x="541025" y="4890562"/>
            <a:chExt cx="8778240" cy="996285"/>
          </a:xfrm>
          <a:solidFill>
            <a:srgbClr val="FFFF00"/>
          </a:solidFill>
        </p:grpSpPr>
        <p:sp>
          <p:nvSpPr>
            <p:cNvPr id="7" name="Rounded Rectangle 6"/>
            <p:cNvSpPr/>
            <p:nvPr/>
          </p:nvSpPr>
          <p:spPr bwMode="auto">
            <a:xfrm>
              <a:off x="541025" y="4935830"/>
              <a:ext cx="8778240" cy="905751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651754" y="4890562"/>
              <a:ext cx="8556782" cy="996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D5793"/>
                </a:buClr>
                <a:defRPr/>
              </a:pPr>
              <a:r>
                <a:rPr lang="en-US" sz="1800" b="1" kern="0" dirty="0" smtClean="0"/>
                <a:t>“</a:t>
              </a:r>
              <a:r>
                <a:rPr lang="en-US" sz="1800" b="1" kern="0" dirty="0"/>
                <a:t>smart grid cyber-security guidelines did not address an important element… risk of attacks that use both cyber and physical means”</a:t>
              </a:r>
            </a:p>
            <a:p>
              <a:pPr algn="l">
                <a:spcBef>
                  <a:spcPct val="20000"/>
                </a:spcBef>
                <a:buClr>
                  <a:srgbClr val="2D5793"/>
                </a:buClr>
                <a:defRPr/>
              </a:pPr>
              <a:r>
                <a:rPr lang="en-US" sz="1100" dirty="0"/>
                <a:t>Electricity Grid Modernization; Report to Congressional requesters, US GAO, January 2011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214" y="2759743"/>
            <a:ext cx="1489123" cy="952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9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הסבר קווי 1 (גבול וקו אנכי) 57"/>
          <p:cNvSpPr/>
          <p:nvPr/>
        </p:nvSpPr>
        <p:spPr>
          <a:xfrm flipH="1">
            <a:off x="363784" y="3378996"/>
            <a:ext cx="1379207" cy="712432"/>
          </a:xfrm>
          <a:prstGeom prst="accentBorderCallout1">
            <a:avLst>
              <a:gd name="adj1" fmla="val 18750"/>
              <a:gd name="adj2" fmla="val -8333"/>
              <a:gd name="adj3" fmla="val -58243"/>
              <a:gd name="adj4" fmla="val 15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0" y="1815335"/>
            <a:ext cx="2332393" cy="17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275580" y="1196577"/>
            <a:ext cx="1515508" cy="1772141"/>
            <a:chOff x="3549860" y="4812948"/>
            <a:chExt cx="1940018" cy="1329440"/>
          </a:xfrm>
        </p:grpSpPr>
        <p:pic>
          <p:nvPicPr>
            <p:cNvPr id="6" name="Picture 2" descr="http://greymousecloud.com/images/NOC-fiji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83360" y="5089612"/>
              <a:ext cx="1503563" cy="913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מלבן 6"/>
            <p:cNvSpPr/>
            <p:nvPr/>
          </p:nvSpPr>
          <p:spPr bwMode="auto">
            <a:xfrm>
              <a:off x="3755672" y="4984852"/>
              <a:ext cx="1734206" cy="115753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549860" y="4812948"/>
              <a:ext cx="1225581" cy="166828"/>
            </a:xfrm>
            <a:prstGeom prst="rect">
              <a:avLst/>
            </a:prstGeom>
            <a:noFill/>
          </p:spPr>
          <p:txBody>
            <a:bodyPr wrap="square" lIns="83069" tIns="41535" rIns="83069" bIns="41535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 smtClean="0">
                  <a:solidFill>
                    <a:srgbClr val="000000"/>
                  </a:solidFill>
                  <a:cs typeface="Arial" pitchFamily="34" charset="0"/>
                </a:rPr>
                <a:t>Control center</a:t>
              </a:r>
              <a:endParaRPr lang="en-US" sz="900" b="1" i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6769524" y="2335767"/>
            <a:ext cx="1806931" cy="750538"/>
            <a:chOff x="1240940" y="4592988"/>
            <a:chExt cx="2409242" cy="75053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779" y="4810849"/>
              <a:ext cx="312439" cy="21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55"/>
            <p:cNvSpPr txBox="1">
              <a:spLocks noChangeArrowheads="1"/>
            </p:cNvSpPr>
            <p:nvPr/>
          </p:nvSpPr>
          <p:spPr bwMode="auto">
            <a:xfrm>
              <a:off x="1240940" y="4592988"/>
              <a:ext cx="4984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</a:rPr>
                <a:t>PLC</a:t>
              </a:r>
            </a:p>
          </p:txBody>
        </p:sp>
        <p:cxnSp>
          <p:nvCxnSpPr>
            <p:cNvPr id="11" name="מחבר ישר 10"/>
            <p:cNvCxnSpPr/>
            <p:nvPr/>
          </p:nvCxnSpPr>
          <p:spPr bwMode="auto">
            <a:xfrm flipV="1">
              <a:off x="2501503" y="4916309"/>
              <a:ext cx="789846" cy="1998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מחבר ישר 11"/>
            <p:cNvCxnSpPr/>
            <p:nvPr/>
          </p:nvCxnSpPr>
          <p:spPr bwMode="auto">
            <a:xfrm flipV="1">
              <a:off x="1664242" y="4924491"/>
              <a:ext cx="789846" cy="1998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4" t="6339" r="7712" b="2413"/>
            <a:stretch/>
          </p:blipFill>
          <p:spPr>
            <a:xfrm>
              <a:off x="2338388" y="4786314"/>
              <a:ext cx="326231" cy="557212"/>
            </a:xfrm>
            <a:prstGeom prst="rect">
              <a:avLst/>
            </a:prstGeom>
          </p:spPr>
        </p:pic>
        <p:sp>
          <p:nvSpPr>
            <p:cNvPr id="14" name="מלבן 13"/>
            <p:cNvSpPr/>
            <p:nvPr/>
          </p:nvSpPr>
          <p:spPr bwMode="auto">
            <a:xfrm>
              <a:off x="1303243" y="4599950"/>
              <a:ext cx="456977" cy="481911"/>
            </a:xfrm>
            <a:prstGeom prst="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741" y="4810849"/>
              <a:ext cx="312439" cy="21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5"/>
            <p:cNvSpPr txBox="1">
              <a:spLocks noChangeArrowheads="1"/>
            </p:cNvSpPr>
            <p:nvPr/>
          </p:nvSpPr>
          <p:spPr bwMode="auto">
            <a:xfrm>
              <a:off x="3130902" y="4592988"/>
              <a:ext cx="49842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</a:rPr>
                <a:t>PLC</a:t>
              </a:r>
            </a:p>
          </p:txBody>
        </p:sp>
        <p:sp>
          <p:nvSpPr>
            <p:cNvPr id="17" name="מלבן 16"/>
            <p:cNvSpPr/>
            <p:nvPr/>
          </p:nvSpPr>
          <p:spPr bwMode="auto">
            <a:xfrm>
              <a:off x="3193205" y="4599950"/>
              <a:ext cx="456977" cy="481911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897" y="4833349"/>
              <a:ext cx="433019" cy="231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069" y="4850290"/>
              <a:ext cx="433019" cy="231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קבוצה 33"/>
          <p:cNvGrpSpPr/>
          <p:nvPr/>
        </p:nvGrpSpPr>
        <p:grpSpPr>
          <a:xfrm>
            <a:off x="5871278" y="1304647"/>
            <a:ext cx="794385" cy="883920"/>
            <a:chOff x="3154629" y="1863089"/>
            <a:chExt cx="1059180" cy="883920"/>
          </a:xfrm>
        </p:grpSpPr>
        <p:grpSp>
          <p:nvGrpSpPr>
            <p:cNvPr id="21" name="קבוצה 20"/>
            <p:cNvGrpSpPr/>
            <p:nvPr/>
          </p:nvGrpSpPr>
          <p:grpSpPr>
            <a:xfrm>
              <a:off x="3183013" y="1957787"/>
              <a:ext cx="884817" cy="707808"/>
              <a:chOff x="1619519" y="2154619"/>
              <a:chExt cx="884817" cy="707808"/>
            </a:xfrm>
          </p:grpSpPr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9519" y="2322936"/>
                <a:ext cx="540120" cy="539491"/>
              </a:xfrm>
              <a:prstGeom prst="rect">
                <a:avLst/>
              </a:prstGeom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9640" y="2154619"/>
                <a:ext cx="344696" cy="304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מלבן 23"/>
            <p:cNvSpPr/>
            <p:nvPr/>
          </p:nvSpPr>
          <p:spPr bwMode="auto">
            <a:xfrm>
              <a:off x="3154629" y="1863089"/>
              <a:ext cx="1059180" cy="883920"/>
            </a:xfrm>
            <a:prstGeom prst="rect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0" y="4091428"/>
            <a:ext cx="2332393" cy="17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מחבר מרפקי 41"/>
          <p:cNvCxnSpPr>
            <a:stCxn id="7" idx="3"/>
            <a:endCxn id="36" idx="1"/>
          </p:cNvCxnSpPr>
          <p:nvPr/>
        </p:nvCxnSpPr>
        <p:spPr>
          <a:xfrm>
            <a:off x="1791088" y="2197222"/>
            <a:ext cx="1992924" cy="13674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מרפקי 42"/>
          <p:cNvCxnSpPr>
            <a:stCxn id="36" idx="0"/>
            <a:endCxn id="4" idx="1"/>
          </p:cNvCxnSpPr>
          <p:nvPr/>
        </p:nvCxnSpPr>
        <p:spPr>
          <a:xfrm rot="5400000" flipH="1" flipV="1">
            <a:off x="5341299" y="1967194"/>
            <a:ext cx="274482" cy="17200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מרפקי 45"/>
          <p:cNvCxnSpPr>
            <a:endCxn id="30" idx="1"/>
          </p:cNvCxnSpPr>
          <p:nvPr/>
        </p:nvCxnSpPr>
        <p:spPr>
          <a:xfrm>
            <a:off x="4668246" y="3669593"/>
            <a:ext cx="1670324" cy="1296483"/>
          </a:xfrm>
          <a:prstGeom prst="bentConnector3">
            <a:avLst>
              <a:gd name="adj1" fmla="val -2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קבוצה 49"/>
          <p:cNvGrpSpPr/>
          <p:nvPr/>
        </p:nvGrpSpPr>
        <p:grpSpPr>
          <a:xfrm>
            <a:off x="3145529" y="2710303"/>
            <a:ext cx="2674949" cy="1454491"/>
            <a:chOff x="4194039" y="2710303"/>
            <a:chExt cx="2116886" cy="1454491"/>
          </a:xfrm>
        </p:grpSpPr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4194039" y="2710303"/>
              <a:ext cx="2116886" cy="959290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b="1" i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TextBox 155"/>
            <p:cNvSpPr txBox="1">
              <a:spLocks noChangeArrowheads="1"/>
            </p:cNvSpPr>
            <p:nvPr/>
          </p:nvSpPr>
          <p:spPr bwMode="auto">
            <a:xfrm>
              <a:off x="4699318" y="2964465"/>
              <a:ext cx="1320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OT network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3" name="הסבר קווי 1 (גבול וקו אנכי) 52"/>
          <p:cNvSpPr/>
          <p:nvPr/>
        </p:nvSpPr>
        <p:spPr>
          <a:xfrm flipH="1">
            <a:off x="4124787" y="1813850"/>
            <a:ext cx="1379207" cy="521918"/>
          </a:xfrm>
          <a:prstGeom prst="accentBorderCallout1">
            <a:avLst>
              <a:gd name="adj1" fmla="val 18750"/>
              <a:gd name="adj2" fmla="val -8333"/>
              <a:gd name="adj3" fmla="val 19187"/>
              <a:gd name="adj4" fmla="val -2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108872" y="1774878"/>
            <a:ext cx="141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Excess Access Rights</a:t>
            </a:r>
            <a:endParaRPr lang="en-US" sz="1200" dirty="0"/>
          </a:p>
        </p:txBody>
      </p:sp>
      <p:sp>
        <p:nvSpPr>
          <p:cNvPr id="58" name="הסבר קווי 1 (גבול וקו אנכי) 57"/>
          <p:cNvSpPr/>
          <p:nvPr/>
        </p:nvSpPr>
        <p:spPr>
          <a:xfrm flipH="1">
            <a:off x="2203451" y="4169583"/>
            <a:ext cx="1379207" cy="522253"/>
          </a:xfrm>
          <a:prstGeom prst="accentBorderCallout1">
            <a:avLst>
              <a:gd name="adj1" fmla="val 18750"/>
              <a:gd name="adj2" fmla="val -8333"/>
              <a:gd name="adj3" fmla="val -92443"/>
              <a:gd name="adj4" fmla="val -42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07855" y="4230171"/>
            <a:ext cx="137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 in the middle attack</a:t>
            </a:r>
          </a:p>
        </p:txBody>
      </p:sp>
      <p:sp>
        <p:nvSpPr>
          <p:cNvPr id="60" name="הסבר קווי 1 (גבול וקו אנכי) 59"/>
          <p:cNvSpPr/>
          <p:nvPr/>
        </p:nvSpPr>
        <p:spPr>
          <a:xfrm flipH="1">
            <a:off x="4010499" y="5415122"/>
            <a:ext cx="1379207" cy="461664"/>
          </a:xfrm>
          <a:prstGeom prst="accentBorderCallout1">
            <a:avLst>
              <a:gd name="adj1" fmla="val 18750"/>
              <a:gd name="adj2" fmla="val -8333"/>
              <a:gd name="adj3" fmla="val -52445"/>
              <a:gd name="adj4" fmla="val -67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045792" y="5415120"/>
            <a:ext cx="137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Compromised Field Device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2861" y="3378996"/>
            <a:ext cx="137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Malware in SCADA Computers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9" y="294066"/>
            <a:ext cx="8788400" cy="1143000"/>
          </a:xfrm>
        </p:spPr>
        <p:txBody>
          <a:bodyPr/>
          <a:lstStyle/>
          <a:p>
            <a:r>
              <a:rPr lang="en-US" dirty="0" smtClean="0"/>
              <a:t>Attack Vectors on the OT network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619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the </a:t>
            </a:r>
            <a:r>
              <a:rPr lang="en-US" dirty="0" smtClean="0"/>
              <a:t>Distributed SCADA </a:t>
            </a:r>
            <a:r>
              <a:rPr lang="en-US" dirty="0"/>
              <a:t>operations</a:t>
            </a:r>
            <a:endParaRPr lang="he-I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98919"/>
              </p:ext>
            </p:extLst>
          </p:nvPr>
        </p:nvGraphicFramePr>
        <p:xfrm>
          <a:off x="565266" y="1588247"/>
          <a:ext cx="8030094" cy="37100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86895"/>
                <a:gridCol w="2743199"/>
              </a:tblGrid>
              <a:tr h="48993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Defense Method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Attack</a:t>
                      </a:r>
                      <a:r>
                        <a:rPr lang="en-US" baseline="0" dirty="0" smtClean="0"/>
                        <a:t> Vector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SCADA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Deep-Packet-Inspection</a:t>
                      </a:r>
                      <a:r>
                        <a:rPr lang="en-US" sz="2000" baseline="0" dirty="0" smtClean="0"/>
                        <a:t> to block </a:t>
                      </a:r>
                      <a:r>
                        <a:rPr lang="en-US" sz="2000" dirty="0" smtClean="0"/>
                        <a:t>unauthorized traffic from the SCADA 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Malware in the SCADA Computers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Encrypted VPN tunnels </a:t>
                      </a:r>
                      <a:r>
                        <a:rPr lang="en-US" sz="2000" baseline="0" dirty="0" smtClean="0"/>
                        <a:t> over the untrusted links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 in the Middle</a:t>
                      </a:r>
                    </a:p>
                    <a:p>
                      <a:pPr algn="l" rtl="0"/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Restricted</a:t>
                      </a:r>
                      <a:r>
                        <a:rPr lang="en-US" sz="2000" baseline="0" dirty="0" smtClean="0"/>
                        <a:t> access to the critical assets using user-based and task-based policies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Excess Access Rights in Remote site</a:t>
                      </a:r>
                    </a:p>
                    <a:p>
                      <a:pPr algn="l" rtl="0"/>
                      <a:endParaRPr lang="he-I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IPS/IDS</a:t>
                      </a:r>
                      <a:r>
                        <a:rPr lang="en-US" sz="2000" baseline="0" dirty="0" smtClean="0"/>
                        <a:t> (Intrusion Prevention/Detection) for behavioral analysis of distributed automation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Compromised Field Device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4</a:t>
            </a:fld>
            <a:r>
              <a:rPr lang="he-IL" smtClean="0"/>
              <a:t>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neuhaus.de/English/Support/ZDUE/ZDUE-DC-MUC/Pictures/ZDUE-DC-MUC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32955" b="25709"/>
          <a:stretch>
            <a:fillRect/>
          </a:stretch>
        </p:blipFill>
        <p:spPr bwMode="auto">
          <a:xfrm>
            <a:off x="8224051" y="3355727"/>
            <a:ext cx="668654" cy="383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IPS for </a:t>
            </a:r>
            <a:r>
              <a:rPr lang="en-US" smtClean="0"/>
              <a:t>ICS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607424"/>
            <a:ext cx="7666038" cy="4328679"/>
          </a:xfrm>
        </p:spPr>
        <p:txBody>
          <a:bodyPr/>
          <a:lstStyle/>
          <a:p>
            <a:r>
              <a:rPr lang="en-US" dirty="0" smtClean="0"/>
              <a:t>Per-user role-based validation of SCADA sessions</a:t>
            </a:r>
          </a:p>
          <a:p>
            <a:pPr lvl="1"/>
            <a:r>
              <a:rPr lang="en-US" dirty="0" smtClean="0"/>
              <a:t>Applied to both IP &amp; Serial devices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Distributed Deployment @ each end-point</a:t>
            </a:r>
          </a:p>
          <a:p>
            <a:pPr lvl="1"/>
            <a:r>
              <a:rPr lang="en-US" dirty="0" smtClean="0"/>
              <a:t>Inline IPS or Virtual IDS</a:t>
            </a:r>
          </a:p>
          <a:p>
            <a:pPr lvl="1">
              <a:buNone/>
              <a:defRPr/>
            </a:pPr>
            <a:endParaRPr lang="en-US" sz="2400" dirty="0" smtClean="0"/>
          </a:p>
          <a:p>
            <a:r>
              <a:rPr lang="en-US" dirty="0" smtClean="0"/>
              <a:t>End-to-End support logic</a:t>
            </a:r>
          </a:p>
          <a:p>
            <a:pPr lvl="1"/>
            <a:r>
              <a:rPr lang="en-US" dirty="0" smtClean="0"/>
              <a:t>Intuitive provisioning based on auto-learning</a:t>
            </a:r>
          </a:p>
          <a:p>
            <a:pPr lvl="1"/>
            <a:r>
              <a:rPr lang="en-US" dirty="0" smtClean="0"/>
              <a:t>Event log with SOC tools 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5</a:t>
            </a:fld>
            <a:r>
              <a:rPr lang="he-IL" dirty="0" smtClean="0"/>
              <a:t>-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814" y="2036691"/>
            <a:ext cx="3504222" cy="36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detectiv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9299" y="1187364"/>
            <a:ext cx="1177277" cy="870100"/>
          </a:xfrm>
          <a:prstGeom prst="rect">
            <a:avLst/>
          </a:prstGeom>
        </p:spPr>
      </p:pic>
      <p:pic>
        <p:nvPicPr>
          <p:cNvPr id="19" name="Picture 18" descr="Satec PM.jpg"/>
          <p:cNvPicPr>
            <a:picLocks noChangeAspect="1"/>
          </p:cNvPicPr>
          <p:nvPr/>
        </p:nvPicPr>
        <p:blipFill>
          <a:blip r:embed="rId5" cstate="print"/>
          <a:srcRect l="9890" t="6164" r="11205" b="13802"/>
          <a:stretch>
            <a:fillRect/>
          </a:stretch>
        </p:blipFill>
        <p:spPr>
          <a:xfrm>
            <a:off x="8060288" y="3983565"/>
            <a:ext cx="504874" cy="506977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 bwMode="auto">
          <a:xfrm rot="233901">
            <a:off x="6271847" y="2653476"/>
            <a:ext cx="1735046" cy="1047787"/>
          </a:xfrm>
          <a:prstGeom prst="cloud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6" descr="MCj02790920000[1]"/>
          <p:cNvPicPr>
            <a:picLocks noChangeAspect="1"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6499205" y="3251758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 bwMode="auto">
          <a:xfrm>
            <a:off x="7055892" y="3125340"/>
            <a:ext cx="1883391" cy="1464473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76" descr="MCj02790920000[1]"/>
          <p:cNvPicPr>
            <a:picLocks noChangeAspect="1"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7427447" y="2531768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6" descr="MCj02790920000[1]"/>
          <p:cNvPicPr>
            <a:picLocks noChangeAspect="1"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6552272" y="2489764"/>
            <a:ext cx="515020" cy="6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 bwMode="auto">
          <a:xfrm rot="10800000">
            <a:off x="7888766" y="3823054"/>
            <a:ext cx="204268" cy="1848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7789299" y="3518347"/>
            <a:ext cx="4713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print"/>
          <a:srcRect t="2983" r="6320" b="7862"/>
          <a:stretch>
            <a:fillRect/>
          </a:stretch>
        </p:blipFill>
        <p:spPr bwMode="auto">
          <a:xfrm>
            <a:off x="6328073" y="4791002"/>
            <a:ext cx="2320137" cy="124131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 bwMode="auto">
          <a:xfrm rot="20682118">
            <a:off x="6833058" y="290751"/>
            <a:ext cx="1640541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Patent Pending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74" y="3242304"/>
            <a:ext cx="669782" cy="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22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ndrewjprokop.files.wordpress.com/2014/08/holis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0142">
            <a:off x="3594437" y="3552807"/>
            <a:ext cx="1913856" cy="191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3" y="71725"/>
            <a:ext cx="8788400" cy="1143000"/>
          </a:xfrm>
        </p:spPr>
        <p:txBody>
          <a:bodyPr/>
          <a:lstStyle/>
          <a:p>
            <a:r>
              <a:rPr lang="en-US" dirty="0" smtClean="0"/>
              <a:t>Cyber </a:t>
            </a:r>
            <a:r>
              <a:rPr lang="en-US" dirty="0"/>
              <a:t>Security solutions </a:t>
            </a:r>
            <a:r>
              <a:rPr lang="en-US" dirty="0" smtClean="0"/>
              <a:t>for </a:t>
            </a:r>
            <a:r>
              <a:rPr lang="en-US" dirty="0"/>
              <a:t>Critical Distributed Automation networks</a:t>
            </a:r>
          </a:p>
        </p:txBody>
      </p:sp>
      <p:sp>
        <p:nvSpPr>
          <p:cNvPr id="9" name="מלבן 8"/>
          <p:cNvSpPr/>
          <p:nvPr/>
        </p:nvSpPr>
        <p:spPr>
          <a:xfrm>
            <a:off x="546100" y="1839990"/>
            <a:ext cx="190857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/>
              </a:rPr>
              <a:t>Distributed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/>
              </a:rPr>
              <a:t>Secure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/>
              </a:rPr>
              <a:t>Gateway</a:t>
            </a:r>
            <a:endParaRPr lang="en-US" b="0" i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383150" y="2692721"/>
            <a:ext cx="365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/>
              </a:rPr>
              <a:t>SCADA </a:t>
            </a:r>
            <a:r>
              <a:rPr lang="en-US" b="0" i="0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/>
              </a:rPr>
              <a:t>IDS Server</a:t>
            </a:r>
            <a:endParaRPr lang="en-US" b="0" i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/>
            </a:endParaRPr>
          </a:p>
        </p:txBody>
      </p:sp>
      <p:pic>
        <p:nvPicPr>
          <p:cNvPr id="114" name="תמונה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654" y="4259451"/>
            <a:ext cx="502694" cy="530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8" name="דיאגרמה 37"/>
          <p:cNvGraphicFramePr/>
          <p:nvPr>
            <p:extLst>
              <p:ext uri="{D42A27DB-BD31-4B8C-83A1-F6EECF244321}">
                <p14:modId xmlns:p14="http://schemas.microsoft.com/office/powerpoint/2010/main" val="2354478472"/>
              </p:ext>
            </p:extLst>
          </p:nvPr>
        </p:nvGraphicFramePr>
        <p:xfrm>
          <a:off x="2565773" y="2959017"/>
          <a:ext cx="3912429" cy="313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" name="תמונה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7" y="1227625"/>
            <a:ext cx="1291363" cy="1940279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7" y="1403350"/>
            <a:ext cx="1959995" cy="125203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70" y="4259159"/>
            <a:ext cx="554662" cy="5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6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ISOC – Integrating IT/OT/PACS Security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92" y="1229461"/>
            <a:ext cx="8448908" cy="2517039"/>
          </a:xfrm>
        </p:spPr>
        <p:txBody>
          <a:bodyPr/>
          <a:lstStyle/>
          <a:p>
            <a:r>
              <a:rPr lang="en-US" dirty="0" smtClean="0"/>
              <a:t>An efficient security solution should integrate:</a:t>
            </a:r>
          </a:p>
          <a:p>
            <a:pPr lvl="1"/>
            <a:r>
              <a:rPr lang="en-US" dirty="0" smtClean="0"/>
              <a:t>IT security</a:t>
            </a:r>
          </a:p>
          <a:p>
            <a:pPr lvl="1"/>
            <a:r>
              <a:rPr lang="en-US" dirty="0" smtClean="0"/>
              <a:t>OT security</a:t>
            </a:r>
          </a:p>
          <a:p>
            <a:pPr lvl="1"/>
            <a:r>
              <a:rPr lang="en-US" dirty="0" smtClean="0"/>
              <a:t>Physical Access Control</a:t>
            </a:r>
          </a:p>
          <a:p>
            <a:r>
              <a:rPr lang="en-US" dirty="0" smtClean="0"/>
              <a:t> All information should be correlated in a central ISOC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7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1493" y="3531935"/>
            <a:ext cx="4239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“In twenty years as the Chief Director of Incident Response with the FBI I have seen </a:t>
            </a:r>
            <a:r>
              <a:rPr lang="en-US" dirty="0">
                <a:solidFill>
                  <a:srgbClr val="224380"/>
                </a:solidFill>
              </a:rPr>
              <a:t>2 systems </a:t>
            </a:r>
            <a:r>
              <a:rPr lang="en-US" dirty="0">
                <a:solidFill>
                  <a:srgbClr val="FF0000"/>
                </a:solidFill>
              </a:rPr>
              <a:t>which were truly air-gapped”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7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 </a:t>
            </a:r>
            <a:r>
              <a:rPr lang="en-US" dirty="0" smtClean="0"/>
              <a:t>on a</a:t>
            </a:r>
            <a:r>
              <a:rPr lang="en-US" dirty="0" smtClean="0"/>
              <a:t>ddressing the concerns as laid out by: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NIST </a:t>
            </a:r>
            <a:r>
              <a:rPr lang="en-US" dirty="0"/>
              <a:t>Cybersecurity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DOE ES-C2M2</a:t>
            </a:r>
          </a:p>
          <a:p>
            <a:r>
              <a:rPr lang="en-US" dirty="0" smtClean="0"/>
              <a:t>NERC's </a:t>
            </a:r>
            <a:r>
              <a:rPr lang="en-US" dirty="0"/>
              <a:t>CIPv5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RADiFlow Introduction</a:t>
            </a:r>
          </a:p>
          <a:p>
            <a:pPr>
              <a:defRPr/>
            </a:pPr>
            <a:r>
              <a:rPr lang="en-US" smtClean="0"/>
              <a:t>Proprietary and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8</a:t>
            </a:fld>
            <a:r>
              <a:rPr lang="he-IL" smtClean="0"/>
              <a:t>-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95000"/>
          </a:blip>
          <a:srcRect r="7568" b="9010"/>
          <a:stretch/>
        </p:blipFill>
        <p:spPr>
          <a:xfrm>
            <a:off x="4021796" y="3310112"/>
            <a:ext cx="4548661" cy="2439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57328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over Cellular Network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smtClean="0"/>
              <a:t>-</a:t>
            </a:r>
            <a:fld id="{9532BE87-535C-4D0D-B6A7-9F40CBDB0788}" type="slidenum">
              <a:rPr lang="he-IL" smtClean="0"/>
              <a:pPr>
                <a:defRPr/>
              </a:pPr>
              <a:t>9</a:t>
            </a:fld>
            <a:r>
              <a:rPr lang="he-IL" smtClean="0"/>
              <a:t>-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4457" y="2690743"/>
            <a:ext cx="635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836829" y="1467194"/>
            <a:ext cx="415104" cy="64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191112" y="1996930"/>
            <a:ext cx="423752" cy="25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8" idx="0"/>
          </p:cNvCxnSpPr>
          <p:nvPr/>
        </p:nvCxnSpPr>
        <p:spPr bwMode="auto">
          <a:xfrm flipH="1">
            <a:off x="6619501" y="2270708"/>
            <a:ext cx="598769" cy="84786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157163" y="1269240"/>
            <a:ext cx="8727530" cy="1787859"/>
          </a:xfrm>
        </p:spPr>
        <p:txBody>
          <a:bodyPr/>
          <a:lstStyle/>
          <a:p>
            <a:r>
              <a:rPr lang="en-US" sz="1800" dirty="0" smtClean="0"/>
              <a:t>Connecting private sub-networks over a public or private network</a:t>
            </a:r>
          </a:p>
          <a:p>
            <a:r>
              <a:rPr lang="en-US" sz="1800" dirty="0" smtClean="0"/>
              <a:t>Remote site connection using Hub &amp; Spoke GRE tunnels</a:t>
            </a:r>
          </a:p>
          <a:p>
            <a:r>
              <a:rPr lang="en-US" sz="1800" dirty="0" smtClean="0"/>
              <a:t>IP Sec used to encrypt the GRE tunnels</a:t>
            </a:r>
          </a:p>
          <a:p>
            <a:r>
              <a:rPr lang="en-US" sz="1800" dirty="0" smtClean="0"/>
              <a:t>Certificates used to authenticate remote parties</a:t>
            </a:r>
          </a:p>
          <a:p>
            <a:r>
              <a:rPr lang="en-US" sz="1800" dirty="0" smtClean="0"/>
              <a:t>L2 or L3 VPN modes available</a:t>
            </a:r>
            <a:endParaRPr lang="en-US" sz="1800" dirty="0"/>
          </a:p>
        </p:txBody>
      </p:sp>
      <p:grpSp>
        <p:nvGrpSpPr>
          <p:cNvPr id="3" name="Group 70"/>
          <p:cNvGrpSpPr/>
          <p:nvPr/>
        </p:nvGrpSpPr>
        <p:grpSpPr>
          <a:xfrm>
            <a:off x="405322" y="3044610"/>
            <a:ext cx="8568298" cy="3056052"/>
            <a:chOff x="405322" y="3044610"/>
            <a:chExt cx="8568298" cy="30560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9490" y="3118570"/>
              <a:ext cx="1720021" cy="11858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68021" y="4149864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Cell site</a:t>
              </a:r>
            </a:p>
            <a:p>
              <a:pPr algn="ctr"/>
              <a:r>
                <a:rPr lang="en-US" sz="1200" dirty="0" smtClean="0"/>
                <a:t>ISP #1</a:t>
              </a:r>
              <a:endParaRPr lang="en-US" sz="1200" b="1" dirty="0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5322" y="5312121"/>
              <a:ext cx="572489" cy="510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061930" y="5024944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NAT </a:t>
              </a:r>
            </a:p>
            <a:p>
              <a:pPr algn="ctr"/>
              <a:r>
                <a:rPr lang="en-US" sz="1200" b="1" dirty="0" smtClean="0"/>
                <a:t>router</a:t>
              </a:r>
              <a:endParaRPr lang="en-US" sz="1200" b="1" dirty="0"/>
            </a:p>
          </p:txBody>
        </p:sp>
        <p:pic>
          <p:nvPicPr>
            <p:cNvPr id="40" name="Picture 15" descr="msc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651428" y="3101890"/>
              <a:ext cx="322192" cy="24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42"/>
            <p:cNvGrpSpPr/>
            <p:nvPr/>
          </p:nvGrpSpPr>
          <p:grpSpPr>
            <a:xfrm>
              <a:off x="7947935" y="3777949"/>
              <a:ext cx="769057" cy="791798"/>
              <a:chOff x="6848965" y="1678616"/>
              <a:chExt cx="1484490" cy="1673844"/>
            </a:xfrm>
          </p:grpSpPr>
          <p:pic>
            <p:nvPicPr>
              <p:cNvPr id="44" name="Picture 6" descr="http://www.broadbandbuyer.co.uk/images/products/solwise/NET-3G-OMNI-A0121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flipH="1">
                <a:off x="7202073" y="1934452"/>
                <a:ext cx="447675" cy="963265"/>
              </a:xfrm>
              <a:prstGeom prst="rect">
                <a:avLst/>
              </a:prstGeom>
              <a:noFill/>
            </p:spPr>
          </p:pic>
          <p:pic>
            <p:nvPicPr>
              <p:cNvPr id="45" name="Picture 8" descr="http://www.easyvectors.com/assets/images/vectors/afbig/radio-wireless-tower-clip-art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 rot="1352094">
                <a:off x="6848965" y="1678616"/>
                <a:ext cx="390606" cy="779559"/>
              </a:xfrm>
              <a:prstGeom prst="rect">
                <a:avLst/>
              </a:prstGeom>
              <a:noFill/>
            </p:spPr>
          </p:pic>
          <p:pic>
            <p:nvPicPr>
              <p:cNvPr id="46" name="Picture 45" descr="3080 photo.jpg"/>
              <p:cNvPicPr>
                <a:picLocks noChangeAspect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>
              <a:xfrm>
                <a:off x="7326027" y="2071365"/>
                <a:ext cx="1007428" cy="1281095"/>
              </a:xfrm>
              <a:prstGeom prst="rect">
                <a:avLst/>
              </a:prstGeom>
            </p:spPr>
          </p:pic>
        </p:grpSp>
        <p:cxnSp>
          <p:nvCxnSpPr>
            <p:cNvPr id="47" name="Straight Arrow Connector 46"/>
            <p:cNvCxnSpPr>
              <a:endCxn id="45" idx="1"/>
            </p:cNvCxnSpPr>
            <p:nvPr/>
          </p:nvCxnSpPr>
          <p:spPr bwMode="auto">
            <a:xfrm>
              <a:off x="7001299" y="3821374"/>
              <a:ext cx="954361" cy="1021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arrow"/>
              <a:tailEnd type="arrow"/>
            </a:ln>
            <a:effectLst/>
          </p:spPr>
        </p:cxn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8267" y="4740591"/>
              <a:ext cx="1720021" cy="1185852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200593" y="5638997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Cell site</a:t>
              </a:r>
            </a:p>
            <a:p>
              <a:pPr algn="ctr"/>
              <a:r>
                <a:rPr lang="en-US" sz="1200" dirty="0" smtClean="0"/>
                <a:t>ISP #2</a:t>
              </a:r>
              <a:endParaRPr lang="en-US" sz="1200" b="1" dirty="0"/>
            </a:p>
          </p:txBody>
        </p:sp>
        <p:cxnSp>
          <p:nvCxnSpPr>
            <p:cNvPr id="54" name="Straight Arrow Connector 53"/>
            <p:cNvCxnSpPr>
              <a:endCxn id="45" idx="2"/>
            </p:cNvCxnSpPr>
            <p:nvPr/>
          </p:nvCxnSpPr>
          <p:spPr bwMode="auto">
            <a:xfrm rot="5400000" flipH="1" flipV="1">
              <a:off x="6949470" y="4266353"/>
              <a:ext cx="1162697" cy="8952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arrow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6929183" y="3206397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Primary</a:t>
              </a:r>
            </a:p>
            <a:p>
              <a:pPr algn="ctr"/>
              <a:r>
                <a:rPr lang="en-US" sz="1200" b="1" dirty="0" smtClean="0"/>
                <a:t>SIM</a:t>
              </a:r>
              <a:endParaRPr lang="en-US" sz="12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85490" y="4910971"/>
              <a:ext cx="1251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Secondary</a:t>
              </a:r>
            </a:p>
            <a:p>
              <a:pPr algn="ctr"/>
              <a:r>
                <a:rPr lang="en-US" sz="1200" b="1" dirty="0" smtClean="0"/>
                <a:t>SIM</a:t>
              </a:r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15634" y="3598616"/>
              <a:ext cx="909250" cy="24622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ACTIVE</a:t>
              </a:r>
              <a:endParaRPr lang="en-US" sz="1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42496" y="4680487"/>
              <a:ext cx="1251480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OFF</a:t>
              </a:r>
              <a:endParaRPr lang="en-US" sz="1000" b="1" dirty="0"/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2569635" y="4067037"/>
              <a:ext cx="2162483" cy="1107282"/>
              <a:chOff x="667671" y="4398566"/>
              <a:chExt cx="1325563" cy="1025525"/>
            </a:xfrm>
          </p:grpSpPr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667671" y="4398566"/>
                <a:ext cx="1325563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4623" y="4829969"/>
                <a:ext cx="1050878" cy="27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INTERNET</a:t>
                </a:r>
              </a:p>
            </p:txBody>
          </p:sp>
        </p:grpSp>
        <p:cxnSp>
          <p:nvCxnSpPr>
            <p:cNvPr id="63" name="Straight Connector 62"/>
            <p:cNvCxnSpPr>
              <a:stCxn id="11" idx="3"/>
            </p:cNvCxnSpPr>
            <p:nvPr/>
          </p:nvCxnSpPr>
          <p:spPr bwMode="auto">
            <a:xfrm flipV="1">
              <a:off x="4912367" y="3867618"/>
              <a:ext cx="858810" cy="3927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183642" y="4940490"/>
              <a:ext cx="409433" cy="1910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567" y="4017444"/>
              <a:ext cx="685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785" y="4592925"/>
              <a:ext cx="685800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7" name="Straight Connector 76"/>
            <p:cNvCxnSpPr>
              <a:stCxn id="76" idx="3"/>
            </p:cNvCxnSpPr>
            <p:nvPr/>
          </p:nvCxnSpPr>
          <p:spPr bwMode="auto">
            <a:xfrm>
              <a:off x="4955585" y="4835813"/>
              <a:ext cx="885651" cy="6642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903027" y="5308979"/>
              <a:ext cx="748352" cy="3571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3" name="Picture 92" descr="Satec PM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8140493" y="3044610"/>
              <a:ext cx="365808" cy="367332"/>
            </a:xfrm>
            <a:prstGeom prst="rect">
              <a:avLst/>
            </a:prstGeom>
          </p:spPr>
        </p:pic>
        <p:cxnSp>
          <p:nvCxnSpPr>
            <p:cNvPr id="94" name="Straight Connector 93"/>
            <p:cNvCxnSpPr/>
            <p:nvPr/>
          </p:nvCxnSpPr>
          <p:spPr bwMode="auto">
            <a:xfrm rot="5400000" flipH="1" flipV="1">
              <a:off x="8349618" y="3572454"/>
              <a:ext cx="702108" cy="2051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46" idx="0"/>
              <a:endCxn id="93" idx="2"/>
            </p:cNvCxnSpPr>
            <p:nvPr/>
          </p:nvCxnSpPr>
          <p:spPr bwMode="auto">
            <a:xfrm rot="16200000" flipV="1">
              <a:off x="8113820" y="3621519"/>
              <a:ext cx="551794" cy="132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urved Connector 41"/>
            <p:cNvCxnSpPr>
              <a:endCxn id="58" idx="1"/>
            </p:cNvCxnSpPr>
            <p:nvPr/>
          </p:nvCxnSpPr>
          <p:spPr bwMode="auto">
            <a:xfrm flipV="1">
              <a:off x="2251881" y="3721727"/>
              <a:ext cx="4863753" cy="1556226"/>
            </a:xfrm>
            <a:prstGeom prst="curvedConnector3">
              <a:avLst>
                <a:gd name="adj1" fmla="val 35970"/>
              </a:avLst>
            </a:prstGeom>
            <a:solidFill>
              <a:schemeClr val="accent1"/>
            </a:solidFill>
            <a:ln w="1270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urved Connector 56"/>
            <p:cNvCxnSpPr>
              <a:endCxn id="59" idx="1"/>
            </p:cNvCxnSpPr>
            <p:nvPr/>
          </p:nvCxnSpPr>
          <p:spPr bwMode="auto">
            <a:xfrm flipV="1">
              <a:off x="2251881" y="4803598"/>
              <a:ext cx="5090615" cy="47435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4819206" y="3589361"/>
              <a:ext cx="1055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/>
                <a:t>IPSec tunnel</a:t>
              </a:r>
              <a:endParaRPr lang="en-US" sz="1200" b="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21731" y="4601569"/>
              <a:ext cx="10550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/>
                <a:t>IPSec tunnel</a:t>
              </a:r>
              <a:endParaRPr lang="en-US" sz="1200" b="0" dirty="0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50" y="4963689"/>
            <a:ext cx="685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7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5574B5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16405</TotalTime>
  <Words>1187</Words>
  <Application>Microsoft Macintosh PowerPoint</Application>
  <PresentationFormat>On-screen Show (4:3)</PresentationFormat>
  <Paragraphs>272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Times</vt:lpstr>
      <vt:lpstr>Courier New</vt:lpstr>
      <vt:lpstr>PMingLiU</vt:lpstr>
      <vt:lpstr>Tahoma</vt:lpstr>
      <vt:lpstr>Times New Roman</vt:lpstr>
      <vt:lpstr>Georgia</vt:lpstr>
      <vt:lpstr>Arial Unicode MS</vt:lpstr>
      <vt:lpstr>Arial</vt:lpstr>
      <vt:lpstr>Blank Presentation</vt:lpstr>
      <vt:lpstr>Service-aware Security  for  Threat &amp; Incident Management</vt:lpstr>
      <vt:lpstr>Remote utility sites are the weakest link</vt:lpstr>
      <vt:lpstr>Attack Vectors on the OT network</vt:lpstr>
      <vt:lpstr>Securing the Distributed SCADA operations</vt:lpstr>
      <vt:lpstr>Distributed IPS for ICS networks</vt:lpstr>
      <vt:lpstr>Cyber Security solutions for Critical Distributed Automation networks</vt:lpstr>
      <vt:lpstr>ISOC – Integrating IT/OT/PACS Security</vt:lpstr>
      <vt:lpstr>Requirements and Guidelines</vt:lpstr>
      <vt:lpstr>VPN over Cellular Network</vt:lpstr>
      <vt:lpstr>Secure Access for Substation Automation</vt:lpstr>
      <vt:lpstr>Controlling Exceptions: Authentication Proxy </vt:lpstr>
      <vt:lpstr>Authentication Proxy Use Case</vt:lpstr>
      <vt:lpstr>Event Logger for Scalable deployment</vt:lpstr>
      <vt:lpstr>Integrated Physical &amp; Cyber security</vt:lpstr>
      <vt:lpstr>Integrated Physical &amp; Cyber security  Mercury Panel System Arch</vt:lpstr>
      <vt:lpstr>Cyber Physical Access Control List</vt:lpstr>
      <vt:lpstr>Radiflow Solutions offering </vt:lpstr>
      <vt:lpstr>Summary</vt:lpstr>
    </vt:vector>
  </TitlesOfParts>
  <Company>Corning Cable Systems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Service-aware Industrial Ethernet Solutions</dc:title>
  <dc:subject>Company overview</dc:subject>
  <dc:creator>RADiFlow</dc:creator>
  <cp:lastModifiedBy/>
  <cp:revision>5120</cp:revision>
  <cp:lastPrinted>2004-11-16T14:39:09Z</cp:lastPrinted>
  <dcterms:created xsi:type="dcterms:W3CDTF">2001-10-09T19:53:58Z</dcterms:created>
  <dcterms:modified xsi:type="dcterms:W3CDTF">2016-06-06T23:18:31Z</dcterms:modified>
</cp:coreProperties>
</file>