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8" r:id="rId8"/>
    <p:sldId id="257" r:id="rId9"/>
    <p:sldId id="261" r:id="rId10"/>
    <p:sldId id="262" r:id="rId11"/>
    <p:sldId id="263" r:id="rId12"/>
    <p:sldId id="26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ercot.com\Departments\RCC\17_TransactionDisputes\Reports\IAG_Numbers_for_RMS\Inadvertant%20Stats\Inadvertent%20Stats%20Template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ercot.com\Departments\RCC\17_TransactionDisputes\Reports\IAG_Numbers_for_RMS\Inadvertant%20Stats\Inadvertent%20Stats%20Template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IAS_Chart!$B$2</c:f>
              <c:strCache>
                <c:ptCount val="1"/>
                <c:pt idx="0">
                  <c:v>&lt; 500 IAG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cat>
            <c:strRef>
              <c:f>IAS_Chart!$A$3:$A$42</c:f>
              <c:strCache>
                <c:ptCount val="40"/>
                <c:pt idx="0">
                  <c:v>REP 30</c:v>
                </c:pt>
                <c:pt idx="1">
                  <c:v>REP 81</c:v>
                </c:pt>
                <c:pt idx="2">
                  <c:v>REP 82</c:v>
                </c:pt>
                <c:pt idx="3">
                  <c:v>REP 43</c:v>
                </c:pt>
                <c:pt idx="4">
                  <c:v>REP 64</c:v>
                </c:pt>
                <c:pt idx="5">
                  <c:v>REP 65</c:v>
                </c:pt>
                <c:pt idx="6">
                  <c:v>REP 84</c:v>
                </c:pt>
                <c:pt idx="7">
                  <c:v>REP 50</c:v>
                </c:pt>
                <c:pt idx="8">
                  <c:v>REP 57</c:v>
                </c:pt>
                <c:pt idx="9">
                  <c:v>REP 95</c:v>
                </c:pt>
                <c:pt idx="10">
                  <c:v>REP 47</c:v>
                </c:pt>
                <c:pt idx="11">
                  <c:v>REP 51</c:v>
                </c:pt>
                <c:pt idx="12">
                  <c:v>REP 55</c:v>
                </c:pt>
                <c:pt idx="13">
                  <c:v>REP 103</c:v>
                </c:pt>
                <c:pt idx="14">
                  <c:v>REP 115</c:v>
                </c:pt>
                <c:pt idx="15">
                  <c:v>REP 16</c:v>
                </c:pt>
                <c:pt idx="16">
                  <c:v>REP 36</c:v>
                </c:pt>
                <c:pt idx="17">
                  <c:v>REP 63</c:v>
                </c:pt>
                <c:pt idx="18">
                  <c:v>REP 41</c:v>
                </c:pt>
                <c:pt idx="19">
                  <c:v>REP 96</c:v>
                </c:pt>
                <c:pt idx="20">
                  <c:v>REP 27</c:v>
                </c:pt>
                <c:pt idx="21">
                  <c:v>REP 83</c:v>
                </c:pt>
                <c:pt idx="22">
                  <c:v>REP 24</c:v>
                </c:pt>
                <c:pt idx="23">
                  <c:v>REP 29</c:v>
                </c:pt>
                <c:pt idx="24">
                  <c:v>REP 28</c:v>
                </c:pt>
                <c:pt idx="25">
                  <c:v>REP 35</c:v>
                </c:pt>
                <c:pt idx="26">
                  <c:v>REP 48</c:v>
                </c:pt>
                <c:pt idx="27">
                  <c:v>REP 14</c:v>
                </c:pt>
                <c:pt idx="28">
                  <c:v>REP 22</c:v>
                </c:pt>
                <c:pt idx="29">
                  <c:v>REP 8</c:v>
                </c:pt>
                <c:pt idx="30">
                  <c:v>REP 20</c:v>
                </c:pt>
                <c:pt idx="31">
                  <c:v>REP 10</c:v>
                </c:pt>
                <c:pt idx="32">
                  <c:v>REP 111</c:v>
                </c:pt>
                <c:pt idx="33">
                  <c:v>REP 25</c:v>
                </c:pt>
                <c:pt idx="34">
                  <c:v>REP 38</c:v>
                </c:pt>
                <c:pt idx="35">
                  <c:v>REP 11</c:v>
                </c:pt>
                <c:pt idx="36">
                  <c:v>REP 5</c:v>
                </c:pt>
                <c:pt idx="37">
                  <c:v>REP 4</c:v>
                </c:pt>
                <c:pt idx="38">
                  <c:v>REP 6</c:v>
                </c:pt>
                <c:pt idx="39">
                  <c:v>REP 2</c:v>
                </c:pt>
              </c:strCache>
            </c:strRef>
          </c:cat>
          <c:val>
            <c:numRef>
              <c:f>IAS_Chart!$B$3:$B$42</c:f>
              <c:numCache>
                <c:formatCode>0.00%</c:formatCode>
                <c:ptCount val="40"/>
                <c:pt idx="0">
                  <c:v>1.85185185185185E-2</c:v>
                </c:pt>
                <c:pt idx="1">
                  <c:v>2.8571428571428501E-2</c:v>
                </c:pt>
                <c:pt idx="2">
                  <c:v>0</c:v>
                </c:pt>
                <c:pt idx="3">
                  <c:v>1.2820512820512799E-2</c:v>
                </c:pt>
                <c:pt idx="4">
                  <c:v>1.53846153846153E-2</c:v>
                </c:pt>
                <c:pt idx="5">
                  <c:v>1.46341463414634E-2</c:v>
                </c:pt>
                <c:pt idx="6">
                  <c:v>1.1494252873563199E-2</c:v>
                </c:pt>
                <c:pt idx="7">
                  <c:v>1.0498687664041899E-2</c:v>
                </c:pt>
                <c:pt idx="8">
                  <c:v>1.5748031496062902E-2</c:v>
                </c:pt>
                <c:pt idx="9">
                  <c:v>1.63934426229508E-2</c:v>
                </c:pt>
                <c:pt idx="10">
                  <c:v>8.6393088552915703E-3</c:v>
                </c:pt>
                <c:pt idx="11">
                  <c:v>6.5217391304347797E-2</c:v>
                </c:pt>
                <c:pt idx="12">
                  <c:v>0</c:v>
                </c:pt>
                <c:pt idx="13">
                  <c:v>5.1546391752577301E-3</c:v>
                </c:pt>
                <c:pt idx="14">
                  <c:v>1.2944983818770199E-2</c:v>
                </c:pt>
                <c:pt idx="15">
                  <c:v>0</c:v>
                </c:pt>
                <c:pt idx="16">
                  <c:v>0</c:v>
                </c:pt>
                <c:pt idx="17">
                  <c:v>3.4920634920634901E-2</c:v>
                </c:pt>
                <c:pt idx="18">
                  <c:v>0</c:v>
                </c:pt>
                <c:pt idx="19">
                  <c:v>3.5714285714285698E-2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val>
        </c:ser>
        <c:ser>
          <c:idx val="1"/>
          <c:order val="1"/>
          <c:tx>
            <c:strRef>
              <c:f>IAS_Chart!$C$2</c:f>
              <c:strCache>
                <c:ptCount val="1"/>
                <c:pt idx="0">
                  <c:v>&lt; 500 IAL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IAS_Chart!$A$3:$A$42</c:f>
              <c:strCache>
                <c:ptCount val="40"/>
                <c:pt idx="0">
                  <c:v>REP 30</c:v>
                </c:pt>
                <c:pt idx="1">
                  <c:v>REP 81</c:v>
                </c:pt>
                <c:pt idx="2">
                  <c:v>REP 82</c:v>
                </c:pt>
                <c:pt idx="3">
                  <c:v>REP 43</c:v>
                </c:pt>
                <c:pt idx="4">
                  <c:v>REP 64</c:v>
                </c:pt>
                <c:pt idx="5">
                  <c:v>REP 65</c:v>
                </c:pt>
                <c:pt idx="6">
                  <c:v>REP 84</c:v>
                </c:pt>
                <c:pt idx="7">
                  <c:v>REP 50</c:v>
                </c:pt>
                <c:pt idx="8">
                  <c:v>REP 57</c:v>
                </c:pt>
                <c:pt idx="9">
                  <c:v>REP 95</c:v>
                </c:pt>
                <c:pt idx="10">
                  <c:v>REP 47</c:v>
                </c:pt>
                <c:pt idx="11">
                  <c:v>REP 51</c:v>
                </c:pt>
                <c:pt idx="12">
                  <c:v>REP 55</c:v>
                </c:pt>
                <c:pt idx="13">
                  <c:v>REP 103</c:v>
                </c:pt>
                <c:pt idx="14">
                  <c:v>REP 115</c:v>
                </c:pt>
                <c:pt idx="15">
                  <c:v>REP 16</c:v>
                </c:pt>
                <c:pt idx="16">
                  <c:v>REP 36</c:v>
                </c:pt>
                <c:pt idx="17">
                  <c:v>REP 63</c:v>
                </c:pt>
                <c:pt idx="18">
                  <c:v>REP 41</c:v>
                </c:pt>
                <c:pt idx="19">
                  <c:v>REP 96</c:v>
                </c:pt>
                <c:pt idx="20">
                  <c:v>REP 27</c:v>
                </c:pt>
                <c:pt idx="21">
                  <c:v>REP 83</c:v>
                </c:pt>
                <c:pt idx="22">
                  <c:v>REP 24</c:v>
                </c:pt>
                <c:pt idx="23">
                  <c:v>REP 29</c:v>
                </c:pt>
                <c:pt idx="24">
                  <c:v>REP 28</c:v>
                </c:pt>
                <c:pt idx="25">
                  <c:v>REP 35</c:v>
                </c:pt>
                <c:pt idx="26">
                  <c:v>REP 48</c:v>
                </c:pt>
                <c:pt idx="27">
                  <c:v>REP 14</c:v>
                </c:pt>
                <c:pt idx="28">
                  <c:v>REP 22</c:v>
                </c:pt>
                <c:pt idx="29">
                  <c:v>REP 8</c:v>
                </c:pt>
                <c:pt idx="30">
                  <c:v>REP 20</c:v>
                </c:pt>
                <c:pt idx="31">
                  <c:v>REP 10</c:v>
                </c:pt>
                <c:pt idx="32">
                  <c:v>REP 111</c:v>
                </c:pt>
                <c:pt idx="33">
                  <c:v>REP 25</c:v>
                </c:pt>
                <c:pt idx="34">
                  <c:v>REP 38</c:v>
                </c:pt>
                <c:pt idx="35">
                  <c:v>REP 11</c:v>
                </c:pt>
                <c:pt idx="36">
                  <c:v>REP 5</c:v>
                </c:pt>
                <c:pt idx="37">
                  <c:v>REP 4</c:v>
                </c:pt>
                <c:pt idx="38">
                  <c:v>REP 6</c:v>
                </c:pt>
                <c:pt idx="39">
                  <c:v>REP 2</c:v>
                </c:pt>
              </c:strCache>
            </c:strRef>
          </c:cat>
          <c:val>
            <c:numRef>
              <c:f>IAS_Chart!$C$3:$C$42</c:f>
              <c:numCache>
                <c:formatCode>0.00%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0.2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2.2988505747126398E-2</c:v>
                </c:pt>
                <c:pt idx="7">
                  <c:v>0</c:v>
                </c:pt>
                <c:pt idx="8">
                  <c:v>0</c:v>
                </c:pt>
                <c:pt idx="9">
                  <c:v>5.4644808743169303E-3</c:v>
                </c:pt>
                <c:pt idx="10">
                  <c:v>2.15982721382289E-3</c:v>
                </c:pt>
                <c:pt idx="11">
                  <c:v>4.3478260869565202E-2</c:v>
                </c:pt>
                <c:pt idx="12">
                  <c:v>0</c:v>
                </c:pt>
                <c:pt idx="13">
                  <c:v>1.03092783505154E-2</c:v>
                </c:pt>
                <c:pt idx="14">
                  <c:v>1.6181229773462699E-2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0.13095238095237999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val>
        </c:ser>
        <c:ser>
          <c:idx val="2"/>
          <c:order val="2"/>
          <c:tx>
            <c:strRef>
              <c:f>IAS_Chart!$D$2</c:f>
              <c:strCache>
                <c:ptCount val="1"/>
                <c:pt idx="0">
                  <c:v>&lt; 2500 IAG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cat>
            <c:strRef>
              <c:f>IAS_Chart!$A$3:$A$42</c:f>
              <c:strCache>
                <c:ptCount val="40"/>
                <c:pt idx="0">
                  <c:v>REP 30</c:v>
                </c:pt>
                <c:pt idx="1">
                  <c:v>REP 81</c:v>
                </c:pt>
                <c:pt idx="2">
                  <c:v>REP 82</c:v>
                </c:pt>
                <c:pt idx="3">
                  <c:v>REP 43</c:v>
                </c:pt>
                <c:pt idx="4">
                  <c:v>REP 64</c:v>
                </c:pt>
                <c:pt idx="5">
                  <c:v>REP 65</c:v>
                </c:pt>
                <c:pt idx="6">
                  <c:v>REP 84</c:v>
                </c:pt>
                <c:pt idx="7">
                  <c:v>REP 50</c:v>
                </c:pt>
                <c:pt idx="8">
                  <c:v>REP 57</c:v>
                </c:pt>
                <c:pt idx="9">
                  <c:v>REP 95</c:v>
                </c:pt>
                <c:pt idx="10">
                  <c:v>REP 47</c:v>
                </c:pt>
                <c:pt idx="11">
                  <c:v>REP 51</c:v>
                </c:pt>
                <c:pt idx="12">
                  <c:v>REP 55</c:v>
                </c:pt>
                <c:pt idx="13">
                  <c:v>REP 103</c:v>
                </c:pt>
                <c:pt idx="14">
                  <c:v>REP 115</c:v>
                </c:pt>
                <c:pt idx="15">
                  <c:v>REP 16</c:v>
                </c:pt>
                <c:pt idx="16">
                  <c:v>REP 36</c:v>
                </c:pt>
                <c:pt idx="17">
                  <c:v>REP 63</c:v>
                </c:pt>
                <c:pt idx="18">
                  <c:v>REP 41</c:v>
                </c:pt>
                <c:pt idx="19">
                  <c:v>REP 96</c:v>
                </c:pt>
                <c:pt idx="20">
                  <c:v>REP 27</c:v>
                </c:pt>
                <c:pt idx="21">
                  <c:v>REP 83</c:v>
                </c:pt>
                <c:pt idx="22">
                  <c:v>REP 24</c:v>
                </c:pt>
                <c:pt idx="23">
                  <c:v>REP 29</c:v>
                </c:pt>
                <c:pt idx="24">
                  <c:v>REP 28</c:v>
                </c:pt>
                <c:pt idx="25">
                  <c:v>REP 35</c:v>
                </c:pt>
                <c:pt idx="26">
                  <c:v>REP 48</c:v>
                </c:pt>
                <c:pt idx="27">
                  <c:v>REP 14</c:v>
                </c:pt>
                <c:pt idx="28">
                  <c:v>REP 22</c:v>
                </c:pt>
                <c:pt idx="29">
                  <c:v>REP 8</c:v>
                </c:pt>
                <c:pt idx="30">
                  <c:v>REP 20</c:v>
                </c:pt>
                <c:pt idx="31">
                  <c:v>REP 10</c:v>
                </c:pt>
                <c:pt idx="32">
                  <c:v>REP 111</c:v>
                </c:pt>
                <c:pt idx="33">
                  <c:v>REP 25</c:v>
                </c:pt>
                <c:pt idx="34">
                  <c:v>REP 38</c:v>
                </c:pt>
                <c:pt idx="35">
                  <c:v>REP 11</c:v>
                </c:pt>
                <c:pt idx="36">
                  <c:v>REP 5</c:v>
                </c:pt>
                <c:pt idx="37">
                  <c:v>REP 4</c:v>
                </c:pt>
                <c:pt idx="38">
                  <c:v>REP 6</c:v>
                </c:pt>
                <c:pt idx="39">
                  <c:v>REP 2</c:v>
                </c:pt>
              </c:strCache>
            </c:strRef>
          </c:cat>
          <c:val>
            <c:numRef>
              <c:f>IAS_Chart!$D$3:$D$42</c:f>
              <c:numCache>
                <c:formatCode>0.00%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8.2079343365253007E-3</c:v>
                </c:pt>
                <c:pt idx="16">
                  <c:v>1.1111111111111099E-2</c:v>
                </c:pt>
                <c:pt idx="17">
                  <c:v>0</c:v>
                </c:pt>
                <c:pt idx="18">
                  <c:v>1.6574585635359101E-2</c:v>
                </c:pt>
                <c:pt idx="19">
                  <c:v>0</c:v>
                </c:pt>
                <c:pt idx="20">
                  <c:v>7.00280112044817E-3</c:v>
                </c:pt>
                <c:pt idx="21">
                  <c:v>1.37844611528822E-2</c:v>
                </c:pt>
                <c:pt idx="22">
                  <c:v>8.4459459459459395E-3</c:v>
                </c:pt>
                <c:pt idx="23">
                  <c:v>8.8790233074361805E-3</c:v>
                </c:pt>
                <c:pt idx="24">
                  <c:v>0.01</c:v>
                </c:pt>
                <c:pt idx="25">
                  <c:v>6.8415051311288399E-3</c:v>
                </c:pt>
                <c:pt idx="26">
                  <c:v>1.7584994138335199E-3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3.7369207772795197E-2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val>
        </c:ser>
        <c:ser>
          <c:idx val="3"/>
          <c:order val="3"/>
          <c:tx>
            <c:strRef>
              <c:f>IAS_Chart!$E$2</c:f>
              <c:strCache>
                <c:ptCount val="1"/>
                <c:pt idx="0">
                  <c:v>&lt; 2500 IAL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IAS_Chart!$A$3:$A$42</c:f>
              <c:strCache>
                <c:ptCount val="40"/>
                <c:pt idx="0">
                  <c:v>REP 30</c:v>
                </c:pt>
                <c:pt idx="1">
                  <c:v>REP 81</c:v>
                </c:pt>
                <c:pt idx="2">
                  <c:v>REP 82</c:v>
                </c:pt>
                <c:pt idx="3">
                  <c:v>REP 43</c:v>
                </c:pt>
                <c:pt idx="4">
                  <c:v>REP 64</c:v>
                </c:pt>
                <c:pt idx="5">
                  <c:v>REP 65</c:v>
                </c:pt>
                <c:pt idx="6">
                  <c:v>REP 84</c:v>
                </c:pt>
                <c:pt idx="7">
                  <c:v>REP 50</c:v>
                </c:pt>
                <c:pt idx="8">
                  <c:v>REP 57</c:v>
                </c:pt>
                <c:pt idx="9">
                  <c:v>REP 95</c:v>
                </c:pt>
                <c:pt idx="10">
                  <c:v>REP 47</c:v>
                </c:pt>
                <c:pt idx="11">
                  <c:v>REP 51</c:v>
                </c:pt>
                <c:pt idx="12">
                  <c:v>REP 55</c:v>
                </c:pt>
                <c:pt idx="13">
                  <c:v>REP 103</c:v>
                </c:pt>
                <c:pt idx="14">
                  <c:v>REP 115</c:v>
                </c:pt>
                <c:pt idx="15">
                  <c:v>REP 16</c:v>
                </c:pt>
                <c:pt idx="16">
                  <c:v>REP 36</c:v>
                </c:pt>
                <c:pt idx="17">
                  <c:v>REP 63</c:v>
                </c:pt>
                <c:pt idx="18">
                  <c:v>REP 41</c:v>
                </c:pt>
                <c:pt idx="19">
                  <c:v>REP 96</c:v>
                </c:pt>
                <c:pt idx="20">
                  <c:v>REP 27</c:v>
                </c:pt>
                <c:pt idx="21">
                  <c:v>REP 83</c:v>
                </c:pt>
                <c:pt idx="22">
                  <c:v>REP 24</c:v>
                </c:pt>
                <c:pt idx="23">
                  <c:v>REP 29</c:v>
                </c:pt>
                <c:pt idx="24">
                  <c:v>REP 28</c:v>
                </c:pt>
                <c:pt idx="25">
                  <c:v>REP 35</c:v>
                </c:pt>
                <c:pt idx="26">
                  <c:v>REP 48</c:v>
                </c:pt>
                <c:pt idx="27">
                  <c:v>REP 14</c:v>
                </c:pt>
                <c:pt idx="28">
                  <c:v>REP 22</c:v>
                </c:pt>
                <c:pt idx="29">
                  <c:v>REP 8</c:v>
                </c:pt>
                <c:pt idx="30">
                  <c:v>REP 20</c:v>
                </c:pt>
                <c:pt idx="31">
                  <c:v>REP 10</c:v>
                </c:pt>
                <c:pt idx="32">
                  <c:v>REP 111</c:v>
                </c:pt>
                <c:pt idx="33">
                  <c:v>REP 25</c:v>
                </c:pt>
                <c:pt idx="34">
                  <c:v>REP 38</c:v>
                </c:pt>
                <c:pt idx="35">
                  <c:v>REP 11</c:v>
                </c:pt>
                <c:pt idx="36">
                  <c:v>REP 5</c:v>
                </c:pt>
                <c:pt idx="37">
                  <c:v>REP 4</c:v>
                </c:pt>
                <c:pt idx="38">
                  <c:v>REP 6</c:v>
                </c:pt>
                <c:pt idx="39">
                  <c:v>REP 2</c:v>
                </c:pt>
              </c:strCache>
            </c:strRef>
          </c:cat>
          <c:val>
            <c:numRef>
              <c:f>IAS_Chart!$E$3:$E$42</c:f>
              <c:numCache>
                <c:formatCode>0.00%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1.04166666666666E-2</c:v>
                </c:pt>
                <c:pt idx="13">
                  <c:v>0</c:v>
                </c:pt>
                <c:pt idx="14">
                  <c:v>0</c:v>
                </c:pt>
                <c:pt idx="15">
                  <c:v>6.8399452804377503E-3</c:v>
                </c:pt>
                <c:pt idx="16">
                  <c:v>6.3492063492063397E-3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3.5014005602240798E-3</c:v>
                </c:pt>
                <c:pt idx="21">
                  <c:v>7.5187969924812E-3</c:v>
                </c:pt>
                <c:pt idx="22">
                  <c:v>1.68918918918918E-3</c:v>
                </c:pt>
                <c:pt idx="23">
                  <c:v>1.22086570477247E-2</c:v>
                </c:pt>
                <c:pt idx="24">
                  <c:v>3.1250000000000002E-3</c:v>
                </c:pt>
                <c:pt idx="25">
                  <c:v>1.7103762827822101E-2</c:v>
                </c:pt>
                <c:pt idx="26">
                  <c:v>1.0550996483001099E-2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5.1569506726457298E-2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val>
        </c:ser>
        <c:ser>
          <c:idx val="4"/>
          <c:order val="4"/>
          <c:tx>
            <c:strRef>
              <c:f>IAS_Chart!$F$2</c:f>
              <c:strCache>
                <c:ptCount val="1"/>
                <c:pt idx="0">
                  <c:v>&gt; 2500 IAG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IAS_Chart!$A$3:$A$42</c:f>
              <c:strCache>
                <c:ptCount val="40"/>
                <c:pt idx="0">
                  <c:v>REP 30</c:v>
                </c:pt>
                <c:pt idx="1">
                  <c:v>REP 81</c:v>
                </c:pt>
                <c:pt idx="2">
                  <c:v>REP 82</c:v>
                </c:pt>
                <c:pt idx="3">
                  <c:v>REP 43</c:v>
                </c:pt>
                <c:pt idx="4">
                  <c:v>REP 64</c:v>
                </c:pt>
                <c:pt idx="5">
                  <c:v>REP 65</c:v>
                </c:pt>
                <c:pt idx="6">
                  <c:v>REP 84</c:v>
                </c:pt>
                <c:pt idx="7">
                  <c:v>REP 50</c:v>
                </c:pt>
                <c:pt idx="8">
                  <c:v>REP 57</c:v>
                </c:pt>
                <c:pt idx="9">
                  <c:v>REP 95</c:v>
                </c:pt>
                <c:pt idx="10">
                  <c:v>REP 47</c:v>
                </c:pt>
                <c:pt idx="11">
                  <c:v>REP 51</c:v>
                </c:pt>
                <c:pt idx="12">
                  <c:v>REP 55</c:v>
                </c:pt>
                <c:pt idx="13">
                  <c:v>REP 103</c:v>
                </c:pt>
                <c:pt idx="14">
                  <c:v>REP 115</c:v>
                </c:pt>
                <c:pt idx="15">
                  <c:v>REP 16</c:v>
                </c:pt>
                <c:pt idx="16">
                  <c:v>REP 36</c:v>
                </c:pt>
                <c:pt idx="17">
                  <c:v>REP 63</c:v>
                </c:pt>
                <c:pt idx="18">
                  <c:v>REP 41</c:v>
                </c:pt>
                <c:pt idx="19">
                  <c:v>REP 96</c:v>
                </c:pt>
                <c:pt idx="20">
                  <c:v>REP 27</c:v>
                </c:pt>
                <c:pt idx="21">
                  <c:v>REP 83</c:v>
                </c:pt>
                <c:pt idx="22">
                  <c:v>REP 24</c:v>
                </c:pt>
                <c:pt idx="23">
                  <c:v>REP 29</c:v>
                </c:pt>
                <c:pt idx="24">
                  <c:v>REP 28</c:v>
                </c:pt>
                <c:pt idx="25">
                  <c:v>REP 35</c:v>
                </c:pt>
                <c:pt idx="26">
                  <c:v>REP 48</c:v>
                </c:pt>
                <c:pt idx="27">
                  <c:v>REP 14</c:v>
                </c:pt>
                <c:pt idx="28">
                  <c:v>REP 22</c:v>
                </c:pt>
                <c:pt idx="29">
                  <c:v>REP 8</c:v>
                </c:pt>
                <c:pt idx="30">
                  <c:v>REP 20</c:v>
                </c:pt>
                <c:pt idx="31">
                  <c:v>REP 10</c:v>
                </c:pt>
                <c:pt idx="32">
                  <c:v>REP 111</c:v>
                </c:pt>
                <c:pt idx="33">
                  <c:v>REP 25</c:v>
                </c:pt>
                <c:pt idx="34">
                  <c:v>REP 38</c:v>
                </c:pt>
                <c:pt idx="35">
                  <c:v>REP 11</c:v>
                </c:pt>
                <c:pt idx="36">
                  <c:v>REP 5</c:v>
                </c:pt>
                <c:pt idx="37">
                  <c:v>REP 4</c:v>
                </c:pt>
                <c:pt idx="38">
                  <c:v>REP 6</c:v>
                </c:pt>
                <c:pt idx="39">
                  <c:v>REP 2</c:v>
                </c:pt>
              </c:strCache>
            </c:strRef>
          </c:cat>
          <c:val>
            <c:numRef>
              <c:f>IAS_Chart!$F$3:$F$42</c:f>
              <c:numCache>
                <c:formatCode>0.00%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8.3179297597042508E-3</c:v>
                </c:pt>
                <c:pt idx="28">
                  <c:v>5.7009587976159602E-3</c:v>
                </c:pt>
                <c:pt idx="29">
                  <c:v>5.9361860004946802E-3</c:v>
                </c:pt>
                <c:pt idx="30">
                  <c:v>9.3994778067885108E-3</c:v>
                </c:pt>
                <c:pt idx="31">
                  <c:v>7.09219858156028E-3</c:v>
                </c:pt>
                <c:pt idx="32">
                  <c:v>9.5168374816983793E-3</c:v>
                </c:pt>
                <c:pt idx="33">
                  <c:v>1.33744855967078E-2</c:v>
                </c:pt>
                <c:pt idx="34">
                  <c:v>0</c:v>
                </c:pt>
                <c:pt idx="35">
                  <c:v>7.6854862548034197E-3</c:v>
                </c:pt>
                <c:pt idx="36">
                  <c:v>9.1459023476883096E-3</c:v>
                </c:pt>
                <c:pt idx="37">
                  <c:v>9.1655266757865901E-3</c:v>
                </c:pt>
                <c:pt idx="38">
                  <c:v>6.1464566288109996E-3</c:v>
                </c:pt>
                <c:pt idx="39">
                  <c:v>8.6937855532896804E-3</c:v>
                </c:pt>
              </c:numCache>
            </c:numRef>
          </c:val>
        </c:ser>
        <c:ser>
          <c:idx val="5"/>
          <c:order val="5"/>
          <c:tx>
            <c:strRef>
              <c:f>IAS_Chart!$G$2</c:f>
              <c:strCache>
                <c:ptCount val="1"/>
                <c:pt idx="0">
                  <c:v>&gt; 2500 IAL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IAS_Chart!$A$3:$A$42</c:f>
              <c:strCache>
                <c:ptCount val="40"/>
                <c:pt idx="0">
                  <c:v>REP 30</c:v>
                </c:pt>
                <c:pt idx="1">
                  <c:v>REP 81</c:v>
                </c:pt>
                <c:pt idx="2">
                  <c:v>REP 82</c:v>
                </c:pt>
                <c:pt idx="3">
                  <c:v>REP 43</c:v>
                </c:pt>
                <c:pt idx="4">
                  <c:v>REP 64</c:v>
                </c:pt>
                <c:pt idx="5">
                  <c:v>REP 65</c:v>
                </c:pt>
                <c:pt idx="6">
                  <c:v>REP 84</c:v>
                </c:pt>
                <c:pt idx="7">
                  <c:v>REP 50</c:v>
                </c:pt>
                <c:pt idx="8">
                  <c:v>REP 57</c:v>
                </c:pt>
                <c:pt idx="9">
                  <c:v>REP 95</c:v>
                </c:pt>
                <c:pt idx="10">
                  <c:v>REP 47</c:v>
                </c:pt>
                <c:pt idx="11">
                  <c:v>REP 51</c:v>
                </c:pt>
                <c:pt idx="12">
                  <c:v>REP 55</c:v>
                </c:pt>
                <c:pt idx="13">
                  <c:v>REP 103</c:v>
                </c:pt>
                <c:pt idx="14">
                  <c:v>REP 115</c:v>
                </c:pt>
                <c:pt idx="15">
                  <c:v>REP 16</c:v>
                </c:pt>
                <c:pt idx="16">
                  <c:v>REP 36</c:v>
                </c:pt>
                <c:pt idx="17">
                  <c:v>REP 63</c:v>
                </c:pt>
                <c:pt idx="18">
                  <c:v>REP 41</c:v>
                </c:pt>
                <c:pt idx="19">
                  <c:v>REP 96</c:v>
                </c:pt>
                <c:pt idx="20">
                  <c:v>REP 27</c:v>
                </c:pt>
                <c:pt idx="21">
                  <c:v>REP 83</c:v>
                </c:pt>
                <c:pt idx="22">
                  <c:v>REP 24</c:v>
                </c:pt>
                <c:pt idx="23">
                  <c:v>REP 29</c:v>
                </c:pt>
                <c:pt idx="24">
                  <c:v>REP 28</c:v>
                </c:pt>
                <c:pt idx="25">
                  <c:v>REP 35</c:v>
                </c:pt>
                <c:pt idx="26">
                  <c:v>REP 48</c:v>
                </c:pt>
                <c:pt idx="27">
                  <c:v>REP 14</c:v>
                </c:pt>
                <c:pt idx="28">
                  <c:v>REP 22</c:v>
                </c:pt>
                <c:pt idx="29">
                  <c:v>REP 8</c:v>
                </c:pt>
                <c:pt idx="30">
                  <c:v>REP 20</c:v>
                </c:pt>
                <c:pt idx="31">
                  <c:v>REP 10</c:v>
                </c:pt>
                <c:pt idx="32">
                  <c:v>REP 111</c:v>
                </c:pt>
                <c:pt idx="33">
                  <c:v>REP 25</c:v>
                </c:pt>
                <c:pt idx="34">
                  <c:v>REP 38</c:v>
                </c:pt>
                <c:pt idx="35">
                  <c:v>REP 11</c:v>
                </c:pt>
                <c:pt idx="36">
                  <c:v>REP 5</c:v>
                </c:pt>
                <c:pt idx="37">
                  <c:v>REP 4</c:v>
                </c:pt>
                <c:pt idx="38">
                  <c:v>REP 6</c:v>
                </c:pt>
                <c:pt idx="39">
                  <c:v>REP 2</c:v>
                </c:pt>
              </c:strCache>
            </c:strRef>
          </c:cat>
          <c:val>
            <c:numRef>
              <c:f>IAS_Chart!$G$3:$G$42</c:f>
              <c:numCache>
                <c:formatCode>0.00%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2.4645717806531099E-3</c:v>
                </c:pt>
                <c:pt idx="28">
                  <c:v>4.6644208344130602E-3</c:v>
                </c:pt>
                <c:pt idx="29">
                  <c:v>4.9468216670788996E-3</c:v>
                </c:pt>
                <c:pt idx="30">
                  <c:v>3.65535248041775E-3</c:v>
                </c:pt>
                <c:pt idx="31">
                  <c:v>5.1579626047711102E-3</c:v>
                </c:pt>
                <c:pt idx="32">
                  <c:v>3.2942898975109802E-3</c:v>
                </c:pt>
                <c:pt idx="33">
                  <c:v>1.02880658436213E-2</c:v>
                </c:pt>
                <c:pt idx="34">
                  <c:v>0</c:v>
                </c:pt>
                <c:pt idx="35">
                  <c:v>2.8081584392550901E-2</c:v>
                </c:pt>
                <c:pt idx="36">
                  <c:v>6.7694080368716596E-3</c:v>
                </c:pt>
                <c:pt idx="37">
                  <c:v>8.0027359781121698E-3</c:v>
                </c:pt>
                <c:pt idx="38">
                  <c:v>4.3961411649773999E-3</c:v>
                </c:pt>
                <c:pt idx="39">
                  <c:v>3.2199205752924703E-2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35667720"/>
        <c:axId val="535667328"/>
      </c:barChart>
      <c:catAx>
        <c:axId val="535667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535667328"/>
        <c:crosses val="autoZero"/>
        <c:auto val="1"/>
        <c:lblAlgn val="ctr"/>
        <c:lblOffset val="100"/>
        <c:tickLblSkip val="1"/>
        <c:noMultiLvlLbl val="0"/>
      </c:catAx>
      <c:valAx>
        <c:axId val="53566732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535667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5045519076404985E-2"/>
          <c:y val="4.6772075940851747E-2"/>
          <c:w val="0.81253686654314616"/>
          <c:h val="0.7816567827504377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REC_Chart!$B$1</c:f>
              <c:strCache>
                <c:ptCount val="1"/>
                <c:pt idx="0">
                  <c:v>&lt; 250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REC_Chart!$A$2:$A$13</c:f>
              <c:strCache>
                <c:ptCount val="12"/>
                <c:pt idx="0">
                  <c:v>REP 64</c:v>
                </c:pt>
                <c:pt idx="1">
                  <c:v>REP 21</c:v>
                </c:pt>
                <c:pt idx="2">
                  <c:v>REP 47</c:v>
                </c:pt>
                <c:pt idx="3">
                  <c:v>REP 111</c:v>
                </c:pt>
                <c:pt idx="4">
                  <c:v>REP 14</c:v>
                </c:pt>
                <c:pt idx="5">
                  <c:v>REP 22</c:v>
                </c:pt>
                <c:pt idx="6">
                  <c:v>REP 4</c:v>
                </c:pt>
                <c:pt idx="7">
                  <c:v>REP 10</c:v>
                </c:pt>
                <c:pt idx="8">
                  <c:v>REP 1</c:v>
                </c:pt>
                <c:pt idx="9">
                  <c:v>REP 5</c:v>
                </c:pt>
                <c:pt idx="10">
                  <c:v>REP 2</c:v>
                </c:pt>
                <c:pt idx="11">
                  <c:v>REP 11</c:v>
                </c:pt>
              </c:strCache>
            </c:strRef>
          </c:cat>
          <c:val>
            <c:numRef>
              <c:f>REC_Chart!$B$2:$B$13</c:f>
              <c:numCache>
                <c:formatCode>0.00%</c:formatCode>
                <c:ptCount val="12"/>
                <c:pt idx="0">
                  <c:v>3.125E-2</c:v>
                </c:pt>
                <c:pt idx="1">
                  <c:v>1.0526315789473601E-2</c:v>
                </c:pt>
                <c:pt idx="2">
                  <c:v>3.3112582781456901E-2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REC_Chart!$C$1</c:f>
              <c:strCache>
                <c:ptCount val="1"/>
                <c:pt idx="0">
                  <c:v>&lt; 1750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REC_Chart!$A$2:$A$13</c:f>
              <c:strCache>
                <c:ptCount val="12"/>
                <c:pt idx="0">
                  <c:v>REP 64</c:v>
                </c:pt>
                <c:pt idx="1">
                  <c:v>REP 21</c:v>
                </c:pt>
                <c:pt idx="2">
                  <c:v>REP 47</c:v>
                </c:pt>
                <c:pt idx="3">
                  <c:v>REP 111</c:v>
                </c:pt>
                <c:pt idx="4">
                  <c:v>REP 14</c:v>
                </c:pt>
                <c:pt idx="5">
                  <c:v>REP 22</c:v>
                </c:pt>
                <c:pt idx="6">
                  <c:v>REP 4</c:v>
                </c:pt>
                <c:pt idx="7">
                  <c:v>REP 10</c:v>
                </c:pt>
                <c:pt idx="8">
                  <c:v>REP 1</c:v>
                </c:pt>
                <c:pt idx="9">
                  <c:v>REP 5</c:v>
                </c:pt>
                <c:pt idx="10">
                  <c:v>REP 2</c:v>
                </c:pt>
                <c:pt idx="11">
                  <c:v>REP 11</c:v>
                </c:pt>
              </c:strCache>
            </c:strRef>
          </c:cat>
          <c:val>
            <c:numRef>
              <c:f>REC_Chart!$C$2:$C$13</c:f>
              <c:numCache>
                <c:formatCode>0.00%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1.21212121212121E-2</c:v>
                </c:pt>
                <c:pt idx="4">
                  <c:v>1.2455516014234801E-2</c:v>
                </c:pt>
                <c:pt idx="5">
                  <c:v>1.35802469135802E-2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2"/>
          <c:order val="2"/>
          <c:tx>
            <c:strRef>
              <c:f>REC_Chart!$D$1</c:f>
              <c:strCache>
                <c:ptCount val="1"/>
                <c:pt idx="0">
                  <c:v>&gt; 1750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REC_Chart!$A$2:$A$13</c:f>
              <c:strCache>
                <c:ptCount val="12"/>
                <c:pt idx="0">
                  <c:v>REP 64</c:v>
                </c:pt>
                <c:pt idx="1">
                  <c:v>REP 21</c:v>
                </c:pt>
                <c:pt idx="2">
                  <c:v>REP 47</c:v>
                </c:pt>
                <c:pt idx="3">
                  <c:v>REP 111</c:v>
                </c:pt>
                <c:pt idx="4">
                  <c:v>REP 14</c:v>
                </c:pt>
                <c:pt idx="5">
                  <c:v>REP 22</c:v>
                </c:pt>
                <c:pt idx="6">
                  <c:v>REP 4</c:v>
                </c:pt>
                <c:pt idx="7">
                  <c:v>REP 10</c:v>
                </c:pt>
                <c:pt idx="8">
                  <c:v>REP 1</c:v>
                </c:pt>
                <c:pt idx="9">
                  <c:v>REP 5</c:v>
                </c:pt>
                <c:pt idx="10">
                  <c:v>REP 2</c:v>
                </c:pt>
                <c:pt idx="11">
                  <c:v>REP 11</c:v>
                </c:pt>
              </c:strCache>
            </c:strRef>
          </c:cat>
          <c:val>
            <c:numRef>
              <c:f>REC_Chart!$D$2:$D$13</c:f>
              <c:numCache>
                <c:formatCode>0.00%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1.6798418972331999E-2</c:v>
                </c:pt>
                <c:pt idx="7">
                  <c:v>4.9129989764585401E-2</c:v>
                </c:pt>
                <c:pt idx="8">
                  <c:v>1.17916014919985E-2</c:v>
                </c:pt>
                <c:pt idx="9">
                  <c:v>3.0566461020751501E-2</c:v>
                </c:pt>
                <c:pt idx="10">
                  <c:v>4.0156709108716902E-2</c:v>
                </c:pt>
                <c:pt idx="11">
                  <c:v>6.2131340935902397E-2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43977144"/>
        <c:axId val="543978320"/>
      </c:barChart>
      <c:catAx>
        <c:axId val="543977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543978320"/>
        <c:crosses val="autoZero"/>
        <c:auto val="1"/>
        <c:lblAlgn val="ctr"/>
        <c:lblOffset val="100"/>
        <c:tickLblSkip val="1"/>
        <c:noMultiLvlLbl val="0"/>
      </c:catAx>
      <c:valAx>
        <c:axId val="54397832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5439771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0.87648</cdr:x>
      <cdr:y>0.19626</cdr:y>
    </cdr:from>
    <cdr:to>
      <cdr:x>1</cdr:x>
      <cdr:y>0.27414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772399" y="600073"/>
          <a:ext cx="1095376" cy="2381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1"/>
            <a:t># of</a:t>
          </a:r>
          <a:r>
            <a:rPr lang="en-US" sz="1000" b="1" baseline="0"/>
            <a:t> Enrollments</a:t>
          </a:r>
          <a:endParaRPr lang="en-US" sz="1000" b="1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0.88308</cdr:x>
      <cdr:y>0.28958</cdr:y>
    </cdr:from>
    <cdr:to>
      <cdr:x>1</cdr:x>
      <cdr:y>0.4052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34182" y="872987"/>
          <a:ext cx="904881" cy="3485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1"/>
            <a:t># of Switches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  <a:endParaRPr lang="en-US" sz="32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06/07/2016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dirty="0" smtClean="0"/>
              <a:t>IAG/IAL Stats</a:t>
            </a:r>
          </a:p>
          <a:p>
            <a:r>
              <a:rPr lang="en-US" dirty="0" smtClean="0"/>
              <a:t>Explanation of IAG/IAL Stats</a:t>
            </a:r>
          </a:p>
          <a:p>
            <a:r>
              <a:rPr lang="en-US" dirty="0" smtClean="0"/>
              <a:t>Rescission Stats</a:t>
            </a:r>
          </a:p>
          <a:p>
            <a:r>
              <a:rPr lang="en-US" dirty="0" smtClean="0"/>
              <a:t>Explanation of Rescission Stats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75518"/>
          </a:xfrm>
        </p:spPr>
        <p:txBody>
          <a:bodyPr/>
          <a:lstStyle/>
          <a:p>
            <a:pPr algn="ctr"/>
            <a:r>
              <a:rPr lang="en-US" altLang="en-US" sz="1600" dirty="0" smtClean="0"/>
              <a:t>March</a:t>
            </a:r>
            <a:r>
              <a:rPr lang="en-US" altLang="en-US" sz="1600" dirty="0" smtClean="0"/>
              <a:t> </a:t>
            </a:r>
            <a:r>
              <a:rPr lang="en-US" altLang="en-US" sz="1600" dirty="0" smtClean="0"/>
              <a:t>2016 - IAG/IAL </a:t>
            </a:r>
            <a:r>
              <a:rPr lang="en-US" altLang="en-US" sz="1600" dirty="0"/>
              <a:t>% Greater Than 1% of Enrollments</a:t>
            </a:r>
            <a:br>
              <a:rPr lang="en-US" altLang="en-US" sz="1600" dirty="0"/>
            </a:br>
            <a:r>
              <a:rPr lang="en-US" altLang="en-US" sz="1600" dirty="0" smtClean="0"/>
              <a:t>2</a:t>
            </a:r>
            <a:r>
              <a:rPr lang="en-US" altLang="en-US" sz="1600" dirty="0" smtClean="0"/>
              <a:t>,045 </a:t>
            </a:r>
            <a:r>
              <a:rPr lang="en-US" altLang="en-US" sz="1600" dirty="0"/>
              <a:t>Total IAG+IAL</a:t>
            </a:r>
            <a:br>
              <a:rPr lang="en-US" altLang="en-US" sz="1600" dirty="0"/>
            </a:br>
            <a:r>
              <a:rPr lang="en-US" altLang="en-US" sz="1600" dirty="0"/>
              <a:t>Total IAG+IAL % of Total Enrollments </a:t>
            </a:r>
            <a:r>
              <a:rPr lang="en-US" altLang="en-US" sz="1600" dirty="0" smtClean="0"/>
              <a:t>1.12</a:t>
            </a:r>
            <a:r>
              <a:rPr lang="en-US" altLang="en-US" sz="1600" dirty="0" smtClean="0"/>
              <a:t>%</a:t>
            </a: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457200" y="3962400"/>
            <a:ext cx="7629525" cy="457200"/>
          </a:xfrm>
          <a:prstGeom prst="rightArrow">
            <a:avLst/>
          </a:prstGeom>
          <a:gradFill flip="none" rotWithShape="1">
            <a:gsLst>
              <a:gs pos="84000">
                <a:srgbClr val="EB9148"/>
              </a:gs>
              <a:gs pos="15000">
                <a:srgbClr val="F2B685"/>
              </a:gs>
              <a:gs pos="0">
                <a:sysClr val="window" lastClr="FFFFFF"/>
              </a:gs>
              <a:gs pos="100000">
                <a:srgbClr val="FF0000"/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Gaining REP by total </a:t>
            </a:r>
            <a:r>
              <a:rPr lang="en-US" kern="0" dirty="0" smtClean="0">
                <a:solidFill>
                  <a:prstClr val="black"/>
                </a:solidFill>
                <a:latin typeface="Calibri"/>
              </a:rPr>
              <a:t>IAG+IAL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count (Low to High)</a:t>
            </a:r>
          </a:p>
        </p:txBody>
      </p: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336550" y="4448175"/>
            <a:ext cx="845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chemeClr val="accent1"/>
                </a:solidFill>
                <a:latin typeface="Arial (Headings)"/>
                <a:cs typeface="Arial" charset="0"/>
              </a:rPr>
              <a:t>IAG/IAL % Less Than 1% of Enrollments – </a:t>
            </a:r>
            <a:r>
              <a:rPr lang="en-US" altLang="en-US" sz="1600" b="1" dirty="0" smtClean="0">
                <a:solidFill>
                  <a:schemeClr val="accent1"/>
                </a:solidFill>
                <a:latin typeface="Arial (Headings)"/>
                <a:cs typeface="Arial" charset="0"/>
              </a:rPr>
              <a:t>1,175 </a:t>
            </a:r>
            <a:r>
              <a:rPr lang="en-US" altLang="en-US" sz="1600" b="1" dirty="0">
                <a:solidFill>
                  <a:schemeClr val="accent1"/>
                </a:solidFill>
                <a:latin typeface="Arial (Headings)"/>
                <a:cs typeface="Arial" charset="0"/>
              </a:rPr>
              <a:t>Total IAG+IAL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 smtClean="0">
                <a:solidFill>
                  <a:schemeClr val="accent1"/>
                </a:solidFill>
                <a:latin typeface="Arial (Headings)"/>
                <a:cs typeface="Arial" charset="0"/>
              </a:rPr>
              <a:t>Retail </a:t>
            </a:r>
            <a:r>
              <a:rPr lang="en-US" altLang="en-US" sz="1600" b="1" dirty="0">
                <a:solidFill>
                  <a:schemeClr val="accent1"/>
                </a:solidFill>
                <a:latin typeface="Arial (Headings)"/>
                <a:cs typeface="Arial" charset="0"/>
              </a:rPr>
              <a:t>Electric Provider Counts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06/07/16</a:t>
            </a:r>
            <a:endParaRPr lang="en-US" sz="900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58297"/>
              </p:ext>
            </p:extLst>
          </p:nvPr>
        </p:nvGraphicFramePr>
        <p:xfrm>
          <a:off x="176212" y="977919"/>
          <a:ext cx="8867775" cy="305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406741"/>
              </p:ext>
            </p:extLst>
          </p:nvPr>
        </p:nvGraphicFramePr>
        <p:xfrm>
          <a:off x="2171700" y="5080575"/>
          <a:ext cx="4787899" cy="1000125"/>
        </p:xfrm>
        <a:graphic>
          <a:graphicData uri="http://schemas.openxmlformats.org/drawingml/2006/table">
            <a:tbl>
              <a:tblPr/>
              <a:tblGrid>
                <a:gridCol w="1082371"/>
                <a:gridCol w="926382"/>
                <a:gridCol w="926382"/>
                <a:gridCol w="926382"/>
                <a:gridCol w="926382"/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/>
              <a:t>Explanation of IAG/IAL Slide Data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319832"/>
          </a:xfrm>
        </p:spPr>
        <p:txBody>
          <a:bodyPr/>
          <a:lstStyle/>
          <a:p>
            <a:r>
              <a:rPr lang="en-US" altLang="en-US" sz="1800" dirty="0"/>
              <a:t>The upper chart shows the REPs whose IAG/IAL percentage of their total enrollments is above 1%. </a:t>
            </a:r>
          </a:p>
          <a:p>
            <a:pPr lvl="1"/>
            <a:r>
              <a:rPr lang="en-US" altLang="en-US" sz="1400" dirty="0"/>
              <a:t>The purple shades show enrollment totals of over 2500 for the month being reported</a:t>
            </a:r>
          </a:p>
          <a:p>
            <a:pPr lvl="1"/>
            <a:r>
              <a:rPr lang="en-US" altLang="en-US" sz="1400" dirty="0"/>
              <a:t>The orange shades show enrollment totals of less than 2500 for the month being reported</a:t>
            </a:r>
          </a:p>
          <a:p>
            <a:pPr lvl="1"/>
            <a:r>
              <a:rPr lang="en-US" altLang="en-US" sz="1400" dirty="0"/>
              <a:t>The blue shades show enrollment totals of less than 500 for the month being reported</a:t>
            </a:r>
          </a:p>
          <a:p>
            <a:pPr lvl="1"/>
            <a:r>
              <a:rPr lang="en-US" altLang="en-US" sz="1400" dirty="0"/>
              <a:t>The REPs with the lowest count of IAG/IAL totals start on the left, and move to the highest counts on the right</a:t>
            </a:r>
          </a:p>
          <a:p>
            <a:r>
              <a:rPr lang="en-US" altLang="en-US" sz="1800" dirty="0"/>
              <a:t>The lower chart shows a count of REPs whose IAG/IAL percentage of their total enrollments is below 1%.</a:t>
            </a:r>
          </a:p>
          <a:p>
            <a:pPr lvl="1"/>
            <a:r>
              <a:rPr lang="en-US" altLang="en-US" sz="1400" dirty="0"/>
              <a:t>The Blue row shows counts of REPs that have less than 250 total enrollments by their percentage ranges</a:t>
            </a:r>
          </a:p>
          <a:p>
            <a:pPr lvl="1"/>
            <a:r>
              <a:rPr lang="en-US" altLang="en-US" sz="1400" dirty="0"/>
              <a:t>The Orange row shows counts of REPs that have greater  than 250 and less than 1750 total enrollments by their percentage ranges</a:t>
            </a:r>
          </a:p>
          <a:p>
            <a:pPr lvl="1"/>
            <a:r>
              <a:rPr lang="en-US" altLang="en-US" sz="1400" dirty="0"/>
              <a:t>The Purple row shows counts of REPs that have greater than 2500 total enrollments by their percentage ranges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06/07/16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pPr algn="ctr"/>
            <a:r>
              <a:rPr lang="en-US" altLang="en-US" sz="1600" dirty="0" smtClean="0"/>
              <a:t>March</a:t>
            </a:r>
            <a:r>
              <a:rPr lang="en-US" altLang="en-US" sz="1600" dirty="0" smtClean="0"/>
              <a:t> </a:t>
            </a:r>
            <a:r>
              <a:rPr lang="en-US" altLang="en-US" sz="1600" dirty="0" smtClean="0"/>
              <a:t>2016 </a:t>
            </a:r>
            <a:r>
              <a:rPr lang="en-US" altLang="en-US" sz="1600" dirty="0"/>
              <a:t>– Rescission % Greater Than 1% of Switches</a:t>
            </a:r>
            <a:br>
              <a:rPr lang="en-US" altLang="en-US" sz="1600" dirty="0"/>
            </a:br>
            <a:r>
              <a:rPr lang="en-US" altLang="en-US" sz="1600" dirty="0" smtClean="0"/>
              <a:t>667 </a:t>
            </a:r>
            <a:r>
              <a:rPr lang="en-US" altLang="en-US" sz="1600" dirty="0" smtClean="0"/>
              <a:t>Total </a:t>
            </a:r>
            <a:r>
              <a:rPr lang="en-US" altLang="en-US" sz="1600" dirty="0"/>
              <a:t>Rescission</a:t>
            </a:r>
            <a:br>
              <a:rPr lang="en-US" altLang="en-US" sz="1600" dirty="0"/>
            </a:br>
            <a:r>
              <a:rPr lang="en-US" altLang="en-US" sz="1600" dirty="0"/>
              <a:t>Total Rescission % of Total Switches </a:t>
            </a:r>
            <a:r>
              <a:rPr lang="en-US" altLang="en-US" sz="1600" dirty="0" smtClean="0"/>
              <a:t>1.18%</a:t>
            </a: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685801" y="4038600"/>
            <a:ext cx="7239000" cy="457200"/>
          </a:xfrm>
          <a:prstGeom prst="rightArrow">
            <a:avLst/>
          </a:prstGeom>
          <a:gradFill flip="none" rotWithShape="1">
            <a:gsLst>
              <a:gs pos="84000">
                <a:srgbClr val="EB9148"/>
              </a:gs>
              <a:gs pos="15000">
                <a:srgbClr val="F2B685"/>
              </a:gs>
              <a:gs pos="0">
                <a:sysClr val="window" lastClr="FFFFFF"/>
              </a:gs>
              <a:gs pos="100000">
                <a:srgbClr val="FF0000"/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Gaining REP by total Rescission count (Low to High)</a:t>
            </a:r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336549" y="4525655"/>
            <a:ext cx="845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1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Rescission % Less Than 1% of Switches - </a:t>
            </a:r>
            <a:r>
              <a:rPr lang="en-US" altLang="en-US" sz="16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166</a:t>
            </a:r>
            <a:r>
              <a:rPr lang="en-US" altLang="en-US" sz="16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en-US" sz="1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Total Rescission</a:t>
            </a:r>
          </a:p>
          <a:p>
            <a:pPr algn="ctr">
              <a:spcBef>
                <a:spcPct val="0"/>
              </a:spcBef>
            </a:pPr>
            <a:r>
              <a:rPr lang="en-US" altLang="en-US" sz="1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Retail Electric Provider Counts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06/07/16</a:t>
            </a:r>
            <a:endParaRPr lang="en-US" sz="900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1402247"/>
              </p:ext>
            </p:extLst>
          </p:nvPr>
        </p:nvGraphicFramePr>
        <p:xfrm>
          <a:off x="740567" y="905827"/>
          <a:ext cx="7739063" cy="3228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017893"/>
              </p:ext>
            </p:extLst>
          </p:nvPr>
        </p:nvGraphicFramePr>
        <p:xfrm>
          <a:off x="2266948" y="5140285"/>
          <a:ext cx="4686299" cy="1000125"/>
        </p:xfrm>
        <a:graphic>
          <a:graphicData uri="http://schemas.openxmlformats.org/drawingml/2006/table">
            <a:tbl>
              <a:tblPr/>
              <a:tblGrid>
                <a:gridCol w="1085383"/>
                <a:gridCol w="900229"/>
                <a:gridCol w="900229"/>
                <a:gridCol w="900229"/>
                <a:gridCol w="900229"/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Switches Resulting in Rescission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Switch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 and &lt;= 1750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1750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/>
              <a:t>Explanation of Rescission Slide Data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319832"/>
          </a:xfrm>
        </p:spPr>
        <p:txBody>
          <a:bodyPr/>
          <a:lstStyle/>
          <a:p>
            <a:r>
              <a:rPr lang="en-US" altLang="en-US" sz="1800" dirty="0"/>
              <a:t>The upper chart shows the REPs whose Rescission percentage of their total Switches is above 1%. </a:t>
            </a:r>
          </a:p>
          <a:p>
            <a:pPr lvl="1"/>
            <a:r>
              <a:rPr lang="en-US" altLang="en-US" sz="1400" dirty="0"/>
              <a:t>The purple shades show switch totals of over 1750 for the month being reported</a:t>
            </a:r>
          </a:p>
          <a:p>
            <a:pPr lvl="1"/>
            <a:r>
              <a:rPr lang="en-US" altLang="en-US" sz="1400" dirty="0"/>
              <a:t>The orange shades show switch totals of less than 1750 for the month being reported</a:t>
            </a:r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REPs with the lowest count of rescission totals start on the left, and move to the highest counts on the right</a:t>
            </a:r>
          </a:p>
          <a:p>
            <a:r>
              <a:rPr lang="en-US" altLang="en-US" sz="1800" dirty="0"/>
              <a:t>The lower chart shows a count of REPs whose Rescission percentage of their total Switches is below 1%.</a:t>
            </a:r>
          </a:p>
          <a:p>
            <a:pPr lvl="1"/>
            <a:r>
              <a:rPr lang="en-US" altLang="en-US" sz="1400" dirty="0"/>
              <a:t>The Blue row shows counts of REPs that have less than 250total switches by their percentage ranges</a:t>
            </a:r>
          </a:p>
          <a:p>
            <a:pPr lvl="1"/>
            <a:r>
              <a:rPr lang="en-US" altLang="en-US" sz="1400" dirty="0"/>
              <a:t>The Orange row shows counts of REPs that have greater  than 250and less than 1750 total switches by their percentage ranges</a:t>
            </a:r>
          </a:p>
          <a:p>
            <a:pPr lvl="1"/>
            <a:r>
              <a:rPr lang="en-US" altLang="en-US" sz="1400" dirty="0"/>
              <a:t>The Purple row shows counts of REPs that have greater than 1750 total switches by their percentage ranges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06/07/16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IAS Stats by REP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06/07/16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elements/1.1/"/>
    <ds:schemaRef ds:uri="c34af464-7aa1-4edd-9be4-83dffc1cb926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887</TotalTime>
  <Words>586</Words>
  <Application>Microsoft Office PowerPoint</Application>
  <PresentationFormat>On-screen Show (4:3)</PresentationFormat>
  <Paragraphs>109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(Headings)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March 2016 - IAG/IAL % Greater Than 1% of Enrollments 2,045 Total IAG+IAL Total IAG+IAL % of Total Enrollments 1.12%</vt:lpstr>
      <vt:lpstr>Explanation of IAG/IAL Slide Data</vt:lpstr>
      <vt:lpstr>March 2016 – Rescission % Greater Than 1% of Switches 667 Total Rescission Total Rescission % of Total Switches 1.18%</vt:lpstr>
      <vt:lpstr>Explanation of Rescission Slide Data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47</cp:revision>
  <cp:lastPrinted>2016-01-21T20:53:15Z</cp:lastPrinted>
  <dcterms:created xsi:type="dcterms:W3CDTF">2016-01-21T15:20:31Z</dcterms:created>
  <dcterms:modified xsi:type="dcterms:W3CDTF">2016-06-01T18:36:21Z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