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8" r:id="rId2"/>
    <p:sldId id="263" r:id="rId3"/>
    <p:sldId id="264" r:id="rId4"/>
    <p:sldId id="266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87" autoAdjust="0"/>
  </p:normalViewPr>
  <p:slideViewPr>
    <p:cSldViewPr snapToGrid="0">
      <p:cViewPr varScale="1">
        <p:scale>
          <a:sx n="66" d="100"/>
          <a:sy n="66" d="100"/>
        </p:scale>
        <p:origin x="16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0FE9-E489-4B9B-9DFF-A2F020F45672}" type="datetimeFigureOut">
              <a:rPr lang="en-US" smtClean="0"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BF40-29AD-49DE-ABFA-AE017831F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lists/91620/SARA_PreliminaryFall2016.xlsx" TargetMode="External"/><Relationship Id="rId2" Type="http://schemas.openxmlformats.org/officeDocument/2006/relationships/hyperlink" Target="http://www.ercot.com/content/wcm/lists/91620/SARA_FinalSummer2016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rcot.com/content/wcm/lists/96607/CapacityDemandandReserveReport_May2016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88145/SAWG_MIRTM_20160516.pptx" TargetMode="External"/><Relationship Id="rId2" Type="http://schemas.openxmlformats.org/officeDocument/2006/relationships/hyperlink" Target="http://www.ercot.com/content/wcm/key_documents_lists/88145/SAWG_MIRTM_20160516_Demand_and_Wind_Estimation_Update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mktrules/issues/nprr/751-775/759/inde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8</a:t>
            </a:r>
            <a:r>
              <a:rPr lang="en-US" baseline="30000" dirty="0"/>
              <a:t>th</a:t>
            </a:r>
            <a:r>
              <a:rPr lang="en-US" dirty="0"/>
              <a:t>, 2016</a:t>
            </a:r>
          </a:p>
          <a:p>
            <a:endParaRPr lang="en-US" dirty="0"/>
          </a:p>
          <a:p>
            <a:r>
              <a:rPr lang="en-US" dirty="0"/>
              <a:t>Brandon Whittle</a:t>
            </a:r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887"/>
          </a:xfrm>
        </p:spPr>
        <p:txBody>
          <a:bodyPr>
            <a:normAutofit/>
          </a:bodyPr>
          <a:lstStyle/>
          <a:p>
            <a:pPr lvl="1"/>
            <a:r>
              <a:rPr lang="en-US" b="1" dirty="0">
                <a:hlinkClick r:id="rId2"/>
              </a:rPr>
              <a:t>Summer 2016 Final Seasonal Assessment</a:t>
            </a:r>
            <a:r>
              <a:rPr lang="en-US" dirty="0"/>
              <a:t> </a:t>
            </a:r>
          </a:p>
          <a:p>
            <a:pPr lvl="1"/>
            <a:r>
              <a:rPr lang="en-US" b="1" u="sng" dirty="0">
                <a:hlinkClick r:id="rId3"/>
              </a:rPr>
              <a:t>Fall 2016 Preliminary Seasonal Assessment</a:t>
            </a:r>
            <a:r>
              <a:rPr lang="en-US" dirty="0"/>
              <a:t> </a:t>
            </a:r>
          </a:p>
          <a:p>
            <a:pPr lvl="1"/>
            <a:r>
              <a:rPr lang="en-US" b="1" dirty="0">
                <a:hlinkClick r:id="rId4"/>
              </a:rPr>
              <a:t>Capacity, Demand and Reserves Report - May 2016</a:t>
            </a:r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575050"/>
            <a:ext cx="10515600" cy="1273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Housekeeping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None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MIRTM –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Forecast Analysis </a:t>
            </a:r>
            <a:r>
              <a:rPr lang="en-US" sz="2000" dirty="0"/>
              <a:t>– </a:t>
            </a:r>
            <a:r>
              <a:rPr lang="en-US" sz="1600" dirty="0"/>
              <a:t>Update of forecast analysis.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ERCOT Update </a:t>
            </a:r>
            <a:r>
              <a:rPr lang="en-US" sz="2000" dirty="0"/>
              <a:t>– </a:t>
            </a:r>
            <a:r>
              <a:rPr lang="en-US" sz="1600" dirty="0"/>
              <a:t>We expect to see initial study results at the next SAWG.   This update explains the proposed MIRTM very well, including description of price suppression mitigation, make-whole, and options for ramp pre-</a:t>
            </a:r>
            <a:r>
              <a:rPr lang="en-US" sz="1600" dirty="0" err="1"/>
              <a:t>postering</a:t>
            </a:r>
            <a:r>
              <a:rPr lang="en-US" sz="1600" dirty="0"/>
              <a:t> (but not outage pre-</a:t>
            </a:r>
            <a:r>
              <a:rPr lang="en-US" sz="1600" dirty="0" err="1"/>
              <a:t>postering</a:t>
            </a:r>
            <a:r>
              <a:rPr lang="en-US" sz="1600" dirty="0"/>
              <a:t>).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391121" y="2969140"/>
            <a:ext cx="7614434" cy="3727820"/>
            <a:chOff x="-859204" y="0"/>
            <a:chExt cx="7895860" cy="392571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036656" cy="3925718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-859204" y="17799"/>
              <a:ext cx="7812310" cy="3581673"/>
              <a:chOff x="-1026191" y="-85570"/>
              <a:chExt cx="7812376" cy="3581830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-1026191" y="308211"/>
                <a:ext cx="7812376" cy="3188049"/>
                <a:chOff x="-1026191" y="-1890"/>
                <a:chExt cx="7812376" cy="3188049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-55425" y="-1890"/>
                  <a:ext cx="6841610" cy="3188049"/>
                  <a:chOff x="-55425" y="-1890"/>
                  <a:chExt cx="6841610" cy="3188049"/>
                </a:xfrm>
              </p:grpSpPr>
              <p:grpSp>
                <p:nvGrpSpPr>
                  <p:cNvPr id="19" name="Group 18"/>
                  <p:cNvGrpSpPr/>
                  <p:nvPr/>
                </p:nvGrpSpPr>
                <p:grpSpPr>
                  <a:xfrm>
                    <a:off x="445273" y="691239"/>
                    <a:ext cx="4768239" cy="2494920"/>
                    <a:chOff x="0" y="-525"/>
                    <a:chExt cx="4768239" cy="2494920"/>
                  </a:xfrm>
                </p:grpSpPr>
                <p:grpSp>
                  <p:nvGrpSpPr>
                    <p:cNvPr id="24" name="Group 23"/>
                    <p:cNvGrpSpPr/>
                    <p:nvPr/>
                  </p:nvGrpSpPr>
                  <p:grpSpPr>
                    <a:xfrm>
                      <a:off x="0" y="-525"/>
                      <a:ext cx="4768239" cy="2494920"/>
                      <a:chOff x="0" y="-525"/>
                      <a:chExt cx="4768239" cy="2494920"/>
                    </a:xfrm>
                  </p:grpSpPr>
                  <p:cxnSp>
                    <p:nvCxnSpPr>
                      <p:cNvPr id="26" name="AutoShape 22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105231" y="612807"/>
                        <a:ext cx="0" cy="1704975"/>
                      </a:xfrm>
                      <a:prstGeom prst="straightConnector1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7" name="AutoShape 22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1470991" y="789420"/>
                        <a:ext cx="0" cy="1704975"/>
                      </a:xfrm>
                      <a:prstGeom prst="straightConnector1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8" name="AutoShape 22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186609" y="532738"/>
                        <a:ext cx="0" cy="1704975"/>
                      </a:xfrm>
                      <a:prstGeom prst="straightConnector1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29" name="AutoShape 22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552369" y="532738"/>
                        <a:ext cx="0" cy="1704975"/>
                      </a:xfrm>
                      <a:prstGeom prst="straightConnector1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0" name="AutoShape 22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275937" y="532738"/>
                        <a:ext cx="0" cy="1704975"/>
                      </a:xfrm>
                      <a:prstGeom prst="straightConnector1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1" name="AutoShape 22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633746" y="524786"/>
                        <a:ext cx="0" cy="1704975"/>
                      </a:xfrm>
                      <a:prstGeom prst="straightConnector1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2" name="AutoShape 22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4357315" y="524786"/>
                        <a:ext cx="0" cy="1704975"/>
                      </a:xfrm>
                      <a:prstGeom prst="straightConnector1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33" name="AutoShape 22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81663" y="532738"/>
                        <a:ext cx="0" cy="1704975"/>
                      </a:xfrm>
                      <a:prstGeom prst="straightConnector1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prstDash val="sysDot"/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</p:cxnSp>
                  <p:grpSp>
                    <p:nvGrpSpPr>
                      <p:cNvPr id="34" name="Group 33"/>
                      <p:cNvGrpSpPr/>
                      <p:nvPr/>
                    </p:nvGrpSpPr>
                    <p:grpSpPr>
                      <a:xfrm>
                        <a:off x="0" y="-525"/>
                        <a:ext cx="4768239" cy="2334150"/>
                        <a:chOff x="264937" y="647175"/>
                        <a:chExt cx="4768239" cy="2334150"/>
                      </a:xfrm>
                    </p:grpSpPr>
                    <p:cxnSp>
                      <p:nvCxnSpPr>
                        <p:cNvPr id="51" name="AutoShape 238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4256722" y="647700"/>
                          <a:ext cx="139" cy="233362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52" name="AutoShape 239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3170279" y="647700"/>
                          <a:ext cx="635" cy="233362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53" name="AutoShape 240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2083780" y="647700"/>
                          <a:ext cx="635" cy="2333625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54" name="AutoShape 241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999501" y="647175"/>
                          <a:ext cx="635" cy="2333624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cxnSp>
                      <p:nvCxnSpPr>
                        <p:cNvPr id="55" name="AutoShape 243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>
                          <a:off x="264937" y="1172210"/>
                          <a:ext cx="4768239" cy="1698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 type="triangle" w="med" len="med"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</p:cxnSp>
                    <p:sp>
                      <p:nvSpPr>
                        <p:cNvPr id="56" name="AutoShape 24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95630" y="1124585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57" name="AutoShape 2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680845" y="1124585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58" name="AutoShape 2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766060" y="1124585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59" name="AutoShape 24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56945" y="1124585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60" name="AutoShape 2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042160" y="1124585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61" name="AutoShape 2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489325" y="1124585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62" name="AutoShape 25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318895" y="1124585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63" name="AutoShape 25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4110" y="1124585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64" name="AutoShape 2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213225" y="1124585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65" name="AutoShape 26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128010" y="1115060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66" name="AutoShape 26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851275" y="1115060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  <p:sp>
                      <p:nvSpPr>
                        <p:cNvPr id="67" name="AutoShape 26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574540" y="1115060"/>
                          <a:ext cx="90805" cy="90805"/>
                        </a:xfrm>
                        <a:prstGeom prst="flowChartConnector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endParaRPr lang="en-US" dirty="0"/>
                        </a:p>
                      </p:txBody>
                    </p:sp>
                  </p:grpSp>
                  <p:grpSp>
                    <p:nvGrpSpPr>
                      <p:cNvPr id="35" name="Group 34"/>
                      <p:cNvGrpSpPr/>
                      <p:nvPr/>
                    </p:nvGrpSpPr>
                    <p:grpSpPr>
                      <a:xfrm>
                        <a:off x="747423" y="859298"/>
                        <a:ext cx="2477532" cy="982578"/>
                        <a:chOff x="0" y="80070"/>
                        <a:chExt cx="2477532" cy="982578"/>
                      </a:xfrm>
                    </p:grpSpPr>
                    <p:sp>
                      <p:nvSpPr>
                        <p:cNvPr id="36" name="Text Box 255" descr="50%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15770" y="946916"/>
                          <a:ext cx="269829" cy="104775"/>
                        </a:xfrm>
                        <a:prstGeom prst="rect">
                          <a:avLst/>
                        </a:prstGeom>
                        <a:pattFill prst="lgCheck">
                          <a:fgClr>
                            <a:srgbClr val="000000"/>
                          </a:fgClr>
                          <a:bgClr>
                            <a:srgbClr val="FFFFFF"/>
                          </a:bgClr>
                        </a:patt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t" anchorCtr="0" upright="1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Times New Roman" panose="02020603050405020304" pitchFamily="18" charset="0"/>
                              <a:ea typeface="SimSun" panose="02010600030101010101" pitchFamily="2" charset="-122"/>
                            </a:rPr>
                            <a:t> </a:t>
                          </a:r>
                        </a:p>
                      </p:txBody>
                    </p:sp>
                    <p:grpSp>
                      <p:nvGrpSpPr>
                        <p:cNvPr id="37" name="Group 36"/>
                        <p:cNvGrpSpPr/>
                        <p:nvPr/>
                      </p:nvGrpSpPr>
                      <p:grpSpPr>
                        <a:xfrm>
                          <a:off x="0" y="80070"/>
                          <a:ext cx="2477532" cy="982578"/>
                          <a:chOff x="0" y="80070"/>
                          <a:chExt cx="2477532" cy="982578"/>
                        </a:xfrm>
                      </p:grpSpPr>
                      <p:sp>
                        <p:nvSpPr>
                          <p:cNvPr id="38" name="Text Box 255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7708" y="80070"/>
                            <a:ext cx="269875" cy="104775"/>
                          </a:xfrm>
                          <a:prstGeom prst="rect">
                            <a:avLst/>
                          </a:prstGeom>
                          <a:pattFill prst="lgCheck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39" name="Text Box 256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05516" y="80070"/>
                            <a:ext cx="269875" cy="104775"/>
                          </a:xfrm>
                          <a:prstGeom prst="rect">
                            <a:avLst/>
                          </a:prstGeom>
                          <a:pattFill prst="pct50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40" name="Text Box 257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71276" y="80070"/>
                            <a:ext cx="269875" cy="104775"/>
                          </a:xfrm>
                          <a:prstGeom prst="rect">
                            <a:avLst/>
                          </a:prstGeom>
                          <a:pattFill prst="pct50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41" name="Text Box 258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129085" y="80070"/>
                            <a:ext cx="269875" cy="104775"/>
                          </a:xfrm>
                          <a:prstGeom prst="rect">
                            <a:avLst/>
                          </a:prstGeom>
                          <a:pattFill prst="pct50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42" name="Text Box 259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494845" y="80070"/>
                            <a:ext cx="269875" cy="104775"/>
                          </a:xfrm>
                          <a:prstGeom prst="rect">
                            <a:avLst/>
                          </a:prstGeom>
                          <a:pattFill prst="pct50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43" name="Text Box 260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852654" y="80070"/>
                            <a:ext cx="269875" cy="104775"/>
                          </a:xfrm>
                          <a:prstGeom prst="rect">
                            <a:avLst/>
                          </a:prstGeom>
                          <a:pattFill prst="pct50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44" name="AutoShape 3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0" y="83867"/>
                            <a:ext cx="126365" cy="95250"/>
                          </a:xfrm>
                          <a:prstGeom prst="chevron">
                            <a:avLst>
                              <a:gd name="adj" fmla="val 60005"/>
                            </a:avLst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 dirty="0"/>
                          </a:p>
                        </p:txBody>
                      </p:sp>
                      <p:sp>
                        <p:nvSpPr>
                          <p:cNvPr id="45" name="Text Box 256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41665" y="953186"/>
                            <a:ext cx="269829" cy="104775"/>
                          </a:xfrm>
                          <a:prstGeom prst="rect">
                            <a:avLst/>
                          </a:prstGeom>
                          <a:pattFill prst="pct50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46" name="Text Box 257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105676" y="950187"/>
                            <a:ext cx="269829" cy="104775"/>
                          </a:xfrm>
                          <a:prstGeom prst="rect">
                            <a:avLst/>
                          </a:prstGeom>
                          <a:pattFill prst="pct50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47" name="Text Box 258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484073" y="957872"/>
                            <a:ext cx="269829" cy="104775"/>
                          </a:xfrm>
                          <a:prstGeom prst="rect">
                            <a:avLst/>
                          </a:prstGeom>
                          <a:pattFill prst="pct50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48" name="Text Box 259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1849780" y="950417"/>
                            <a:ext cx="269829" cy="104775"/>
                          </a:xfrm>
                          <a:prstGeom prst="rect">
                            <a:avLst/>
                          </a:prstGeom>
                          <a:pattFill prst="pct50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49" name="Text Box 260" descr="50%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207703" y="950187"/>
                            <a:ext cx="269829" cy="104775"/>
                          </a:xfrm>
                          <a:prstGeom prst="rect">
                            <a:avLst/>
                          </a:prstGeom>
                          <a:pattFill prst="pct50">
                            <a:fgClr>
                              <a:srgbClr val="000000"/>
                            </a:fgClr>
                            <a:bgClr>
                              <a:srgbClr val="FFFFFF"/>
                            </a:bgClr>
                          </a:patt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pPr marL="0" marR="0">
                              <a:spcBef>
                                <a:spcPts val="0"/>
                              </a:spcBef>
                              <a:spcAft>
                                <a:spcPts val="0"/>
                              </a:spcAft>
                            </a:pPr>
                            <a:r>
                              <a:rPr lang="en-US" sz="1200" dirty="0">
                                <a:effectLst/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</a:rPr>
                              <a:t> </a:t>
                            </a:r>
                          </a:p>
                        </p:txBody>
                      </p:sp>
                      <p:sp>
                        <p:nvSpPr>
                          <p:cNvPr id="50" name="AutoShape 30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85952" y="967398"/>
                            <a:ext cx="126344" cy="95250"/>
                          </a:xfrm>
                          <a:prstGeom prst="chevron">
                            <a:avLst>
                              <a:gd name="adj" fmla="val 60005"/>
                            </a:avLst>
                          </a:prstGeom>
                          <a:solidFill>
                            <a:srgbClr val="000000"/>
                          </a:solidFill>
                          <a:ln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t" anchorCtr="0" upright="1">
                            <a:noAutofit/>
                          </a:bodyPr>
                          <a:lstStyle/>
                          <a:p>
                            <a:endParaRPr lang="en-US" dirty="0"/>
                          </a:p>
                        </p:txBody>
                      </p:sp>
                    </p:grpSp>
                  </p:grpSp>
                </p:grpSp>
                <p:sp>
                  <p:nvSpPr>
                    <p:cNvPr id="25" name="Text Box 24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3124" y="182880"/>
                      <a:ext cx="4556097" cy="27876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i="1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8:40   8:45    8:50   8:55   9:00   9:05   9:10   9:15  9:20   9:25   </a:t>
                      </a:r>
                      <a:endParaRPr lang="en-US" sz="105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p:txBody>
                </p:sp>
              </p:grpSp>
              <p:sp>
                <p:nvSpPr>
                  <p:cNvPr id="22" name="Text Box 256" descr="50%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55425" y="458800"/>
                    <a:ext cx="269875" cy="104775"/>
                  </a:xfrm>
                  <a:prstGeom prst="rect">
                    <a:avLst/>
                  </a:prstGeom>
                  <a:pattFill prst="pct50">
                    <a:fgClr>
                      <a:srgbClr val="0000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 </a:t>
                    </a:r>
                  </a:p>
                </p:txBody>
              </p:sp>
              <p:sp>
                <p:nvSpPr>
                  <p:cNvPr id="23" name="Text Box 256" descr="50%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48203" y="113646"/>
                    <a:ext cx="269875" cy="104775"/>
                  </a:xfrm>
                  <a:prstGeom prst="rect">
                    <a:avLst/>
                  </a:prstGeom>
                  <a:pattFill prst="lgCheck">
                    <a:fgClr>
                      <a:srgbClr val="000000"/>
                    </a:fgClr>
                    <a:bgClr>
                      <a:srgbClr val="FFFFFF"/>
                    </a:bgClr>
                  </a:patt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 </a:t>
                    </a:r>
                  </a:p>
                </p:txBody>
              </p:sp>
              <p:sp>
                <p:nvSpPr>
                  <p:cNvPr id="20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9015" y="360374"/>
                    <a:ext cx="6567170" cy="516668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Intervals where </a:t>
                    </a:r>
                    <a:r>
                      <a:rPr lang="en-US" sz="1100" b="1" u="sng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ONLY</a:t>
                    </a:r>
                    <a:r>
                      <a: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 Commitment Instructions are </a:t>
                    </a:r>
                    <a:r>
                      <a:rPr lang="en-US" sz="1100" b="1" u="sng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binding</a:t>
                    </a:r>
                    <a:r>
                      <a: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 and the LMPs and MW awards (energy, AS) are </a:t>
                    </a:r>
                    <a:r>
                      <a:rPr lang="en-US" sz="1100" b="1" u="sng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indicative</a:t>
                    </a:r>
                    <a:r>
                      <a: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 </a:t>
                    </a:r>
                  </a:p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 </a:t>
                    </a:r>
                  </a:p>
                </p:txBody>
              </p:sp>
              <p:sp>
                <p:nvSpPr>
                  <p:cNvPr id="21" name="Text Box 759"/>
                  <p:cNvSpPr txBox="1"/>
                  <p:nvPr/>
                </p:nvSpPr>
                <p:spPr>
                  <a:xfrm>
                    <a:off x="220900" y="-1890"/>
                    <a:ext cx="5581650" cy="255271"/>
                  </a:xfrm>
                  <a:prstGeom prst="rect">
                    <a:avLst/>
                  </a:prstGeom>
                  <a:solidFill>
                    <a:sysClr val="window" lastClr="FFFFFF"/>
                  </a:solidFill>
                  <a:ln w="6350">
                    <a:noFill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Interval where the LMPs, MW awards (energy, AS) and Commitment Instructions are </a:t>
                    </a:r>
                    <a:r>
                      <a:rPr lang="en-US" sz="1100" b="1" u="sng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ALL</a:t>
                    </a:r>
                    <a:r>
                      <a: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 </a:t>
                    </a:r>
                    <a:r>
                      <a:rPr lang="en-US" sz="1100" b="1" u="sng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binding</a:t>
                    </a:r>
                    <a:r>
                      <a: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rPr>
                      <a:t> commitment instructions</a:t>
                    </a:r>
                  </a:p>
                </p:txBody>
              </p:sp>
            </p:grpSp>
            <p:sp>
              <p:nvSpPr>
                <p:cNvPr id="15" name="Rounded Rectangular Callout 14"/>
                <p:cNvSpPr/>
                <p:nvPr/>
              </p:nvSpPr>
              <p:spPr>
                <a:xfrm>
                  <a:off x="-1026191" y="2399816"/>
                  <a:ext cx="1688548" cy="540385"/>
                </a:xfrm>
                <a:prstGeom prst="wedgeRoundRectCallout">
                  <a:avLst>
                    <a:gd name="adj1" fmla="val 37430"/>
                    <a:gd name="adj2" fmla="val -91144"/>
                    <a:gd name="adj3" fmla="val 16667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45720" tIns="45720" rIns="4572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dirty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Sequence of Multi-Interval RT Markets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  <p:sp>
              <p:nvSpPr>
                <p:cNvPr id="16" name="Right Brace 15"/>
                <p:cNvSpPr/>
                <p:nvPr/>
              </p:nvSpPr>
              <p:spPr>
                <a:xfrm rot="10800000">
                  <a:off x="535222" y="1390762"/>
                  <a:ext cx="304889" cy="1469138"/>
                </a:xfrm>
                <a:prstGeom prst="rightBrace">
                  <a:avLst>
                    <a:gd name="adj1" fmla="val 53399"/>
                    <a:gd name="adj2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" name="Rounded Rectangular Callout 16"/>
                <p:cNvSpPr/>
                <p:nvPr/>
              </p:nvSpPr>
              <p:spPr>
                <a:xfrm>
                  <a:off x="3990592" y="1488849"/>
                  <a:ext cx="2343462" cy="349250"/>
                </a:xfrm>
                <a:prstGeom prst="wedgeRoundRectCallout">
                  <a:avLst>
                    <a:gd name="adj1" fmla="val -75085"/>
                    <a:gd name="adj2" fmla="val -69914"/>
                    <a:gd name="adj3" fmla="val 16667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45720" tIns="45720" rIns="4572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dirty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SimSun" panose="02010600030101010101" pitchFamily="2" charset="-122"/>
                    </a:rPr>
                    <a:t>Analysis window of rolling 30 minutes 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endParaRPr>
                </a:p>
              </p:txBody>
            </p:sp>
            <p:sp>
              <p:nvSpPr>
                <p:cNvPr id="18" name="Left Brace 17"/>
                <p:cNvSpPr/>
                <p:nvPr/>
              </p:nvSpPr>
              <p:spPr>
                <a:xfrm rot="5400000">
                  <a:off x="2065738" y="286697"/>
                  <a:ext cx="389255" cy="2277570"/>
                </a:xfrm>
                <a:prstGeom prst="leftBrac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2" name="AutoShape 309"/>
              <p:cNvSpPr>
                <a:spLocks noChangeArrowheads="1"/>
              </p:cNvSpPr>
              <p:nvPr/>
            </p:nvSpPr>
            <p:spPr bwMode="auto">
              <a:xfrm>
                <a:off x="16647" y="65574"/>
                <a:ext cx="125730" cy="94615"/>
              </a:xfrm>
              <a:prstGeom prst="chevron">
                <a:avLst>
                  <a:gd name="adj" fmla="val 60005"/>
                </a:avLst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3" name="Text Box 767"/>
              <p:cNvSpPr txBox="1"/>
              <p:nvPr/>
            </p:nvSpPr>
            <p:spPr>
              <a:xfrm>
                <a:off x="220900" y="-85570"/>
                <a:ext cx="6385163" cy="373713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RT Market Execution: Depicts the start and end times of the clearing process and the length of symbol is indicative of maximum time allowed to clear market</a:t>
                </a:r>
              </a:p>
            </p:txBody>
          </p:sp>
        </p:grpSp>
      </p:grpSp>
      <p:cxnSp>
        <p:nvCxnSpPr>
          <p:cNvPr id="69" name="Straight Arrow Connector 68"/>
          <p:cNvCxnSpPr/>
          <p:nvPr/>
        </p:nvCxnSpPr>
        <p:spPr>
          <a:xfrm>
            <a:off x="4075435" y="5764395"/>
            <a:ext cx="0" cy="1895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3341859" y="5176324"/>
            <a:ext cx="726008" cy="40556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Pricing run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763025" y="5957131"/>
            <a:ext cx="726008" cy="40556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Pricing run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131008" y="5178179"/>
            <a:ext cx="2408282" cy="646331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1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st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Interval Binding Base Point &amp;</a:t>
            </a:r>
          </a:p>
          <a:p>
            <a:pPr algn="ctr"/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Binding commitments for ALL intervals</a:t>
            </a: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158795" y="6004929"/>
            <a:ext cx="2088945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  <a:r>
              <a:rPr lang="en-US" sz="1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st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Interval Binding LMPs</a:t>
            </a: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cxnSp>
        <p:nvCxnSpPr>
          <p:cNvPr id="74" name="Straight Arrow Connector 73"/>
          <p:cNvCxnSpPr>
            <a:stCxn id="72" idx="1"/>
            <a:endCxn id="38" idx="2"/>
          </p:cNvCxnSpPr>
          <p:nvPr/>
        </p:nvCxnSpPr>
        <p:spPr>
          <a:xfrm flipH="1" flipV="1">
            <a:off x="3707038" y="4934047"/>
            <a:ext cx="5423970" cy="567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73" idx="1"/>
            <a:endCxn id="70" idx="3"/>
          </p:cNvCxnSpPr>
          <p:nvPr/>
        </p:nvCxnSpPr>
        <p:spPr>
          <a:xfrm flipH="1" flipV="1">
            <a:off x="4067867" y="5379108"/>
            <a:ext cx="5090928" cy="764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3690465" y="4975395"/>
            <a:ext cx="0" cy="1895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CDR Proposed Steps for SAWG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Develop a recommendation for a Scenario based NPRR, possibly as comments or as a replacement  to  </a:t>
            </a:r>
            <a:r>
              <a:rPr lang="en-US" dirty="0">
                <a:hlinkClick r:id="rId2"/>
              </a:rPr>
              <a:t>NPRR759</a:t>
            </a:r>
            <a:r>
              <a:rPr lang="en-US" dirty="0"/>
              <a:t> Segmentation of the Total New Capacity Estimate in the ERCOT CDR.  (This recommendation would not be an endorsement of a Scenario based approach.)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Possible NPRR to shorten time horizon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Possible NPRR for other fixes  including identifying methodology for including new DC Tie Resources.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4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Meeting – June 20</a:t>
            </a:r>
            <a:r>
              <a:rPr lang="en-US" baseline="30000" dirty="0"/>
              <a:t>th</a:t>
            </a:r>
            <a:r>
              <a:rPr lang="en-US" dirty="0"/>
              <a:t>, 2016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411" y="207276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Expected Agenda Items</a:t>
            </a:r>
          </a:p>
          <a:p>
            <a:r>
              <a:rPr lang="en-US" dirty="0"/>
              <a:t>MIRTM Update – with Data!</a:t>
            </a:r>
          </a:p>
          <a:p>
            <a:r>
              <a:rPr lang="en-US" dirty="0"/>
              <a:t>CDR</a:t>
            </a:r>
          </a:p>
          <a:p>
            <a:r>
              <a:rPr lang="en-US" dirty="0"/>
              <a:t>NERC LTRA - Update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1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16369</TotalTime>
  <Words>281</Words>
  <Application>Microsoft Office PowerPoint</Application>
  <PresentationFormat>Widescreen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SimSun</vt:lpstr>
      <vt:lpstr>Arial</vt:lpstr>
      <vt:lpstr>Calibri</vt:lpstr>
      <vt:lpstr>Calibri Light</vt:lpstr>
      <vt:lpstr>Times New Roman</vt:lpstr>
      <vt:lpstr>Office Theme</vt:lpstr>
      <vt:lpstr>SAWG Update to WMS</vt:lpstr>
      <vt:lpstr>Report Releases</vt:lpstr>
      <vt:lpstr>MIRTM – Update</vt:lpstr>
      <vt:lpstr>CDR Proposed Steps for SAWG</vt:lpstr>
      <vt:lpstr>Next Meeting – June 20th, 2016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Brandon Whittle</cp:lastModifiedBy>
  <cp:revision>98</cp:revision>
  <dcterms:created xsi:type="dcterms:W3CDTF">2014-06-25T14:47:16Z</dcterms:created>
  <dcterms:modified xsi:type="dcterms:W3CDTF">2016-06-02T02:43:11Z</dcterms:modified>
</cp:coreProperties>
</file>