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60" r:id="rId6"/>
    <p:sldId id="257" r:id="rId7"/>
    <p:sldId id="261" r:id="rId8"/>
    <p:sldId id="262" r:id="rId9"/>
    <p:sldId id="268" r:id="rId10"/>
    <p:sldId id="269" r:id="rId11"/>
    <p:sldId id="270" r:id="rId12"/>
    <p:sldId id="263" r:id="rId13"/>
    <p:sldId id="264" r:id="rId14"/>
    <p:sldId id="265" r:id="rId15"/>
    <p:sldId id="272" r:id="rId16"/>
    <p:sldId id="266" r:id="rId17"/>
    <p:sldId id="267" r:id="rId18"/>
    <p:sldId id="274" r:id="rId19"/>
    <p:sldId id="275" r:id="rId20"/>
    <p:sldId id="276" r:id="rId21"/>
    <p:sldId id="277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3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2016 Black Start Training Summary</a:t>
            </a:r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Erik Johnson</a:t>
            </a:r>
          </a:p>
          <a:p>
            <a:r>
              <a:rPr lang="en-US" dirty="0" smtClean="0"/>
              <a:t>Mark Spinner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May 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Transmission Outages not uniform</a:t>
            </a:r>
          </a:p>
          <a:p>
            <a:r>
              <a:rPr lang="en-US" dirty="0" smtClean="0"/>
              <a:t>ERCOT coordination and communication of load and transmission restoration following synchronization not consistent</a:t>
            </a:r>
          </a:p>
          <a:p>
            <a:r>
              <a:rPr lang="en-US" dirty="0" smtClean="0"/>
              <a:t>Communication between Transmission Operators and Generator Operators not consistent</a:t>
            </a:r>
          </a:p>
          <a:p>
            <a:r>
              <a:rPr lang="en-US" dirty="0" smtClean="0"/>
              <a:t>Majority of island collapses were due to improper switching 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4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Participants not consistently engaged throughout entire simulation</a:t>
            </a:r>
          </a:p>
          <a:p>
            <a:r>
              <a:rPr lang="en-US" dirty="0" smtClean="0"/>
              <a:t>Operator logs were inadequate, inconsistent and incomplete</a:t>
            </a:r>
          </a:p>
          <a:p>
            <a:r>
              <a:rPr lang="en-US" dirty="0" smtClean="0"/>
              <a:t>Modeling data for generators is incomplete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8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Start Working Group 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Operators were able to execute the current Black Start plan up to and including synchronization points.</a:t>
            </a:r>
          </a:p>
          <a:p>
            <a:r>
              <a:rPr lang="en-US" dirty="0" smtClean="0"/>
              <a:t>Plans do not give much direction after this point. (Some basic strategies)</a:t>
            </a:r>
          </a:p>
          <a:p>
            <a:r>
              <a:rPr lang="en-US" dirty="0"/>
              <a:t>Recommend the BSWG develop more detailed strategies after synchronization.</a:t>
            </a:r>
          </a:p>
          <a:p>
            <a:pPr lvl="1"/>
            <a:r>
              <a:rPr lang="en-US" dirty="0"/>
              <a:t>Guidelines, not detailed (i.e. not breaker by breaker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8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 Start Working Group 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22938"/>
          </a:xfrm>
        </p:spPr>
        <p:txBody>
          <a:bodyPr/>
          <a:lstStyle/>
          <a:p>
            <a:r>
              <a:rPr lang="en-US" dirty="0" smtClean="0"/>
              <a:t>Before </a:t>
            </a:r>
            <a:r>
              <a:rPr lang="en-US" dirty="0"/>
              <a:t>including guidelines in the Black Start plan </a:t>
            </a:r>
          </a:p>
          <a:p>
            <a:pPr lvl="1"/>
            <a:r>
              <a:rPr lang="en-US" dirty="0"/>
              <a:t>Develop specific measurements</a:t>
            </a:r>
          </a:p>
          <a:p>
            <a:pPr lvl="1"/>
            <a:r>
              <a:rPr lang="en-US" dirty="0"/>
              <a:t>Test during next Black out and restoration training</a:t>
            </a:r>
          </a:p>
          <a:p>
            <a:pPr lvl="1"/>
            <a:r>
              <a:rPr lang="en-US" dirty="0"/>
              <a:t>If works well, then include</a:t>
            </a:r>
          </a:p>
          <a:p>
            <a:pPr lvl="1"/>
            <a:r>
              <a:rPr lang="en-US" dirty="0"/>
              <a:t>If not then refine guidelines and try again</a:t>
            </a:r>
          </a:p>
          <a:p>
            <a:r>
              <a:rPr lang="en-US" dirty="0"/>
              <a:t>Scheduled Outages in Black Start Corridors</a:t>
            </a:r>
          </a:p>
          <a:p>
            <a:r>
              <a:rPr lang="en-US" dirty="0"/>
              <a:t>Critical Load Identification (checklist)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1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834" y="764177"/>
            <a:ext cx="8534400" cy="5484223"/>
          </a:xfrm>
        </p:spPr>
        <p:txBody>
          <a:bodyPr/>
          <a:lstStyle/>
          <a:p>
            <a:r>
              <a:rPr lang="en-US" dirty="0" smtClean="0"/>
              <a:t>Modular Format</a:t>
            </a:r>
          </a:p>
          <a:p>
            <a:pPr lvl="1"/>
            <a:r>
              <a:rPr lang="en-US" sz="2400" dirty="0"/>
              <a:t>Smaller class size (30 vs. 120 operators in one class)</a:t>
            </a:r>
          </a:p>
          <a:p>
            <a:pPr lvl="1"/>
            <a:r>
              <a:rPr lang="en-US" sz="2400" dirty="0"/>
              <a:t>More effective and engaging training</a:t>
            </a:r>
          </a:p>
          <a:p>
            <a:pPr lvl="1"/>
            <a:r>
              <a:rPr lang="en-US" sz="2400" dirty="0"/>
              <a:t>Ability to present advanced topics specific and tailored to each group</a:t>
            </a:r>
          </a:p>
          <a:p>
            <a:pPr lvl="1"/>
            <a:r>
              <a:rPr lang="en-US" sz="2400" dirty="0"/>
              <a:t>Simulation broken into smaller pieces to ensure all operators are exposed to all phases of restoration</a:t>
            </a:r>
          </a:p>
          <a:p>
            <a:pPr lvl="1"/>
            <a:r>
              <a:rPr lang="en-US" sz="2400" dirty="0"/>
              <a:t>Cost savings due to no “Special Session”</a:t>
            </a:r>
          </a:p>
          <a:p>
            <a:pPr lvl="1"/>
            <a:r>
              <a:rPr lang="en-US" sz="2400" dirty="0" smtClean="0"/>
              <a:t>Evaluate the conditions required to </a:t>
            </a:r>
            <a:r>
              <a:rPr lang="en-US" sz="2400" dirty="0"/>
              <a:t>restart the Market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Format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026102"/>
              </p:ext>
            </p:extLst>
          </p:nvPr>
        </p:nvGraphicFramePr>
        <p:xfrm>
          <a:off x="304800" y="838201"/>
          <a:ext cx="8534399" cy="541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6610"/>
                <a:gridCol w="1586610"/>
                <a:gridCol w="237990"/>
                <a:gridCol w="1234029"/>
                <a:gridCol w="1234029"/>
                <a:gridCol w="231144"/>
                <a:gridCol w="1075369"/>
                <a:gridCol w="1348618"/>
              </a:tblGrid>
              <a:tr h="29997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Day 1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Day 2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Day 3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082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1130-1230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Lunch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0630-0700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Breakfast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0630-0700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Breakfast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479958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1230-1300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Introduction 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0700-1200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Blackout, System Assessment, and Initial Restoration Module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0700-1100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Cumulative System Restoration Module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0058">
                <a:tc rowSpan="4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Targeted topics</a:t>
                      </a: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1300-1600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Basic Restoration Principles Module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1200-1300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Lunch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1100-1200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Feedback and Review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0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Advanced Restoration Principles Module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1300-1700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Stable Island Assessment Module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0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Specialized Restoration Topic for TO Module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0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Specialized Restoration Topic for GO Module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0033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1600-1700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 dirty="0">
                          <a:effectLst/>
                        </a:rPr>
                        <a:t>Simulator Review / Familiarization Module</a:t>
                      </a:r>
                      <a:endParaRPr lang="en-US" sz="9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2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Macomber</a:t>
            </a:r>
            <a:r>
              <a:rPr lang="en-US" dirty="0" smtClean="0"/>
              <a:t> Map Proposed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Lower Emergency Level (LEL) added to the Generator Control Panel and Generator Summary Display</a:t>
            </a:r>
          </a:p>
          <a:p>
            <a:pPr lvl="0"/>
            <a:r>
              <a:rPr lang="en-US" sz="2800" dirty="0"/>
              <a:t>Only units capable of ISOC will have that option available</a:t>
            </a:r>
          </a:p>
          <a:p>
            <a:pPr lvl="0"/>
            <a:r>
              <a:rPr lang="en-US" sz="2800" dirty="0"/>
              <a:t>Constant Frequency Control updated for QSEs that are not currently available</a:t>
            </a:r>
          </a:p>
          <a:p>
            <a:pPr lvl="0"/>
            <a:r>
              <a:rPr lang="en-US" sz="2800" dirty="0"/>
              <a:t>Maximum load set in </a:t>
            </a:r>
            <a:r>
              <a:rPr lang="en-US" sz="2800" dirty="0" err="1"/>
              <a:t>Macomber</a:t>
            </a:r>
            <a:r>
              <a:rPr lang="en-US" sz="2800" dirty="0"/>
              <a:t> Map to be appropriate fraction of 70,000 MW of System </a:t>
            </a:r>
            <a:r>
              <a:rPr lang="en-US" sz="2800" dirty="0" smtClean="0"/>
              <a:t>Load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Macomber</a:t>
            </a:r>
            <a:r>
              <a:rPr lang="en-US" dirty="0" smtClean="0"/>
              <a:t> Map Proposed Improvements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Reactive Devices and Auto Transformers AVRs set to Manual</a:t>
            </a:r>
          </a:p>
          <a:p>
            <a:pPr lvl="0"/>
            <a:r>
              <a:rPr lang="en-US" sz="2800" dirty="0"/>
              <a:t>A system activity log for each TO and </a:t>
            </a:r>
            <a:r>
              <a:rPr lang="en-US" sz="2800" dirty="0" smtClean="0"/>
              <a:t>GO</a:t>
            </a:r>
          </a:p>
          <a:p>
            <a:pPr lvl="0"/>
            <a:r>
              <a:rPr lang="en-US" sz="2800" dirty="0" smtClean="0"/>
              <a:t>Overview for each TO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Agenda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>
              <a:buFont typeface="+mj-lt"/>
              <a:buAutoNum type="arabicPeriod"/>
            </a:pPr>
            <a:r>
              <a:rPr lang="en-US" sz="2800" dirty="0" smtClean="0"/>
              <a:t>Description</a:t>
            </a:r>
          </a:p>
          <a:p>
            <a:pPr lvl="0" hangingPunct="0">
              <a:buFont typeface="+mj-lt"/>
              <a:buAutoNum type="arabicPeriod"/>
            </a:pPr>
            <a:r>
              <a:rPr lang="en-US" sz="2800" dirty="0" smtClean="0"/>
              <a:t>Session Details</a:t>
            </a:r>
          </a:p>
          <a:p>
            <a:pPr lvl="0" hangingPunct="0">
              <a:buFont typeface="+mj-lt"/>
              <a:buAutoNum type="arabicPeriod"/>
            </a:pPr>
            <a:r>
              <a:rPr lang="en-US" sz="2800" dirty="0" smtClean="0"/>
              <a:t>Special Session</a:t>
            </a:r>
          </a:p>
          <a:p>
            <a:pPr lvl="0" hangingPunct="0">
              <a:buFont typeface="+mj-lt"/>
              <a:buAutoNum type="arabicPeriod"/>
            </a:pPr>
            <a:r>
              <a:rPr lang="en-US" sz="2800" dirty="0" smtClean="0"/>
              <a:t>Feedback</a:t>
            </a:r>
          </a:p>
          <a:p>
            <a:pPr lvl="0" hangingPunct="0">
              <a:buFont typeface="+mj-lt"/>
              <a:buAutoNum type="arabicPeriod"/>
            </a:pPr>
            <a:r>
              <a:rPr lang="en-US" sz="2800" dirty="0" smtClean="0"/>
              <a:t>Lessons Learned</a:t>
            </a:r>
          </a:p>
          <a:p>
            <a:pPr lvl="0" hangingPunct="0">
              <a:buFont typeface="+mj-lt"/>
              <a:buAutoNum type="arabicPeriod"/>
            </a:pPr>
            <a:r>
              <a:rPr lang="en-US" sz="2800" dirty="0" smtClean="0"/>
              <a:t>Black Start Working Group (BSWG) Request </a:t>
            </a:r>
          </a:p>
          <a:p>
            <a:pPr lvl="0" hangingPunct="0">
              <a:buFont typeface="+mj-lt"/>
              <a:buAutoNum type="arabicPeriod"/>
            </a:pPr>
            <a:r>
              <a:rPr lang="en-US" sz="2800" dirty="0" smtClean="0"/>
              <a:t>Training Recommendations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 Training Sessions (19 CEHs)</a:t>
            </a:r>
          </a:p>
          <a:p>
            <a:pPr lvl="1"/>
            <a:r>
              <a:rPr lang="en-US" dirty="0" smtClean="0"/>
              <a:t>Instructor-led presentation on ERCOT Black Start Plan including: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pplicable Electrical </a:t>
            </a:r>
            <a:r>
              <a:rPr lang="en-US" dirty="0"/>
              <a:t>T</a:t>
            </a:r>
            <a:r>
              <a:rPr lang="en-US" dirty="0" smtClean="0"/>
              <a:t>heory</a:t>
            </a:r>
          </a:p>
          <a:p>
            <a:pPr lvl="2"/>
            <a:r>
              <a:rPr lang="en-US" dirty="0" smtClean="0"/>
              <a:t>ERCOT, TO, QSE, GO Responsibilities</a:t>
            </a:r>
          </a:p>
          <a:p>
            <a:pPr lvl="2"/>
            <a:r>
              <a:rPr lang="en-US" dirty="0" smtClean="0"/>
              <a:t>Restoration Strategies</a:t>
            </a:r>
          </a:p>
          <a:p>
            <a:pPr lvl="1"/>
            <a:r>
              <a:rPr lang="en-US" dirty="0" smtClean="0"/>
              <a:t>Simulation Tutorial</a:t>
            </a:r>
          </a:p>
          <a:p>
            <a:pPr lvl="1"/>
            <a:r>
              <a:rPr lang="en-US" dirty="0" smtClean="0"/>
              <a:t>System Starts completely Blacked out</a:t>
            </a:r>
          </a:p>
          <a:p>
            <a:pPr lvl="1"/>
            <a:r>
              <a:rPr lang="en-US" dirty="0" smtClean="0"/>
              <a:t>Simulation case represents November 28,2015</a:t>
            </a:r>
          </a:p>
          <a:p>
            <a:pPr lvl="1"/>
            <a:r>
              <a:rPr lang="en-US" dirty="0" smtClean="0"/>
              <a:t>Restoration begins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Consistencies Between Weeks</a:t>
            </a:r>
          </a:p>
          <a:p>
            <a:pPr lvl="1"/>
            <a:r>
              <a:rPr lang="en-US" dirty="0" smtClean="0"/>
              <a:t>Operators were able to start black start units and build the Black Start Corridors to the next start units.</a:t>
            </a:r>
          </a:p>
          <a:p>
            <a:pPr lvl="1"/>
            <a:r>
              <a:rPr lang="en-US" dirty="0"/>
              <a:t>Successful completion of Black Start plans to synchronization </a:t>
            </a:r>
            <a:r>
              <a:rPr lang="en-US" dirty="0" smtClean="0"/>
              <a:t>points</a:t>
            </a:r>
          </a:p>
          <a:p>
            <a:pPr lvl="1"/>
            <a:r>
              <a:rPr lang="en-US" dirty="0"/>
              <a:t>2,000MW restored within the first 7 hours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8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Inconsistencies Between Weeks</a:t>
            </a:r>
          </a:p>
          <a:p>
            <a:pPr lvl="1"/>
            <a:r>
              <a:rPr lang="en-US" dirty="0" smtClean="0"/>
              <a:t>Identifying switching errors caused some significant delays</a:t>
            </a:r>
          </a:p>
          <a:p>
            <a:pPr lvl="1"/>
            <a:r>
              <a:rPr lang="en-US" dirty="0" smtClean="0"/>
              <a:t>Load restoration after the first 7 hours varied in amount, rate and location</a:t>
            </a:r>
          </a:p>
          <a:p>
            <a:pPr lvl="1"/>
            <a:r>
              <a:rPr lang="en-US" dirty="0" smtClean="0"/>
              <a:t>Island stability was not uniform</a:t>
            </a:r>
          </a:p>
          <a:p>
            <a:pPr lvl="1"/>
            <a:r>
              <a:rPr lang="en-US" dirty="0" smtClean="0"/>
              <a:t>Improper switching was leading cause of island collapse</a:t>
            </a:r>
          </a:p>
          <a:p>
            <a:pPr lvl="1"/>
            <a:r>
              <a:rPr lang="en-US" dirty="0" smtClean="0"/>
              <a:t>Load/available generation ratio progression varied week to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Inconsistencies Between Weeks</a:t>
            </a:r>
          </a:p>
          <a:p>
            <a:pPr lvl="1"/>
            <a:r>
              <a:rPr lang="en-US" dirty="0" smtClean="0"/>
              <a:t>345kV infrastructure not always utilized effectively to strengthen system</a:t>
            </a:r>
          </a:p>
          <a:p>
            <a:pPr lvl="1"/>
            <a:r>
              <a:rPr lang="en-US" dirty="0" smtClean="0"/>
              <a:t>Total load restored varied widely week to week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Week 1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6,596 MW / 14 Isla</a:t>
            </a:r>
            <a:r>
              <a:rPr lang="en-US" dirty="0" smtClean="0"/>
              <a:t>nds / 116 attendees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Week 2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16,156 MW / 5 Islands / 110 attendees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Week 3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8,404 MW / 7 Islands / 129 attendees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Week 4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8,729 MW / 4 Islands / 126 attendees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Week 5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11,766 MW / 9 </a:t>
            </a:r>
            <a:r>
              <a:rPr lang="en-US" sz="2400" dirty="0" smtClean="0"/>
              <a:t>Islands / 124 attendees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800" dirty="0"/>
              <a:t>Week 6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22,362 MW / 1 </a:t>
            </a:r>
            <a:r>
              <a:rPr lang="en-US" sz="2400" dirty="0" smtClean="0"/>
              <a:t>Island / 96 attendees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to determine time required to return the system to normal</a:t>
            </a:r>
          </a:p>
          <a:p>
            <a:pPr lvl="1"/>
            <a:r>
              <a:rPr lang="en-US" dirty="0" smtClean="0"/>
              <a:t>Used Week 6 case (22,119 MW / 1 Island)</a:t>
            </a:r>
          </a:p>
          <a:p>
            <a:pPr lvl="1"/>
            <a:r>
              <a:rPr lang="en-US" dirty="0" smtClean="0"/>
              <a:t>Significant 345 kV infrastructure restored</a:t>
            </a:r>
          </a:p>
          <a:p>
            <a:r>
              <a:rPr lang="en-US" dirty="0" smtClean="0"/>
              <a:t>Final load restored 56,143 MW</a:t>
            </a:r>
          </a:p>
          <a:p>
            <a:r>
              <a:rPr lang="en-US" dirty="0" smtClean="0"/>
              <a:t>Determined that time to complete restoration not accurate due to:</a:t>
            </a:r>
          </a:p>
          <a:p>
            <a:pPr lvl="1"/>
            <a:r>
              <a:rPr lang="en-US" dirty="0" smtClean="0"/>
              <a:t>Faulty assumptions</a:t>
            </a:r>
          </a:p>
          <a:p>
            <a:pPr lvl="1"/>
            <a:r>
              <a:rPr lang="en-US" dirty="0" smtClean="0"/>
              <a:t>Invalid Methodology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3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Overall</a:t>
            </a:r>
          </a:p>
          <a:p>
            <a:pPr lvl="1"/>
            <a:r>
              <a:rPr lang="en-US" dirty="0" smtClean="0"/>
              <a:t>Liked the changes to presentation (activities)</a:t>
            </a:r>
          </a:p>
          <a:p>
            <a:pPr lvl="1"/>
            <a:r>
              <a:rPr lang="en-US" dirty="0" smtClean="0"/>
              <a:t>Liked the </a:t>
            </a:r>
            <a:r>
              <a:rPr lang="en-US" dirty="0" err="1" smtClean="0"/>
              <a:t>Macomber</a:t>
            </a:r>
            <a:r>
              <a:rPr lang="en-US" dirty="0" smtClean="0"/>
              <a:t> Map Improvements</a:t>
            </a:r>
          </a:p>
          <a:p>
            <a:r>
              <a:rPr lang="en-US" dirty="0" smtClean="0"/>
              <a:t>Areas for improvement</a:t>
            </a:r>
          </a:p>
          <a:p>
            <a:pPr lvl="1"/>
            <a:r>
              <a:rPr lang="en-US" dirty="0" smtClean="0"/>
              <a:t>Not all operators were able to participate in simulation due to topology</a:t>
            </a:r>
          </a:p>
          <a:p>
            <a:pPr lvl="1"/>
            <a:r>
              <a:rPr lang="en-US" dirty="0" smtClean="0"/>
              <a:t>Some extended periods of time to restart simulation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A35E88E82CE54C93D2E1D31972296F" ma:contentTypeVersion="0" ma:contentTypeDescription="Create a new document." ma:contentTypeScope="" ma:versionID="8252339fbf0a82d6989e58909ff2bba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559EB5-A2B1-46EB-A884-732AE67EBD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749</Words>
  <Application>Microsoft Office PowerPoint</Application>
  <PresentationFormat>On-screen Show (4:3)</PresentationFormat>
  <Paragraphs>161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Agenda</vt:lpstr>
      <vt:lpstr>Description</vt:lpstr>
      <vt:lpstr>Session Details</vt:lpstr>
      <vt:lpstr>Session Details</vt:lpstr>
      <vt:lpstr>Session Details</vt:lpstr>
      <vt:lpstr>Session Details</vt:lpstr>
      <vt:lpstr>Special Session</vt:lpstr>
      <vt:lpstr>Operator Feedback</vt:lpstr>
      <vt:lpstr>Lessons Learned</vt:lpstr>
      <vt:lpstr>Lessons Learned</vt:lpstr>
      <vt:lpstr>Black Start Working Group Problem Statement</vt:lpstr>
      <vt:lpstr>Black Start Working Group Problem Statement</vt:lpstr>
      <vt:lpstr>Training Recommendation</vt:lpstr>
      <vt:lpstr>Modular Format</vt:lpstr>
      <vt:lpstr>Macomber Map Proposed Improvements</vt:lpstr>
      <vt:lpstr>Macomber Map Proposed Improvements (cont.)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Spinner, Mark</cp:lastModifiedBy>
  <cp:revision>61</cp:revision>
  <cp:lastPrinted>2016-01-21T20:53:15Z</cp:lastPrinted>
  <dcterms:created xsi:type="dcterms:W3CDTF">2016-01-21T15:20:31Z</dcterms:created>
  <dcterms:modified xsi:type="dcterms:W3CDTF">2016-05-23T18:40:47Z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0x010100BDA35E88E82CE54C93D2E1D31972296F</vt:lpwstr>
  </property>
</Properties>
</file>