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390" r:id="rId3"/>
    <p:sldId id="392" r:id="rId4"/>
    <p:sldId id="389" r:id="rId5"/>
    <p:sldId id="379" r:id="rId6"/>
    <p:sldId id="382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0949A"/>
    <a:srgbClr val="DDDDDD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576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Tuesday, June 7th, 2016</a:t>
            </a: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latin typeface="Calibri" panose="020F0502020204030204" pitchFamily="34" charset="0"/>
              </a:rPr>
              <a:t>ERCOT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Retail Market </a:t>
            </a:r>
            <a:r>
              <a:rPr lang="en-US" sz="4400" b="1" dirty="0" smtClean="0">
                <a:latin typeface="Calibri" panose="020F0502020204030204" pitchFamily="34" charset="0"/>
              </a:rPr>
              <a:t>Training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Task Force</a:t>
            </a:r>
            <a:endParaRPr lang="en-US" sz="44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</a:t>
            </a:r>
            <a:r>
              <a:rPr lang="en-US" dirty="0" smtClean="0">
                <a:latin typeface="Calibri" panose="020F0502020204030204" pitchFamily="34" charset="0"/>
              </a:rPr>
              <a:t>        Tomas </a:t>
            </a:r>
            <a:r>
              <a:rPr lang="en-US" dirty="0">
                <a:latin typeface="Calibri" panose="020F0502020204030204" pitchFamily="34" charset="0"/>
              </a:rPr>
              <a:t>Fernandez, NRG </a:t>
            </a:r>
            <a:r>
              <a:rPr lang="en-US" dirty="0" smtClean="0">
                <a:latin typeface="Calibri" panose="020F0502020204030204" pitchFamily="34" charset="0"/>
              </a:rPr>
              <a:t>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Dallas Area Instructor Led Training Held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smtClean="0">
                <a:latin typeface="Calibri" panose="020F0502020204030204" pitchFamily="34" charset="0"/>
              </a:rPr>
              <a:t>Retail 101 – Class held on Thursday, May 5</a:t>
            </a:r>
            <a:r>
              <a:rPr lang="en-US" sz="2800" b="1" i="1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1" i="1" u="sng" dirty="0" smtClean="0">
                <a:latin typeface="Calibri" panose="020F0502020204030204" pitchFamily="34" charset="0"/>
              </a:rPr>
              <a:t> at TXU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High level overview of the ERCOT Retail Market: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History </a:t>
            </a:r>
            <a:r>
              <a:rPr lang="en-US" sz="2400" dirty="0">
                <a:latin typeface="Calibri" panose="020F0502020204030204" pitchFamily="34" charset="0"/>
              </a:rPr>
              <a:t>of the Texas </a:t>
            </a:r>
            <a:r>
              <a:rPr lang="en-US" sz="2400" dirty="0" smtClean="0">
                <a:latin typeface="Calibri" panose="020F0502020204030204" pitchFamily="34" charset="0"/>
              </a:rPr>
              <a:t>Competitive Electricity Market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Roles </a:t>
            </a:r>
            <a:r>
              <a:rPr lang="en-US" sz="2400" dirty="0">
                <a:latin typeface="Calibri" panose="020F0502020204030204" pitchFamily="34" charset="0"/>
              </a:rPr>
              <a:t>of </a:t>
            </a:r>
            <a:r>
              <a:rPr lang="en-US" sz="2400" dirty="0" smtClean="0">
                <a:latin typeface="Calibri" panose="020F0502020204030204" pitchFamily="34" charset="0"/>
              </a:rPr>
              <a:t>Market Participants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Market Rules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Retail Transactions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Advance Metering Technology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Market Data</a:t>
            </a:r>
            <a:endParaRPr lang="en-US" sz="2400" b="1" i="1" u="sng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smtClean="0">
                <a:latin typeface="Calibri" panose="020F0502020204030204" pitchFamily="34" charset="0"/>
              </a:rPr>
              <a:t>MarkeTrak 101 – Class held on Friday, May 6</a:t>
            </a:r>
            <a:r>
              <a:rPr lang="en-US" sz="2800" b="1" i="1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1" i="1" u="sng" dirty="0" smtClean="0">
                <a:latin typeface="Calibri" panose="020F0502020204030204" pitchFamily="34" charset="0"/>
              </a:rPr>
              <a:t> at TXU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A closer look at the market issue resolution tool offering a view into: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Each Subtype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Suggested Applications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“Tips and Tricks”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Dallas Area Instructor Led Training Held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smtClean="0">
                <a:latin typeface="Calibri" panose="020F0502020204030204" pitchFamily="34" charset="0"/>
              </a:rPr>
              <a:t>Retail 101 – Class held on Thursday, May 5</a:t>
            </a:r>
            <a:r>
              <a:rPr lang="en-US" sz="2800" b="1" i="1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1" i="1" u="sng" dirty="0" smtClean="0">
                <a:latin typeface="Calibri" panose="020F0502020204030204" pitchFamily="34" charset="0"/>
              </a:rPr>
              <a:t> at TXU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High interest in the following…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TX SET Transactions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Advanced Meters and technology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Marketrak</a:t>
            </a:r>
            <a:endParaRPr lang="en-US" sz="2400" b="1" i="1" u="sng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800" b="1" i="1" u="sng" dirty="0" smtClean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smtClean="0">
                <a:latin typeface="Calibri" panose="020F0502020204030204" pitchFamily="34" charset="0"/>
              </a:rPr>
              <a:t>MarkeTrak 101 – Class held on Friday, May 6</a:t>
            </a:r>
            <a:r>
              <a:rPr lang="en-US" sz="2800" b="1" i="1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1" i="1" u="sng" dirty="0" smtClean="0">
                <a:latin typeface="Calibri" panose="020F0502020204030204" pitchFamily="34" charset="0"/>
              </a:rPr>
              <a:t> at TXU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High interest in the following…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Navigation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The Demo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“tips and tricks”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Retail Market Training Task Force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Upcoming Retail Training Instructor Led Classes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 </a:t>
            </a:r>
            <a:r>
              <a:rPr lang="en-US" sz="2400" dirty="0" smtClean="0">
                <a:solidFill>
                  <a:srgbClr val="40949A"/>
                </a:solidFill>
              </a:rPr>
              <a:t>Houston     		</a:t>
            </a:r>
            <a:r>
              <a:rPr lang="en-US" sz="2400" dirty="0" smtClean="0"/>
              <a:t>Hosted </a:t>
            </a:r>
            <a:r>
              <a:rPr lang="en-US" sz="2400" dirty="0"/>
              <a:t>by </a:t>
            </a:r>
            <a:r>
              <a:rPr lang="en-US" sz="2400" dirty="0" smtClean="0"/>
              <a:t>Centerpoint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		1111 </a:t>
            </a:r>
            <a:r>
              <a:rPr lang="en-US" sz="2400" dirty="0" smtClean="0"/>
              <a:t>Louisiana </a:t>
            </a:r>
            <a:r>
              <a:rPr lang="en-US" sz="2400" dirty="0" smtClean="0"/>
              <a:t>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Houston, TX 77002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Retail 101: </a:t>
            </a:r>
            <a:r>
              <a:rPr lang="en-US" sz="2400" dirty="0"/>
              <a:t>September </a:t>
            </a:r>
            <a:r>
              <a:rPr lang="en-US" sz="2400" dirty="0" smtClean="0"/>
              <a:t>27  	9 – 4:30</a:t>
            </a:r>
          </a:p>
          <a:p>
            <a:pPr marL="0" indent="0">
              <a:buNone/>
            </a:pPr>
            <a:r>
              <a:rPr lang="en-US" sz="2400" dirty="0" smtClean="0"/>
              <a:t>			Marketrak: </a:t>
            </a:r>
            <a:r>
              <a:rPr lang="en-US" sz="2400" dirty="0"/>
              <a:t>September </a:t>
            </a:r>
            <a:r>
              <a:rPr lang="en-US" sz="2400" dirty="0" smtClean="0"/>
              <a:t>28  	9 – 4:30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smtClean="0">
                <a:solidFill>
                  <a:srgbClr val="40949A"/>
                </a:solidFill>
              </a:rPr>
              <a:t> Austin     </a:t>
            </a:r>
            <a:r>
              <a:rPr lang="en-US" sz="2400" dirty="0" smtClean="0">
                <a:solidFill>
                  <a:srgbClr val="40949A"/>
                </a:solidFill>
              </a:rPr>
              <a:t>		</a:t>
            </a:r>
            <a:r>
              <a:rPr lang="en-US" sz="2400" dirty="0" smtClean="0"/>
              <a:t>Hosted </a:t>
            </a:r>
            <a:r>
              <a:rPr lang="en-US" sz="2400" dirty="0"/>
              <a:t>by </a:t>
            </a:r>
            <a:r>
              <a:rPr lang="en-US" sz="2400" dirty="0" smtClean="0"/>
              <a:t>ERCOT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7620 Metro Center Dr.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	Austin, TX  78744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Tentative!</a:t>
            </a:r>
            <a:r>
              <a:rPr lang="en-US" sz="2400" dirty="0" smtClean="0"/>
              <a:t>	Marketrak</a:t>
            </a:r>
            <a:r>
              <a:rPr lang="en-US" sz="2400" dirty="0"/>
              <a:t>: </a:t>
            </a:r>
            <a:r>
              <a:rPr lang="en-US" sz="2400" dirty="0" smtClean="0"/>
              <a:t>November 8	  </a:t>
            </a:r>
            <a:r>
              <a:rPr lang="en-US" sz="2400" dirty="0"/>
              <a:t>	9 – 4:30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800" dirty="0" smtClean="0"/>
              <a:t>All training classes will be listed on the ERCOT LMS </a:t>
            </a:r>
          </a:p>
          <a:p>
            <a:pPr marL="0" indent="0">
              <a:buNone/>
            </a:pPr>
            <a:r>
              <a:rPr lang="en-US" sz="1800" dirty="0" smtClean="0"/>
              <a:t>(Learning Management System) and will require registration in order to attend. </a:t>
            </a:r>
          </a:p>
          <a:p>
            <a:pPr marL="0" indent="0">
              <a:buNone/>
            </a:pPr>
            <a:r>
              <a:rPr lang="en-US" sz="1800" dirty="0" smtClean="0"/>
              <a:t>Classes will also be available via WebEx.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Retail Market Training Task Force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r"/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On-line Training Modules Update – 5 Complete!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</a:t>
            </a:r>
            <a:r>
              <a:rPr lang="en-US" sz="2400" dirty="0" smtClean="0">
                <a:latin typeface="Calibri" panose="020F0502020204030204" pitchFamily="34" charset="0"/>
              </a:rPr>
              <a:t>Rescissions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Usage and Billing  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Other D2D Subtypes – 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Newest Module!</a:t>
            </a:r>
            <a:endParaRPr lang="en-US" sz="2400" i="1" dirty="0" smtClean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Bulk Insert – 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In progress!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Background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GUI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MarkeTrak Admin Functionality – 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Upcoming! 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smtClean="0">
                <a:latin typeface="Calibri" panose="020F0502020204030204" pitchFamily="34" charset="0"/>
              </a:rPr>
              <a:t>MarkeTrak On-line Module Training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</a:t>
            </a:r>
            <a:r>
              <a:rPr lang="en-US" dirty="0" smtClean="0"/>
              <a:t>five </a:t>
            </a:r>
            <a:r>
              <a:rPr lang="en-US" dirty="0"/>
              <a:t>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54613"/>
              </p:ext>
            </p:extLst>
          </p:nvPr>
        </p:nvGraphicFramePr>
        <p:xfrm>
          <a:off x="838200" y="2505075"/>
          <a:ext cx="2971800" cy="3133726"/>
        </p:xfrm>
        <a:graphic>
          <a:graphicData uri="http://schemas.openxmlformats.org/drawingml/2006/table">
            <a:tbl>
              <a:tblPr/>
              <a:tblGrid>
                <a:gridCol w="1495245"/>
                <a:gridCol w="1476555"/>
              </a:tblGrid>
              <a:tr h="696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Module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Usage &amp; Billing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52267"/>
              </p:ext>
            </p:extLst>
          </p:nvPr>
        </p:nvGraphicFramePr>
        <p:xfrm>
          <a:off x="4914900" y="2505075"/>
          <a:ext cx="3009900" cy="3133726"/>
        </p:xfrm>
        <a:graphic>
          <a:graphicData uri="http://schemas.openxmlformats.org/drawingml/2006/table">
            <a:tbl>
              <a:tblPr/>
              <a:tblGrid>
                <a:gridCol w="1514415"/>
                <a:gridCol w="1495485"/>
              </a:tblGrid>
              <a:tr h="696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 Agcy / Resource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5943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June 9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, </a:t>
            </a:r>
            <a:r>
              <a:rPr lang="en-US" sz="2600" b="0" dirty="0" smtClean="0">
                <a:latin typeface="Calibri" panose="020F0502020204030204" pitchFamily="34" charset="0"/>
              </a:rPr>
              <a:t>2016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</a:t>
            </a:r>
            <a:r>
              <a:rPr lang="en-US" sz="2600" dirty="0" smtClean="0">
                <a:latin typeface="Calibri" panose="020F0502020204030204" pitchFamily="34" charset="0"/>
              </a:rPr>
              <a:t>:30 AM to 2:30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Room 102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41148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RMTTF June 9th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 Review and finalize Bulk Insert Module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 Begin review scripting of Marketrak Admin Functionality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 Review schedule of remaining on line modules</a:t>
            </a:r>
          </a:p>
          <a:p>
            <a:pPr lvl="2">
              <a:defRPr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 panose="020F0502020204030204" pitchFamily="34" charset="0"/>
              </a:rPr>
              <a:t>Thank you!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</TotalTime>
  <Words>562</Words>
  <Application>Microsoft Office PowerPoint</Application>
  <PresentationFormat>On-screen Show (4:3)</PresentationFormat>
  <Paragraphs>156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ERCOT  Retail Market Training  Task Force</vt:lpstr>
      <vt:lpstr>Dallas Area Instructor Led Training Held</vt:lpstr>
      <vt:lpstr>Dallas Area Instructor Led Training Held</vt:lpstr>
      <vt:lpstr>Upcoming Retail Training Instructor Led Classes </vt:lpstr>
      <vt:lpstr>MarkeTrak On-line Training Modules Update – 5 Complete!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237</cp:revision>
  <cp:lastPrinted>2016-02-12T19:29:41Z</cp:lastPrinted>
  <dcterms:created xsi:type="dcterms:W3CDTF">2005-04-21T14:28:35Z</dcterms:created>
  <dcterms:modified xsi:type="dcterms:W3CDTF">2016-06-01T23:09:21Z</dcterms:modified>
</cp:coreProperties>
</file>