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70" r:id="rId2"/>
    <p:sldId id="390" r:id="rId3"/>
    <p:sldId id="392" r:id="rId4"/>
    <p:sldId id="389" r:id="rId5"/>
    <p:sldId id="379" r:id="rId6"/>
    <p:sldId id="382" r:id="rId7"/>
    <p:sldId id="385" r:id="rId8"/>
    <p:sldId id="380" r:id="rId9"/>
    <p:sldId id="38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0949A"/>
    <a:srgbClr val="DDDDDD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8" autoAdjust="0"/>
    <p:restoredTop sz="94660"/>
  </p:normalViewPr>
  <p:slideViewPr>
    <p:cSldViewPr>
      <p:cViewPr>
        <p:scale>
          <a:sx n="60" d="100"/>
          <a:sy n="60" d="100"/>
        </p:scale>
        <p:origin x="-3084" y="-118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6576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Tuesday, June 7th, 2016</a:t>
            </a:r>
            <a:endParaRPr lang="en-US" sz="2800" b="0" dirty="0" smtClean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 smtClean="0">
                <a:latin typeface="Calibri" panose="020F0502020204030204" pitchFamily="34" charset="0"/>
              </a:rPr>
              <a:t>ERCOT</a:t>
            </a:r>
            <a:br>
              <a:rPr lang="en-US" sz="4400" b="1" dirty="0" smtClean="0">
                <a:latin typeface="Calibri" panose="020F0502020204030204" pitchFamily="34" charset="0"/>
              </a:rPr>
            </a:br>
            <a:r>
              <a:rPr lang="en-US" sz="4400" b="1" dirty="0" smtClean="0">
                <a:latin typeface="Calibri" panose="020F0502020204030204" pitchFamily="34" charset="0"/>
              </a:rPr>
              <a:t> </a:t>
            </a:r>
            <a:r>
              <a:rPr lang="en-US" sz="4400" b="1" dirty="0">
                <a:latin typeface="Calibri" panose="020F0502020204030204" pitchFamily="34" charset="0"/>
              </a:rPr>
              <a:t>Retail Market </a:t>
            </a:r>
            <a:r>
              <a:rPr lang="en-US" sz="4400" b="1" dirty="0" smtClean="0">
                <a:latin typeface="Calibri" panose="020F0502020204030204" pitchFamily="34" charset="0"/>
              </a:rPr>
              <a:t>Training</a:t>
            </a:r>
            <a:br>
              <a:rPr lang="en-US" sz="4400" b="1" dirty="0" smtClean="0">
                <a:latin typeface="Calibri" panose="020F0502020204030204" pitchFamily="34" charset="0"/>
              </a:rPr>
            </a:br>
            <a:r>
              <a:rPr lang="en-US" sz="4400" b="1" dirty="0" smtClean="0">
                <a:latin typeface="Calibri" panose="020F0502020204030204" pitchFamily="34" charset="0"/>
              </a:rPr>
              <a:t> </a:t>
            </a:r>
            <a:r>
              <a:rPr lang="en-US" sz="4400" b="1" dirty="0">
                <a:latin typeface="Calibri" panose="020F0502020204030204" pitchFamily="34" charset="0"/>
              </a:rPr>
              <a:t>Task Force</a:t>
            </a:r>
            <a:endParaRPr lang="en-US" sz="44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Deborah McKeever, Oncor </a:t>
            </a:r>
            <a:r>
              <a:rPr lang="en-US" dirty="0" smtClean="0">
                <a:latin typeface="Calibri" panose="020F0502020204030204" pitchFamily="34" charset="0"/>
              </a:rPr>
              <a:t>        Tomas </a:t>
            </a:r>
            <a:r>
              <a:rPr lang="en-US" dirty="0">
                <a:latin typeface="Calibri" panose="020F0502020204030204" pitchFamily="34" charset="0"/>
              </a:rPr>
              <a:t>Fernandez, NRG </a:t>
            </a:r>
            <a:r>
              <a:rPr lang="en-US" dirty="0" smtClean="0">
                <a:latin typeface="Calibri" panose="020F0502020204030204" pitchFamily="34" charset="0"/>
              </a:rPr>
              <a:t>         Sheri </a:t>
            </a:r>
            <a:r>
              <a:rPr lang="en-US" dirty="0" err="1">
                <a:latin typeface="Calibri" panose="020F0502020204030204" pitchFamily="34" charset="0"/>
              </a:rPr>
              <a:t>Wiegand</a:t>
            </a:r>
            <a:r>
              <a:rPr lang="en-US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800" b="1" dirty="0" smtClean="0">
                <a:latin typeface="Calibri" panose="020F0502020204030204" pitchFamily="34" charset="0"/>
              </a:rPr>
              <a:t>Dallas Area Instructor Led Training Held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172200"/>
          </a:xfrm>
        </p:spPr>
        <p:txBody>
          <a:bodyPr/>
          <a:lstStyle/>
          <a:p>
            <a:pPr marL="457200" lvl="1" indent="0">
              <a:buClr>
                <a:srgbClr val="FF0000"/>
              </a:buClr>
              <a:buNone/>
            </a:pPr>
            <a:r>
              <a:rPr lang="en-US" sz="2800" b="1" i="1" u="sng" dirty="0" smtClean="0">
                <a:latin typeface="Calibri" panose="020F0502020204030204" pitchFamily="34" charset="0"/>
              </a:rPr>
              <a:t>Retail 101 – Class held on Thursday, May 5</a:t>
            </a:r>
            <a:r>
              <a:rPr lang="en-US" sz="2800" b="1" i="1" u="sng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b="1" i="1" u="sng" dirty="0" smtClean="0">
                <a:latin typeface="Calibri" panose="020F0502020204030204" pitchFamily="34" charset="0"/>
              </a:rPr>
              <a:t> at TXU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High level overview of the ERCOT Retail Market: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History </a:t>
            </a:r>
            <a:r>
              <a:rPr lang="en-US" sz="2400" dirty="0">
                <a:latin typeface="Calibri" panose="020F0502020204030204" pitchFamily="34" charset="0"/>
              </a:rPr>
              <a:t>of the Texas </a:t>
            </a:r>
            <a:r>
              <a:rPr lang="en-US" sz="2400" dirty="0" smtClean="0">
                <a:latin typeface="Calibri" panose="020F0502020204030204" pitchFamily="34" charset="0"/>
              </a:rPr>
              <a:t>Competitive Electricity Market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Roles </a:t>
            </a:r>
            <a:r>
              <a:rPr lang="en-US" sz="2400" dirty="0">
                <a:latin typeface="Calibri" panose="020F0502020204030204" pitchFamily="34" charset="0"/>
              </a:rPr>
              <a:t>of </a:t>
            </a:r>
            <a:r>
              <a:rPr lang="en-US" sz="2400" dirty="0" smtClean="0">
                <a:latin typeface="Calibri" panose="020F0502020204030204" pitchFamily="34" charset="0"/>
              </a:rPr>
              <a:t>Market Participants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Market Rules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Retail Transactions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Advance Metering Technology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Market Data</a:t>
            </a:r>
            <a:endParaRPr lang="en-US" sz="2400" b="1" i="1" u="sng" dirty="0">
              <a:latin typeface="Calibri" panose="020F0502020204030204" pitchFamily="34" charset="0"/>
            </a:endParaRP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800" b="1" i="1" u="sng" dirty="0" smtClean="0">
                <a:latin typeface="Calibri" panose="020F0502020204030204" pitchFamily="34" charset="0"/>
              </a:rPr>
              <a:t>MarkeTrak 101 – Class held on Friday, May 6</a:t>
            </a:r>
            <a:r>
              <a:rPr lang="en-US" sz="2800" b="1" i="1" u="sng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b="1" i="1" u="sng" dirty="0" smtClean="0">
                <a:latin typeface="Calibri" panose="020F0502020204030204" pitchFamily="34" charset="0"/>
              </a:rPr>
              <a:t> at TXU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A closer look at the market issue resolution tool offering a view into: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Each Subtype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Suggested Applications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“Tips and Tricks”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>
              <a:latin typeface="Calibri" panose="020F0502020204030204" pitchFamily="34" charset="0"/>
            </a:endParaRP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Retail Market Training Task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4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800" b="1" dirty="0" smtClean="0">
                <a:latin typeface="Calibri" panose="020F0502020204030204" pitchFamily="34" charset="0"/>
              </a:rPr>
              <a:t>Dallas Area Instructor Led Training Held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457200" lvl="1" indent="0">
              <a:buClr>
                <a:srgbClr val="FF0000"/>
              </a:buClr>
              <a:buNone/>
            </a:pPr>
            <a:r>
              <a:rPr lang="en-US" sz="2800" b="1" i="1" u="sng" dirty="0" smtClean="0">
                <a:latin typeface="Calibri" panose="020F0502020204030204" pitchFamily="34" charset="0"/>
              </a:rPr>
              <a:t>Retail 101 – Class held on Thursday, May 5</a:t>
            </a:r>
            <a:r>
              <a:rPr lang="en-US" sz="2800" b="1" i="1" u="sng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b="1" i="1" u="sng" dirty="0" smtClean="0">
                <a:latin typeface="Calibri" panose="020F0502020204030204" pitchFamily="34" charset="0"/>
              </a:rPr>
              <a:t> at TXU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High interest in the following…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TX SET Transactions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Advanced Meters and technology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Marketrak</a:t>
            </a:r>
            <a:endParaRPr lang="en-US" sz="2400" b="1" i="1" u="sng" dirty="0">
              <a:latin typeface="Calibri" panose="020F0502020204030204" pitchFamily="34" charset="0"/>
            </a:endParaRPr>
          </a:p>
          <a:p>
            <a:pPr marL="457200" lvl="1" indent="0">
              <a:buClr>
                <a:srgbClr val="FF0000"/>
              </a:buClr>
              <a:buNone/>
            </a:pPr>
            <a:endParaRPr lang="en-US" sz="2800" b="1" i="1" u="sng" dirty="0" smtClean="0">
              <a:latin typeface="Calibri" panose="020F0502020204030204" pitchFamily="34" charset="0"/>
            </a:endParaRP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800" b="1" i="1" u="sng" dirty="0" smtClean="0">
                <a:latin typeface="Calibri" panose="020F0502020204030204" pitchFamily="34" charset="0"/>
              </a:rPr>
              <a:t>MarkeTrak 101 – Class held on Friday, May 6</a:t>
            </a:r>
            <a:r>
              <a:rPr lang="en-US" sz="2800" b="1" i="1" u="sng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b="1" i="1" u="sng" dirty="0" smtClean="0">
                <a:latin typeface="Calibri" panose="020F0502020204030204" pitchFamily="34" charset="0"/>
              </a:rPr>
              <a:t> at TXU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High interest in the following…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Navigation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The Demo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latin typeface="Calibri" panose="020F0502020204030204" pitchFamily="34" charset="0"/>
              </a:rPr>
              <a:t>“tips and tricks”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>
              <a:latin typeface="Calibri" panose="020F0502020204030204" pitchFamily="34" charset="0"/>
            </a:endParaRP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Retail Market Training Task Force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5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Upcoming Retail Training Instructor Led Classes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562600"/>
          </a:xfrm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 </a:t>
            </a:r>
            <a:r>
              <a:rPr lang="en-US" sz="2400" dirty="0" smtClean="0">
                <a:solidFill>
                  <a:srgbClr val="40949A"/>
                </a:solidFill>
              </a:rPr>
              <a:t>Houston     		</a:t>
            </a:r>
            <a:r>
              <a:rPr lang="en-US" sz="2400" dirty="0" smtClean="0"/>
              <a:t>Hosted </a:t>
            </a:r>
            <a:r>
              <a:rPr lang="en-US" sz="2400" dirty="0"/>
              <a:t>by </a:t>
            </a:r>
            <a:r>
              <a:rPr lang="en-US" sz="2400" dirty="0" smtClean="0"/>
              <a:t>Centerpoint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  		1111 </a:t>
            </a:r>
            <a:r>
              <a:rPr lang="en-US" sz="2400" dirty="0" smtClean="0"/>
              <a:t>Louisiana </a:t>
            </a:r>
            <a:r>
              <a:rPr lang="en-US" sz="2400" dirty="0" smtClean="0"/>
              <a:t>St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Houston, TX 77002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		Retail 101: </a:t>
            </a:r>
            <a:r>
              <a:rPr lang="en-US" sz="2400" dirty="0"/>
              <a:t>September </a:t>
            </a:r>
            <a:r>
              <a:rPr lang="en-US" sz="2400" dirty="0" smtClean="0"/>
              <a:t>27  	9 – 4:30</a:t>
            </a:r>
          </a:p>
          <a:p>
            <a:pPr marL="0" indent="0">
              <a:buNone/>
            </a:pPr>
            <a:r>
              <a:rPr lang="en-US" sz="2400" dirty="0" smtClean="0"/>
              <a:t>			Marketrak: </a:t>
            </a:r>
            <a:r>
              <a:rPr lang="en-US" sz="2400" dirty="0"/>
              <a:t>September </a:t>
            </a:r>
            <a:r>
              <a:rPr lang="en-US" sz="2400" dirty="0" smtClean="0"/>
              <a:t>28  	9 – 4:30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smtClean="0">
                <a:solidFill>
                  <a:srgbClr val="40949A"/>
                </a:solidFill>
              </a:rPr>
              <a:t> Austin     </a:t>
            </a:r>
            <a:r>
              <a:rPr lang="en-US" sz="2400" dirty="0" smtClean="0">
                <a:solidFill>
                  <a:srgbClr val="40949A"/>
                </a:solidFill>
              </a:rPr>
              <a:t>		</a:t>
            </a:r>
            <a:r>
              <a:rPr lang="en-US" sz="2400" dirty="0" smtClean="0"/>
              <a:t>Hosted </a:t>
            </a:r>
            <a:r>
              <a:rPr lang="en-US" sz="2400" dirty="0"/>
              <a:t>by </a:t>
            </a:r>
            <a:r>
              <a:rPr lang="en-US" sz="2400" dirty="0" smtClean="0"/>
              <a:t>ERCOT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7620 Metro Center Dr.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 smtClean="0"/>
              <a:t>	Austin, TX  78744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Tentative!</a:t>
            </a:r>
            <a:r>
              <a:rPr lang="en-US" sz="2400" dirty="0" smtClean="0"/>
              <a:t>	Marketrak</a:t>
            </a:r>
            <a:r>
              <a:rPr lang="en-US" sz="2400" dirty="0"/>
              <a:t>: </a:t>
            </a:r>
            <a:r>
              <a:rPr lang="en-US" sz="2400" dirty="0" smtClean="0"/>
              <a:t>November 8	  </a:t>
            </a:r>
            <a:r>
              <a:rPr lang="en-US" sz="2400" dirty="0"/>
              <a:t>	9 – 4:30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1800" dirty="0" smtClean="0"/>
              <a:t>All training classes will be listed on the ERCOT LMS </a:t>
            </a:r>
          </a:p>
          <a:p>
            <a:pPr marL="0" indent="0">
              <a:buNone/>
            </a:pPr>
            <a:r>
              <a:rPr lang="en-US" sz="1800" dirty="0" smtClean="0"/>
              <a:t>(Learning Management System) and will require registration in order to attend. </a:t>
            </a:r>
          </a:p>
          <a:p>
            <a:pPr marL="0" indent="0">
              <a:buNone/>
            </a:pPr>
            <a:r>
              <a:rPr lang="en-US" sz="1800" dirty="0" smtClean="0"/>
              <a:t>Classes will also be available via WebEx. 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Retail Market Training Task Force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9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r"/>
            <a:r>
              <a:rPr lang="en-US" sz="28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2800" b="1" dirty="0" smtClean="0">
                <a:latin typeface="Calibri" panose="020F0502020204030204" pitchFamily="34" charset="0"/>
              </a:rPr>
              <a:t> On-line Training Modules Update – 5 Complete!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</a:t>
            </a:r>
            <a:r>
              <a:rPr lang="en-US" sz="2400" dirty="0" smtClean="0">
                <a:latin typeface="Calibri" panose="020F0502020204030204" pitchFamily="34" charset="0"/>
              </a:rPr>
              <a:t>Rescissions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Usage and Billing  </a:t>
            </a:r>
            <a:endParaRPr lang="en-US" sz="2400" i="1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Other D2D Subtypes – </a:t>
            </a:r>
            <a:r>
              <a:rPr lang="en-US" sz="2400" dirty="0" smtClean="0">
                <a:solidFill>
                  <a:srgbClr val="0000CC"/>
                </a:solidFill>
                <a:latin typeface="Calibri" panose="020F0502020204030204" pitchFamily="34" charset="0"/>
              </a:rPr>
              <a:t>Newest Module!</a:t>
            </a:r>
            <a:endParaRPr lang="en-US" sz="2400" i="1" dirty="0" smtClean="0">
              <a:solidFill>
                <a:srgbClr val="0000CC"/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Bulk Insert – </a:t>
            </a:r>
            <a:r>
              <a:rPr lang="en-US" sz="2400" dirty="0" smtClean="0">
                <a:solidFill>
                  <a:srgbClr val="0000CC"/>
                </a:solidFill>
                <a:latin typeface="Calibri" panose="020F0502020204030204" pitchFamily="34" charset="0"/>
              </a:rPr>
              <a:t>In progress!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Background </a:t>
            </a:r>
            <a:r>
              <a:rPr lang="en-US" sz="2400" dirty="0" smtClean="0">
                <a:latin typeface="Calibri" panose="020F0502020204030204" pitchFamily="34" charset="0"/>
              </a:rPr>
              <a:t>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GUI </a:t>
            </a:r>
            <a:r>
              <a:rPr lang="en-US" sz="2400" dirty="0" smtClean="0">
                <a:latin typeface="Calibri" panose="020F0502020204030204" pitchFamily="34" charset="0"/>
              </a:rPr>
              <a:t>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Data Extract Variances (DEV) 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MarkeTrak Admin Functionality – </a:t>
            </a:r>
            <a:r>
              <a:rPr lang="en-US" sz="2400" dirty="0" smtClean="0">
                <a:solidFill>
                  <a:srgbClr val="0000CC"/>
                </a:solidFill>
                <a:latin typeface="Calibri" panose="020F0502020204030204" pitchFamily="34" charset="0"/>
              </a:rPr>
              <a:t>Upcoming! 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Retail Market Training Task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b="1" dirty="0" smtClean="0">
                <a:latin typeface="Calibri" panose="020F0502020204030204" pitchFamily="34" charset="0"/>
              </a:rPr>
              <a:t>MarkeTrak On-line Module Training via</a:t>
            </a:r>
            <a:br>
              <a:rPr lang="en-US" sz="2400" b="1" dirty="0" smtClean="0">
                <a:latin typeface="Calibri" panose="020F0502020204030204" pitchFamily="34" charset="0"/>
              </a:rPr>
            </a:br>
            <a:r>
              <a:rPr lang="en-US" sz="2400" b="1" dirty="0" smtClean="0">
                <a:latin typeface="Calibri" panose="020F0502020204030204" pitchFamily="34" charset="0"/>
              </a:rPr>
              <a:t> ERCOT Learning Management System 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many market participants have viewed the </a:t>
            </a:r>
            <a:r>
              <a:rPr lang="en-US" dirty="0" smtClean="0"/>
              <a:t>five </a:t>
            </a:r>
            <a:r>
              <a:rPr lang="en-US" dirty="0"/>
              <a:t>training </a:t>
            </a:r>
            <a:r>
              <a:rPr lang="en-US" dirty="0" smtClean="0"/>
              <a:t>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Which segment of the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554613"/>
              </p:ext>
            </p:extLst>
          </p:nvPr>
        </p:nvGraphicFramePr>
        <p:xfrm>
          <a:off x="838200" y="2505075"/>
          <a:ext cx="2971800" cy="3133726"/>
        </p:xfrm>
        <a:graphic>
          <a:graphicData uri="http://schemas.openxmlformats.org/drawingml/2006/table">
            <a:tbl>
              <a:tblPr/>
              <a:tblGrid>
                <a:gridCol w="1495245"/>
                <a:gridCol w="1476555"/>
              </a:tblGrid>
              <a:tr h="696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 Module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Viewers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348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Overview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 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Switch Hold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90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IAGs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3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Usage &amp; Billing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32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552267"/>
              </p:ext>
            </p:extLst>
          </p:nvPr>
        </p:nvGraphicFramePr>
        <p:xfrm>
          <a:off x="4914900" y="2505075"/>
          <a:ext cx="3009900" cy="3133726"/>
        </p:xfrm>
        <a:graphic>
          <a:graphicData uri="http://schemas.openxmlformats.org/drawingml/2006/table">
            <a:tbl>
              <a:tblPr/>
              <a:tblGrid>
                <a:gridCol w="1514415"/>
                <a:gridCol w="1495485"/>
              </a:tblGrid>
              <a:tr h="696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Market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Viewers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348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LSE/REP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TDSP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3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 Agcy / Resource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MarkeTrak On-line Training Module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 smtClean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 smtClean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 smtClean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981200"/>
            <a:ext cx="59436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June 9</a:t>
            </a:r>
            <a:r>
              <a:rPr lang="en-US" sz="2600" baseline="30000" dirty="0" smtClean="0">
                <a:latin typeface="Calibri" panose="020F0502020204030204" pitchFamily="34" charset="0"/>
              </a:rPr>
              <a:t>th</a:t>
            </a:r>
            <a:r>
              <a:rPr lang="en-US" sz="2600" dirty="0" smtClean="0">
                <a:latin typeface="Calibri" panose="020F0502020204030204" pitchFamily="34" charset="0"/>
              </a:rPr>
              <a:t> , </a:t>
            </a:r>
            <a:r>
              <a:rPr lang="en-US" sz="2600" b="0" dirty="0" smtClean="0">
                <a:latin typeface="Calibri" panose="020F0502020204030204" pitchFamily="34" charset="0"/>
              </a:rPr>
              <a:t>2016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</a:t>
            </a:r>
            <a:r>
              <a:rPr lang="en-US" sz="2600" dirty="0" smtClean="0">
                <a:latin typeface="Calibri" panose="020F0502020204030204" pitchFamily="34" charset="0"/>
              </a:rPr>
              <a:t>:30 AM to 2:30 PM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 smtClean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Room 102</a:t>
            </a:r>
            <a:endParaRPr lang="en-US" sz="2600" b="0" dirty="0" smtClean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" y="4114800"/>
            <a:ext cx="88392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 smtClean="0">
                <a:latin typeface="Calibri" panose="020F0502020204030204" pitchFamily="34" charset="0"/>
              </a:rPr>
              <a:t>RMTTF June 9th  Primary Agenda Items Include: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Calibri" panose="020F0502020204030204" pitchFamily="34" charset="0"/>
              </a:rPr>
              <a:t> Review and finalize Bulk Insert Module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Calibri" panose="020F0502020204030204" pitchFamily="34" charset="0"/>
              </a:rPr>
              <a:t> Begin review scripting of Marketrak Admin Functionality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anose="020F0502020204030204" pitchFamily="34" charset="0"/>
              </a:rPr>
              <a:t> Review schedule of remaining on line modules</a:t>
            </a:r>
          </a:p>
          <a:p>
            <a:pPr lvl="2">
              <a:defRPr/>
            </a:pPr>
            <a:endParaRPr lang="en-US" sz="2000" b="0" dirty="0" smtClean="0">
              <a:latin typeface="Calibri" panose="020F0502020204030204" pitchFamily="34" charset="0"/>
            </a:endParaRPr>
          </a:p>
          <a:p>
            <a:pPr marL="1371600" lvl="2" indent="-457200">
              <a:buFont typeface="Courier New" panose="02070309020205020404" pitchFamily="49" charset="0"/>
              <a:buChar char="o"/>
              <a:defRPr/>
            </a:pPr>
            <a:endParaRPr lang="en-US" sz="2400" b="0" i="1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Calibri" panose="020F0502020204030204" pitchFamily="34" charset="0"/>
              </a:rPr>
              <a:t>Thank you!</a:t>
            </a:r>
            <a:endParaRPr lang="en-US" sz="60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4226</TotalTime>
  <Words>562</Words>
  <Application>Microsoft Office PowerPoint</Application>
  <PresentationFormat>On-screen Show (4:3)</PresentationFormat>
  <Paragraphs>156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 Design</vt:lpstr>
      <vt:lpstr>ERCOT  Retail Market Training  Task Force</vt:lpstr>
      <vt:lpstr>Dallas Area Instructor Led Training Held</vt:lpstr>
      <vt:lpstr>Dallas Area Instructor Led Training Held</vt:lpstr>
      <vt:lpstr>Upcoming Retail Training Instructor Led Classes </vt:lpstr>
      <vt:lpstr>MarkeTrak On-line Training Modules Update – 5 Complete! </vt:lpstr>
      <vt:lpstr>MarkeTrak On-line Module Training via  ERCOT Learning Management System </vt:lpstr>
      <vt:lpstr>MarkeTrak On-line Training Module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237</cp:revision>
  <cp:lastPrinted>2016-02-12T19:29:41Z</cp:lastPrinted>
  <dcterms:created xsi:type="dcterms:W3CDTF">2005-04-21T14:28:35Z</dcterms:created>
  <dcterms:modified xsi:type="dcterms:W3CDTF">2016-06-01T23:09:21Z</dcterms:modified>
</cp:coreProperties>
</file>