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0"/>
  </p:notesMasterIdLst>
  <p:sldIdLst>
    <p:sldId id="256" r:id="rId3"/>
    <p:sldId id="270" r:id="rId4"/>
    <p:sldId id="271" r:id="rId5"/>
    <p:sldId id="268" r:id="rId6"/>
    <p:sldId id="269" r:id="rId7"/>
    <p:sldId id="261" r:id="rId8"/>
    <p:sldId id="262" r:id="rId9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3" tIns="46431" rIns="92863" bIns="464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63" tIns="46431" rIns="92863" bIns="464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5/31/2016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5/31/2016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June 7, </a:t>
            </a:r>
            <a:r>
              <a:rPr lang="en-US" altLang="en-US" dirty="0" smtClean="0"/>
              <a:t>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68900"/>
          </a:xfrm>
        </p:spPr>
        <p:txBody>
          <a:bodyPr/>
          <a:lstStyle/>
          <a:p>
            <a:r>
              <a:rPr lang="en-US" altLang="en-US" dirty="0" smtClean="0"/>
              <a:t>Reviewed draft revisions to the TDSP AMS Data Practices Matrix</a:t>
            </a:r>
          </a:p>
          <a:p>
            <a:pPr lvl="1"/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review planned for June AMWG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April 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SMT SSL certificate renewal completed</a:t>
            </a:r>
          </a:p>
          <a:p>
            <a:pPr lvl="1"/>
            <a:r>
              <a:rPr lang="en-US" altLang="en-US" dirty="0" smtClean="0"/>
              <a:t>Involved 2 REPs, 2 vendors, and 2 3rd Parties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Recapped SMT Data Workshop and PUC project 42786 status</a:t>
            </a:r>
          </a:p>
          <a:p>
            <a:endParaRPr lang="en-US" altLang="en-US" dirty="0"/>
          </a:p>
          <a:p>
            <a:r>
              <a:rPr lang="en-US" altLang="en-US" dirty="0" smtClean="0"/>
              <a:t>Affirmation of BOY 2016 release schedule and implementation details</a:t>
            </a:r>
            <a:endParaRPr lang="en-US" altLang="en-US" dirty="0" smtClean="0"/>
          </a:p>
          <a:p>
            <a:endParaRPr lang="en-US" altLang="en-US" dirty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u="sng" dirty="0" smtClean="0"/>
              <a:t>Noteworthy </a:t>
            </a:r>
            <a:r>
              <a:rPr lang="en-US" sz="4000" u="sng" dirty="0" smtClean="0"/>
              <a:t>May </a:t>
            </a:r>
            <a:r>
              <a:rPr lang="en-US" sz="4000" u="sng" dirty="0" smtClean="0"/>
              <a:t>Meeting Items</a:t>
            </a:r>
            <a:endParaRPr lang="en-US" sz="4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700"/>
          </a:xfrm>
        </p:spPr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smtClean="0"/>
              <a:t>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Release Successfully Completed</a:t>
            </a:r>
          </a:p>
          <a:p>
            <a:pPr lvl="1"/>
            <a:r>
              <a:rPr lang="en-US" altLang="en-US" dirty="0"/>
              <a:t>Allow user to open SMT in multiple tabs in the same browser w/out having to re-enter login info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May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Release </a:t>
            </a:r>
            <a:r>
              <a:rPr lang="en-US" altLang="en-US" dirty="0"/>
              <a:t>Successfully Completed</a:t>
            </a:r>
          </a:p>
          <a:p>
            <a:pPr lvl="1"/>
            <a:r>
              <a:rPr lang="en-US" altLang="en-US" dirty="0" smtClean="0"/>
              <a:t>Meter description for Small Business users on Usage Report and web page (previously blank)</a:t>
            </a:r>
          </a:p>
          <a:p>
            <a:pPr lvl="1"/>
            <a:r>
              <a:rPr lang="en-US" altLang="en-US" dirty="0" smtClean="0"/>
              <a:t>Monthly recurring report for TDSPs regarding SMT user information</a:t>
            </a:r>
          </a:p>
          <a:p>
            <a:pPr lvl="1"/>
            <a:r>
              <a:rPr lang="en-US" altLang="en-US" dirty="0" smtClean="0"/>
              <a:t>Implementation of more descriptive error messages during REP ESI search functionality</a:t>
            </a:r>
          </a:p>
          <a:p>
            <a:pPr lvl="1"/>
            <a:r>
              <a:rPr lang="en-US" altLang="en-US" dirty="0" smtClean="0"/>
              <a:t>Correction of Green Button report message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 smtClean="0"/>
              <a:t>May </a:t>
            </a:r>
            <a:r>
              <a:rPr lang="en-US" sz="4400" u="sng" dirty="0"/>
              <a:t>Meeting </a:t>
            </a:r>
            <a:r>
              <a:rPr lang="en-US" sz="4400" u="sng" dirty="0" smtClean="0"/>
              <a:t>Items, cont.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9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</a:t>
            </a:r>
            <a:r>
              <a:rPr lang="en-US" altLang="en-US" dirty="0" smtClean="0"/>
              <a:t>301</a:t>
            </a: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(-58) </a:t>
            </a:r>
            <a:r>
              <a:rPr lang="en-US" altLang="en-US" sz="1600" dirty="0" smtClean="0"/>
              <a:t>{5/15 </a:t>
            </a:r>
            <a:r>
              <a:rPr lang="en-US" altLang="en-US" sz="1600" dirty="0" smtClean="0"/>
              <a:t>= </a:t>
            </a:r>
            <a:r>
              <a:rPr lang="en-US" altLang="en-US" sz="1600" dirty="0" smtClean="0"/>
              <a:t>564}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</a:t>
            </a:r>
            <a:r>
              <a:rPr lang="en-US" altLang="en-US" dirty="0" smtClean="0"/>
              <a:t>276</a:t>
            </a: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(-74) </a:t>
            </a:r>
            <a:r>
              <a:rPr lang="en-US" altLang="en-US" sz="1600" dirty="0" smtClean="0"/>
              <a:t>{5/15 </a:t>
            </a:r>
            <a:r>
              <a:rPr lang="en-US" altLang="en-US" sz="1600" dirty="0"/>
              <a:t>= </a:t>
            </a:r>
            <a:r>
              <a:rPr lang="en-US" altLang="en-US" sz="1600" dirty="0" smtClean="0"/>
              <a:t>559}</a:t>
            </a:r>
            <a:endParaRPr lang="en-US" altLang="en-US" sz="1600" dirty="0" smtClean="0"/>
          </a:p>
          <a:p>
            <a:pPr lvl="1"/>
            <a:r>
              <a:rPr lang="en-US" altLang="en-US" dirty="0" smtClean="0"/>
              <a:t>Residential = </a:t>
            </a:r>
            <a:r>
              <a:rPr lang="en-US" altLang="en-US" dirty="0" smtClean="0"/>
              <a:t>226 </a:t>
            </a:r>
            <a:r>
              <a:rPr lang="en-US" altLang="en-US" dirty="0" smtClean="0">
                <a:solidFill>
                  <a:srgbClr val="FF0000"/>
                </a:solidFill>
              </a:rPr>
              <a:t>(-53)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GUI access issues = </a:t>
            </a:r>
            <a:r>
              <a:rPr lang="en-US" altLang="en-US" dirty="0" smtClean="0"/>
              <a:t>45 </a:t>
            </a:r>
            <a:r>
              <a:rPr lang="en-US" altLang="en-US" dirty="0" smtClean="0">
                <a:solidFill>
                  <a:srgbClr val="FF0000"/>
                </a:solidFill>
              </a:rPr>
              <a:t>(-24)</a:t>
            </a:r>
            <a:r>
              <a:rPr lang="en-US" altLang="en-US" dirty="0" smtClean="0"/>
              <a:t>  </a:t>
            </a:r>
            <a:r>
              <a:rPr lang="en-US" altLang="en-US" dirty="0" smtClean="0"/>
              <a:t>{U/ID &amp; P/W Invalid}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Registration issues = </a:t>
            </a:r>
            <a:r>
              <a:rPr lang="en-US" altLang="en-US" dirty="0" smtClean="0"/>
              <a:t>100 </a:t>
            </a:r>
            <a:r>
              <a:rPr lang="en-US" altLang="en-US" dirty="0" smtClean="0">
                <a:solidFill>
                  <a:srgbClr val="FF0000"/>
                </a:solidFill>
              </a:rPr>
              <a:t>(-39)  </a:t>
            </a:r>
            <a:r>
              <a:rPr lang="en-US" altLang="en-US" dirty="0" smtClean="0"/>
              <a:t>{Typo errors}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</a:t>
            </a:r>
            <a:r>
              <a:rPr lang="en-US" altLang="en-US" dirty="0" smtClean="0"/>
              <a:t>69,086 (+656)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</a:t>
            </a:r>
            <a:r>
              <a:rPr lang="en-US" altLang="en-US" dirty="0" smtClean="0"/>
              <a:t>7,157,743 </a:t>
            </a:r>
            <a:r>
              <a:rPr lang="en-US" altLang="en-US" dirty="0" smtClean="0"/>
              <a:t>(+</a:t>
            </a:r>
            <a:r>
              <a:rPr lang="en-US" altLang="en-US" dirty="0" smtClean="0"/>
              <a:t>12,988)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</a:t>
            </a:r>
            <a:r>
              <a:rPr lang="en-US" altLang="en-US" dirty="0" smtClean="0"/>
              <a:t>7,090,673 </a:t>
            </a:r>
            <a:r>
              <a:rPr lang="en-US" altLang="en-US" dirty="0" smtClean="0"/>
              <a:t>(+</a:t>
            </a:r>
            <a:r>
              <a:rPr lang="en-US" altLang="en-US" dirty="0" smtClean="0"/>
              <a:t>13,432)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u="sng" dirty="0" smtClean="0"/>
              <a:t>Selected SMT Statistics - </a:t>
            </a:r>
            <a:r>
              <a:rPr lang="en-US" u="sng" dirty="0" smtClean="0"/>
              <a:t>May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 smtClean="0"/>
              <a:t>Active</a:t>
            </a:r>
            <a:r>
              <a:rPr lang="en-US" altLang="en-US" dirty="0" smtClean="0"/>
              <a:t> Energy Data Agreements  	</a:t>
            </a:r>
            <a:r>
              <a:rPr lang="en-US" altLang="en-US" dirty="0" smtClean="0"/>
              <a:t>1,729 </a:t>
            </a:r>
            <a:r>
              <a:rPr lang="en-US" altLang="en-US" sz="1600" dirty="0" smtClean="0"/>
              <a:t>(5/1/16</a:t>
            </a:r>
            <a:r>
              <a:rPr lang="en-US" altLang="en-US" sz="1600" dirty="0" smtClean="0"/>
              <a:t>)</a:t>
            </a:r>
            <a:endParaRPr lang="en-US" altLang="en-US" b="1" i="1" u="sng" dirty="0" smtClean="0"/>
          </a:p>
          <a:p>
            <a:r>
              <a:rPr lang="en-US" altLang="en-US" b="1" i="1" u="sng" dirty="0" smtClean="0"/>
              <a:t>Total </a:t>
            </a:r>
            <a:r>
              <a:rPr lang="en-US" altLang="en-US" dirty="0" smtClean="0"/>
              <a:t>* Energy Data Agreements </a:t>
            </a:r>
            <a:r>
              <a:rPr lang="en-US" altLang="en-US" dirty="0" smtClean="0"/>
              <a:t>1,949 </a:t>
            </a:r>
            <a:r>
              <a:rPr lang="en-US" altLang="en-US" dirty="0" smtClean="0">
                <a:solidFill>
                  <a:srgbClr val="FF0000"/>
                </a:solidFill>
              </a:rPr>
              <a:t>(-337)</a:t>
            </a:r>
            <a:endParaRPr lang="en-US" altLang="en-US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* </a:t>
            </a:r>
            <a:r>
              <a:rPr lang="en-US" altLang="en-US" dirty="0"/>
              <a:t>Active and Pending</a:t>
            </a:r>
          </a:p>
          <a:p>
            <a:pPr lvl="1"/>
            <a:r>
              <a:rPr lang="en-US" altLang="en-US" dirty="0" smtClean="0"/>
              <a:t>AEPN = </a:t>
            </a:r>
            <a:r>
              <a:rPr lang="en-US" altLang="en-US" dirty="0" smtClean="0"/>
              <a:t>1; </a:t>
            </a:r>
            <a:r>
              <a:rPr lang="en-US" altLang="en-US" dirty="0" smtClean="0"/>
              <a:t>CNP = </a:t>
            </a:r>
            <a:r>
              <a:rPr lang="en-US" altLang="en-US" dirty="0" smtClean="0"/>
              <a:t>417;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</a:t>
            </a:r>
            <a:r>
              <a:rPr lang="en-US" altLang="en-US" dirty="0" smtClean="0"/>
              <a:t>1,531</a:t>
            </a:r>
            <a:endParaRPr lang="en-US" altLang="en-US" dirty="0" smtClean="0"/>
          </a:p>
          <a:p>
            <a:r>
              <a:rPr lang="en-US" altLang="en-US" dirty="0" smtClean="0"/>
              <a:t>HAN Device Agreements		</a:t>
            </a:r>
            <a:r>
              <a:rPr lang="en-US" altLang="en-US" dirty="0" smtClean="0"/>
              <a:t>351 </a:t>
            </a:r>
            <a:r>
              <a:rPr lang="en-US" altLang="en-US" dirty="0" smtClean="0">
                <a:solidFill>
                  <a:srgbClr val="FF0000"/>
                </a:solidFill>
              </a:rPr>
              <a:t>(-135)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 smtClean="0"/>
              <a:t>HAN Devices				</a:t>
            </a:r>
            <a:r>
              <a:rPr lang="en-US" altLang="en-US" dirty="0" smtClean="0"/>
              <a:t>9,574 </a:t>
            </a:r>
            <a:r>
              <a:rPr lang="en-US" altLang="en-US" dirty="0" smtClean="0">
                <a:solidFill>
                  <a:srgbClr val="FF0000"/>
                </a:solidFill>
              </a:rPr>
              <a:t>(-107)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</a:t>
            </a:r>
            <a:r>
              <a:rPr lang="en-US" altLang="en-US" dirty="0" smtClean="0"/>
              <a:t>88 (+2)</a:t>
            </a:r>
            <a:endParaRPr lang="en-US" altLang="en-US" dirty="0" smtClean="0"/>
          </a:p>
          <a:p>
            <a:r>
              <a:rPr lang="en-US" altLang="en-US" dirty="0" smtClean="0"/>
              <a:t>REPs Registered @ SMT		109 </a:t>
            </a:r>
            <a:r>
              <a:rPr lang="en-US" altLang="en-US" dirty="0" smtClean="0"/>
              <a:t>(NC)</a:t>
            </a:r>
            <a:endParaRPr lang="en-US" altLang="en-US" dirty="0" smtClean="0"/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</a:t>
            </a:r>
            <a:r>
              <a:rPr lang="en-US" altLang="en-US" dirty="0" smtClean="0"/>
              <a:t>5,111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REP					</a:t>
            </a:r>
            <a:r>
              <a:rPr lang="en-US" altLang="en-US" dirty="0" smtClean="0"/>
              <a:t>7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</a:t>
            </a:r>
            <a:r>
              <a:rPr lang="en-US" altLang="en-US" dirty="0" smtClean="0"/>
              <a:t>2</a:t>
            </a:r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 smtClean="0"/>
              <a:t>May </a:t>
            </a:r>
            <a:r>
              <a:rPr lang="en-US" u="sng" dirty="0" smtClean="0"/>
              <a:t>Stats – Cont.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 smtClean="0"/>
              <a:t>June 23,  </a:t>
            </a:r>
            <a:r>
              <a:rPr lang="en-US" altLang="en-US" sz="3600" b="1" dirty="0" smtClean="0"/>
              <a:t>9:30 – 3:30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F-T-F </a:t>
            </a:r>
            <a:r>
              <a:rPr lang="en-US" altLang="en-US" sz="3600" b="1" dirty="0" smtClean="0"/>
              <a:t>and WebEx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ERCOT </a:t>
            </a:r>
            <a:r>
              <a:rPr lang="en-US" altLang="en-US" sz="3600" b="1" dirty="0" smtClean="0"/>
              <a:t>MET Center Room </a:t>
            </a:r>
            <a:r>
              <a:rPr lang="en-US" altLang="en-US" sz="3600" b="1" dirty="0" smtClean="0"/>
              <a:t>102</a:t>
            </a: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109537" indent="0" eaLnBrk="1" hangingPunct="1">
              <a:buNone/>
            </a:pPr>
            <a:r>
              <a:rPr lang="en-US" altLang="en-US" sz="3600" b="1" dirty="0" smtClean="0"/>
              <a:t>Topics Include:</a:t>
            </a:r>
          </a:p>
          <a:p>
            <a:pPr eaLnBrk="1" hangingPunct="1"/>
            <a:r>
              <a:rPr lang="en-US" altLang="en-US" sz="2400" b="1" dirty="0" smtClean="0"/>
              <a:t>Review of 3</a:t>
            </a:r>
            <a:r>
              <a:rPr lang="en-US" altLang="en-US" sz="2400" b="1" baseline="30000" dirty="0" smtClean="0"/>
              <a:t>rd</a:t>
            </a:r>
            <a:r>
              <a:rPr lang="en-US" altLang="en-US" sz="2400" b="1" dirty="0" smtClean="0"/>
              <a:t> Party Registration Process</a:t>
            </a:r>
          </a:p>
          <a:p>
            <a:pPr eaLnBrk="1" hangingPunct="1"/>
            <a:r>
              <a:rPr lang="en-US" altLang="en-US" sz="2400" b="1" dirty="0" smtClean="0"/>
              <a:t>Review of Agreement Process; Customer Acceptance Process</a:t>
            </a:r>
          </a:p>
          <a:p>
            <a:pPr eaLnBrk="1" hangingPunct="1"/>
            <a:r>
              <a:rPr lang="en-US" altLang="en-US" sz="2400" b="1" dirty="0" smtClean="0"/>
              <a:t>Review of issues tickets categories</a:t>
            </a:r>
            <a:endParaRPr lang="en-US" altLang="en-US" sz="2400" b="1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Next Meeting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5748</TotalTime>
  <Words>211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Concourse</vt:lpstr>
      <vt:lpstr>S&amp;C-2010</vt:lpstr>
      <vt:lpstr>Advanced Metering Working Group (AMWG)</vt:lpstr>
      <vt:lpstr>Noteworthy May Meeting Items</vt:lpstr>
      <vt:lpstr>May Meeting Items, cont.</vt:lpstr>
      <vt:lpstr>Selected SMT Statistics - May</vt:lpstr>
      <vt:lpstr>May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 021616</cp:lastModifiedBy>
  <cp:revision>187</cp:revision>
  <cp:lastPrinted>2016-05-31T21:08:30Z</cp:lastPrinted>
  <dcterms:created xsi:type="dcterms:W3CDTF">2014-12-16T20:53:10Z</dcterms:created>
  <dcterms:modified xsi:type="dcterms:W3CDTF">2016-05-31T22:39:37Z</dcterms:modified>
</cp:coreProperties>
</file>