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21"/>
  </p:notesMasterIdLst>
  <p:handoutMasterIdLst>
    <p:handoutMasterId r:id="rId22"/>
  </p:handoutMasterIdLst>
  <p:sldIdLst>
    <p:sldId id="260" r:id="rId7"/>
    <p:sldId id="362" r:id="rId8"/>
    <p:sldId id="355" r:id="rId9"/>
    <p:sldId id="366" r:id="rId10"/>
    <p:sldId id="367" r:id="rId11"/>
    <p:sldId id="356" r:id="rId12"/>
    <p:sldId id="353" r:id="rId13"/>
    <p:sldId id="349" r:id="rId14"/>
    <p:sldId id="351" r:id="rId15"/>
    <p:sldId id="361" r:id="rId16"/>
    <p:sldId id="363" r:id="rId17"/>
    <p:sldId id="358" r:id="rId18"/>
    <p:sldId id="364" r:id="rId19"/>
    <p:sldId id="285" r:id="rId20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BE3EB"/>
    <a:srgbClr val="E7F1F5"/>
    <a:srgbClr val="CEE3EF"/>
    <a:srgbClr val="FFFFCC"/>
    <a:srgbClr val="CCFFFF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17" autoAdjust="0"/>
    <p:restoredTop sz="94660"/>
  </p:normalViewPr>
  <p:slideViewPr>
    <p:cSldViewPr showGuides="1">
      <p:cViewPr varScale="1">
        <p:scale>
          <a:sx n="99" d="100"/>
          <a:sy n="99" d="100"/>
        </p:scale>
        <p:origin x="90" y="20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presProps" Target="presProps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handoutMaster" Target="handoutMasters/handout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0011401-620B-4750-8260-32AEC454A4F1}" type="doc">
      <dgm:prSet loTypeId="urn:microsoft.com/office/officeart/2011/layout/HexagonRadial" loCatId="cycle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8DC1777A-0B95-4F4B-8B7E-7CFE6E395955}">
      <dgm:prSet phldrT="[Text]" custT="1"/>
      <dgm:spPr/>
      <dgm:t>
        <a:bodyPr/>
        <a:lstStyle/>
        <a:p>
          <a:r>
            <a:rPr lang="en-US" sz="2800" dirty="0" smtClean="0"/>
            <a:t>Short Listed Options</a:t>
          </a:r>
          <a:endParaRPr lang="en-US" sz="2800" dirty="0"/>
        </a:p>
      </dgm:t>
    </dgm:pt>
    <dgm:pt modelId="{34A839FA-088F-4D1A-9A5E-02764F8E5A31}" type="parTrans" cxnId="{21E37768-6AC4-48E5-B2F0-B1FE9D32D9D7}">
      <dgm:prSet/>
      <dgm:spPr/>
      <dgm:t>
        <a:bodyPr/>
        <a:lstStyle/>
        <a:p>
          <a:endParaRPr lang="en-US"/>
        </a:p>
      </dgm:t>
    </dgm:pt>
    <dgm:pt modelId="{7FD65680-104E-4292-92EC-C9FFD405C9CC}" type="sibTrans" cxnId="{21E37768-6AC4-48E5-B2F0-B1FE9D32D9D7}">
      <dgm:prSet/>
      <dgm:spPr/>
      <dgm:t>
        <a:bodyPr/>
        <a:lstStyle/>
        <a:p>
          <a:endParaRPr lang="en-US"/>
        </a:p>
      </dgm:t>
    </dgm:pt>
    <dgm:pt modelId="{A79F5079-14DB-40D4-ABFB-051023D4C116}">
      <dgm:prSet phldrT="[Text]"/>
      <dgm:spPr/>
      <dgm:t>
        <a:bodyPr/>
        <a:lstStyle/>
        <a:p>
          <a:r>
            <a:rPr lang="en-US" dirty="0" smtClean="0"/>
            <a:t>Steady State and Maintenance Reliability Analysis</a:t>
          </a:r>
          <a:endParaRPr lang="en-US" dirty="0"/>
        </a:p>
      </dgm:t>
    </dgm:pt>
    <dgm:pt modelId="{FD81569B-1C32-4E3F-84FE-CE9972FD3EE1}" type="parTrans" cxnId="{8AC43ACA-47E0-47FA-9C8E-F782D6FCF328}">
      <dgm:prSet/>
      <dgm:spPr/>
      <dgm:t>
        <a:bodyPr/>
        <a:lstStyle/>
        <a:p>
          <a:endParaRPr lang="en-US"/>
        </a:p>
      </dgm:t>
    </dgm:pt>
    <dgm:pt modelId="{A9351966-094A-4F80-AE74-2DA6C05D52D7}" type="sibTrans" cxnId="{8AC43ACA-47E0-47FA-9C8E-F782D6FCF328}">
      <dgm:prSet/>
      <dgm:spPr/>
      <dgm:t>
        <a:bodyPr/>
        <a:lstStyle/>
        <a:p>
          <a:endParaRPr lang="en-US"/>
        </a:p>
      </dgm:t>
    </dgm:pt>
    <dgm:pt modelId="{B43EF804-FD96-44F0-AF56-68B2E03976D8}">
      <dgm:prSet phldrT="[Text]"/>
      <dgm:spPr/>
      <dgm:t>
        <a:bodyPr/>
        <a:lstStyle/>
        <a:p>
          <a:r>
            <a:rPr lang="en-US" dirty="0" smtClean="0"/>
            <a:t>Load Deliverability Analysis</a:t>
          </a:r>
          <a:endParaRPr lang="en-US" dirty="0"/>
        </a:p>
      </dgm:t>
    </dgm:pt>
    <dgm:pt modelId="{982A3021-CFC2-49D0-8F30-6C7C4012C858}" type="parTrans" cxnId="{73D71C48-E78E-48C2-8AE7-4F46C01BC3C1}">
      <dgm:prSet/>
      <dgm:spPr/>
      <dgm:t>
        <a:bodyPr/>
        <a:lstStyle/>
        <a:p>
          <a:endParaRPr lang="en-US"/>
        </a:p>
      </dgm:t>
    </dgm:pt>
    <dgm:pt modelId="{66201F55-5E79-4EE2-81A7-900FF4B2F3F5}" type="sibTrans" cxnId="{73D71C48-E78E-48C2-8AE7-4F46C01BC3C1}">
      <dgm:prSet/>
      <dgm:spPr/>
      <dgm:t>
        <a:bodyPr/>
        <a:lstStyle/>
        <a:p>
          <a:endParaRPr lang="en-US"/>
        </a:p>
      </dgm:t>
    </dgm:pt>
    <dgm:pt modelId="{E20B82B4-86AB-4226-B286-B74AEDD2B11C}">
      <dgm:prSet phldrT="[Text]"/>
      <dgm:spPr/>
      <dgm:t>
        <a:bodyPr/>
        <a:lstStyle/>
        <a:p>
          <a:r>
            <a:rPr lang="en-US" dirty="0" smtClean="0"/>
            <a:t>Panhandle Export Analysis (WSCR)</a:t>
          </a:r>
          <a:endParaRPr lang="en-US" dirty="0"/>
        </a:p>
      </dgm:t>
    </dgm:pt>
    <dgm:pt modelId="{E0253AD3-92CC-4FB9-BA94-52583411FD7E}" type="parTrans" cxnId="{96BA5EDB-0F50-477B-B50A-A2A33B856852}">
      <dgm:prSet/>
      <dgm:spPr/>
      <dgm:t>
        <a:bodyPr/>
        <a:lstStyle/>
        <a:p>
          <a:endParaRPr lang="en-US"/>
        </a:p>
      </dgm:t>
    </dgm:pt>
    <dgm:pt modelId="{C3A662C3-3C96-4F78-BF9E-1FD4E68C7E12}" type="sibTrans" cxnId="{96BA5EDB-0F50-477B-B50A-A2A33B856852}">
      <dgm:prSet/>
      <dgm:spPr/>
      <dgm:t>
        <a:bodyPr/>
        <a:lstStyle/>
        <a:p>
          <a:endParaRPr lang="en-US"/>
        </a:p>
      </dgm:t>
    </dgm:pt>
    <dgm:pt modelId="{4AB8EE15-78E7-44DE-955A-BA9B4415D547}">
      <dgm:prSet phldrT="[Text]"/>
      <dgm:spPr/>
      <dgm:t>
        <a:bodyPr/>
        <a:lstStyle/>
        <a:p>
          <a:r>
            <a:rPr lang="en-US" dirty="0" smtClean="0"/>
            <a:t>Capital Cost Analysis</a:t>
          </a:r>
          <a:endParaRPr lang="en-US" dirty="0"/>
        </a:p>
      </dgm:t>
    </dgm:pt>
    <dgm:pt modelId="{05FCB55A-CB9C-495D-9CCB-7B80325475BA}" type="parTrans" cxnId="{D0B1EBE4-A5A3-4BC6-AEE6-FA8E2B964F67}">
      <dgm:prSet/>
      <dgm:spPr/>
      <dgm:t>
        <a:bodyPr/>
        <a:lstStyle/>
        <a:p>
          <a:endParaRPr lang="en-US"/>
        </a:p>
      </dgm:t>
    </dgm:pt>
    <dgm:pt modelId="{ABF5B21A-6E29-48F9-B836-AF0992BB50B0}" type="sibTrans" cxnId="{D0B1EBE4-A5A3-4BC6-AEE6-FA8E2B964F67}">
      <dgm:prSet/>
      <dgm:spPr/>
      <dgm:t>
        <a:bodyPr/>
        <a:lstStyle/>
        <a:p>
          <a:endParaRPr lang="en-US"/>
        </a:p>
      </dgm:t>
    </dgm:pt>
    <dgm:pt modelId="{5AC76FF3-ECC5-4565-89DA-EAA8B1273453}">
      <dgm:prSet phldrT="[Text]"/>
      <dgm:spPr/>
      <dgm:t>
        <a:bodyPr/>
        <a:lstStyle/>
        <a:p>
          <a:r>
            <a:rPr lang="en-US" dirty="0" smtClean="0"/>
            <a:t>Production Cost Analysis</a:t>
          </a:r>
          <a:endParaRPr lang="en-US" dirty="0"/>
        </a:p>
      </dgm:t>
    </dgm:pt>
    <dgm:pt modelId="{68D53374-4F0C-4FDE-8786-FA7836CE7911}" type="parTrans" cxnId="{9F4C2716-2A34-48AC-8459-5CC025CFF81D}">
      <dgm:prSet/>
      <dgm:spPr/>
      <dgm:t>
        <a:bodyPr/>
        <a:lstStyle/>
        <a:p>
          <a:endParaRPr lang="en-US"/>
        </a:p>
      </dgm:t>
    </dgm:pt>
    <dgm:pt modelId="{B8D45B74-E259-4E09-BC13-9B783F82139B}" type="sibTrans" cxnId="{9F4C2716-2A34-48AC-8459-5CC025CFF81D}">
      <dgm:prSet/>
      <dgm:spPr/>
      <dgm:t>
        <a:bodyPr/>
        <a:lstStyle/>
        <a:p>
          <a:endParaRPr lang="en-US"/>
        </a:p>
      </dgm:t>
    </dgm:pt>
    <dgm:pt modelId="{FBB01DA1-2FEE-46BF-B887-2CAE3D08FFE5}">
      <dgm:prSet phldrT="[Text]"/>
      <dgm:spPr/>
      <dgm:t>
        <a:bodyPr/>
        <a:lstStyle/>
        <a:p>
          <a:r>
            <a:rPr lang="en-US" dirty="0" smtClean="0"/>
            <a:t>Stability and SSR Analysis</a:t>
          </a:r>
          <a:endParaRPr lang="en-US" dirty="0"/>
        </a:p>
      </dgm:t>
    </dgm:pt>
    <dgm:pt modelId="{D86FC509-8C92-4F0A-A243-D9A829AAC8ED}" type="parTrans" cxnId="{D813A46A-F466-4C88-9084-08F5E42E73E0}">
      <dgm:prSet/>
      <dgm:spPr/>
      <dgm:t>
        <a:bodyPr/>
        <a:lstStyle/>
        <a:p>
          <a:endParaRPr lang="en-US"/>
        </a:p>
      </dgm:t>
    </dgm:pt>
    <dgm:pt modelId="{71EDD03A-17F3-4E15-B8A2-D78317411A2D}" type="sibTrans" cxnId="{D813A46A-F466-4C88-9084-08F5E42E73E0}">
      <dgm:prSet/>
      <dgm:spPr/>
      <dgm:t>
        <a:bodyPr/>
        <a:lstStyle/>
        <a:p>
          <a:endParaRPr lang="en-US"/>
        </a:p>
      </dgm:t>
    </dgm:pt>
    <dgm:pt modelId="{8748A741-55A7-45FF-A80C-6080BFAEB425}" type="pres">
      <dgm:prSet presAssocID="{C0011401-620B-4750-8260-32AEC454A4F1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</dgm:pt>
    <dgm:pt modelId="{6402CCB4-900C-48BF-8C4E-3B7544768FFE}" type="pres">
      <dgm:prSet presAssocID="{8DC1777A-0B95-4F4B-8B7E-7CFE6E395955}" presName="Parent" presStyleLbl="node0" presStyleIdx="0" presStyleCnt="1">
        <dgm:presLayoutVars>
          <dgm:chMax val="6"/>
          <dgm:chPref val="6"/>
        </dgm:presLayoutVars>
      </dgm:prSet>
      <dgm:spPr/>
    </dgm:pt>
    <dgm:pt modelId="{074BD86D-8F2E-4B3A-9539-567070B486D5}" type="pres">
      <dgm:prSet presAssocID="{A79F5079-14DB-40D4-ABFB-051023D4C116}" presName="Accent1" presStyleCnt="0"/>
      <dgm:spPr/>
    </dgm:pt>
    <dgm:pt modelId="{50F1BE42-568A-4425-ABCF-276A3E41BD3C}" type="pres">
      <dgm:prSet presAssocID="{A79F5079-14DB-40D4-ABFB-051023D4C116}" presName="Accent" presStyleLbl="bgShp" presStyleIdx="0" presStyleCnt="6"/>
      <dgm:spPr/>
    </dgm:pt>
    <dgm:pt modelId="{14ACBB6F-B6C1-4AD8-BEC6-E962D32B739C}" type="pres">
      <dgm:prSet presAssocID="{A79F5079-14DB-40D4-ABFB-051023D4C116}" presName="Child1" presStyleLbl="node1" presStyleIdx="0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3CBF512-A594-4295-BAE7-9C713AF1287E}" type="pres">
      <dgm:prSet presAssocID="{B43EF804-FD96-44F0-AF56-68B2E03976D8}" presName="Accent2" presStyleCnt="0"/>
      <dgm:spPr/>
    </dgm:pt>
    <dgm:pt modelId="{823BCACA-4256-4A61-B3FD-4DA925034BD1}" type="pres">
      <dgm:prSet presAssocID="{B43EF804-FD96-44F0-AF56-68B2E03976D8}" presName="Accent" presStyleLbl="bgShp" presStyleIdx="1" presStyleCnt="6"/>
      <dgm:spPr/>
    </dgm:pt>
    <dgm:pt modelId="{8340D586-7FBE-4D9F-A94A-312EE72BE975}" type="pres">
      <dgm:prSet presAssocID="{B43EF804-FD96-44F0-AF56-68B2E03976D8}" presName="Child2" presStyleLbl="node1" presStyleIdx="1" presStyleCnt="6">
        <dgm:presLayoutVars>
          <dgm:chMax val="0"/>
          <dgm:chPref val="0"/>
          <dgm:bulletEnabled val="1"/>
        </dgm:presLayoutVars>
      </dgm:prSet>
      <dgm:spPr/>
    </dgm:pt>
    <dgm:pt modelId="{650524A6-4D60-42BC-941C-D122D686DC39}" type="pres">
      <dgm:prSet presAssocID="{E20B82B4-86AB-4226-B286-B74AEDD2B11C}" presName="Accent3" presStyleCnt="0"/>
      <dgm:spPr/>
    </dgm:pt>
    <dgm:pt modelId="{1CA51456-B69D-48EA-B158-FB1B7CDAD01F}" type="pres">
      <dgm:prSet presAssocID="{E20B82B4-86AB-4226-B286-B74AEDD2B11C}" presName="Accent" presStyleLbl="bgShp" presStyleIdx="2" presStyleCnt="6"/>
      <dgm:spPr/>
    </dgm:pt>
    <dgm:pt modelId="{41246FBA-1C5F-4A90-8DBF-859F9573A0AC}" type="pres">
      <dgm:prSet presAssocID="{E20B82B4-86AB-4226-B286-B74AEDD2B11C}" presName="Child3" presStyleLbl="node1" presStyleIdx="2" presStyleCnt="6">
        <dgm:presLayoutVars>
          <dgm:chMax val="0"/>
          <dgm:chPref val="0"/>
          <dgm:bulletEnabled val="1"/>
        </dgm:presLayoutVars>
      </dgm:prSet>
      <dgm:spPr/>
    </dgm:pt>
    <dgm:pt modelId="{5AD14403-4ACD-4231-812A-C2DF1EEA8564}" type="pres">
      <dgm:prSet presAssocID="{4AB8EE15-78E7-44DE-955A-BA9B4415D547}" presName="Accent4" presStyleCnt="0"/>
      <dgm:spPr/>
    </dgm:pt>
    <dgm:pt modelId="{86444E9E-70D0-4733-B0A1-61529067DF9B}" type="pres">
      <dgm:prSet presAssocID="{4AB8EE15-78E7-44DE-955A-BA9B4415D547}" presName="Accent" presStyleLbl="bgShp" presStyleIdx="3" presStyleCnt="6"/>
      <dgm:spPr/>
    </dgm:pt>
    <dgm:pt modelId="{22D4C48C-E0F5-4073-ABFF-62926A32F830}" type="pres">
      <dgm:prSet presAssocID="{4AB8EE15-78E7-44DE-955A-BA9B4415D547}" presName="Child4" presStyleLbl="node1" presStyleIdx="3" presStyleCnt="6">
        <dgm:presLayoutVars>
          <dgm:chMax val="0"/>
          <dgm:chPref val="0"/>
          <dgm:bulletEnabled val="1"/>
        </dgm:presLayoutVars>
      </dgm:prSet>
      <dgm:spPr/>
    </dgm:pt>
    <dgm:pt modelId="{A2310941-B686-47B4-B9C2-9093ED0879B6}" type="pres">
      <dgm:prSet presAssocID="{5AC76FF3-ECC5-4565-89DA-EAA8B1273453}" presName="Accent5" presStyleCnt="0"/>
      <dgm:spPr/>
    </dgm:pt>
    <dgm:pt modelId="{8555FBD9-FF2D-4197-ACB4-46FFEB2B38C7}" type="pres">
      <dgm:prSet presAssocID="{5AC76FF3-ECC5-4565-89DA-EAA8B1273453}" presName="Accent" presStyleLbl="bgShp" presStyleIdx="4" presStyleCnt="6"/>
      <dgm:spPr/>
    </dgm:pt>
    <dgm:pt modelId="{D6693679-056F-4D51-BB12-E4AAB12585FA}" type="pres">
      <dgm:prSet presAssocID="{5AC76FF3-ECC5-4565-89DA-EAA8B1273453}" presName="Child5" presStyleLbl="node1" presStyleIdx="4" presStyleCnt="6">
        <dgm:presLayoutVars>
          <dgm:chMax val="0"/>
          <dgm:chPref val="0"/>
          <dgm:bulletEnabled val="1"/>
        </dgm:presLayoutVars>
      </dgm:prSet>
      <dgm:spPr/>
    </dgm:pt>
    <dgm:pt modelId="{43923B0A-0E64-44CD-9F8A-8FD14E239F6E}" type="pres">
      <dgm:prSet presAssocID="{FBB01DA1-2FEE-46BF-B887-2CAE3D08FFE5}" presName="Accent6" presStyleCnt="0"/>
      <dgm:spPr/>
    </dgm:pt>
    <dgm:pt modelId="{59923B6D-E1AB-4CD9-99B1-C40ED725B44A}" type="pres">
      <dgm:prSet presAssocID="{FBB01DA1-2FEE-46BF-B887-2CAE3D08FFE5}" presName="Accent" presStyleLbl="bgShp" presStyleIdx="5" presStyleCnt="6"/>
      <dgm:spPr/>
    </dgm:pt>
    <dgm:pt modelId="{D6FE7268-E4E3-48B1-AC1B-2BFFA49F7B8B}" type="pres">
      <dgm:prSet presAssocID="{FBB01DA1-2FEE-46BF-B887-2CAE3D08FFE5}" presName="Child6" presStyleLbl="node1" presStyleIdx="5" presStyleCnt="6">
        <dgm:presLayoutVars>
          <dgm:chMax val="0"/>
          <dgm:chPref val="0"/>
          <dgm:bulletEnabled val="1"/>
        </dgm:presLayoutVars>
      </dgm:prSet>
      <dgm:spPr/>
    </dgm:pt>
  </dgm:ptLst>
  <dgm:cxnLst>
    <dgm:cxn modelId="{73D71C48-E78E-48C2-8AE7-4F46C01BC3C1}" srcId="{8DC1777A-0B95-4F4B-8B7E-7CFE6E395955}" destId="{B43EF804-FD96-44F0-AF56-68B2E03976D8}" srcOrd="1" destOrd="0" parTransId="{982A3021-CFC2-49D0-8F30-6C7C4012C858}" sibTransId="{66201F55-5E79-4EE2-81A7-900FF4B2F3F5}"/>
    <dgm:cxn modelId="{DE40B731-2CC5-490B-9B22-9AA84D2A7066}" type="presOf" srcId="{E20B82B4-86AB-4226-B286-B74AEDD2B11C}" destId="{41246FBA-1C5F-4A90-8DBF-859F9573A0AC}" srcOrd="0" destOrd="0" presId="urn:microsoft.com/office/officeart/2011/layout/HexagonRadial"/>
    <dgm:cxn modelId="{96BA5EDB-0F50-477B-B50A-A2A33B856852}" srcId="{8DC1777A-0B95-4F4B-8B7E-7CFE6E395955}" destId="{E20B82B4-86AB-4226-B286-B74AEDD2B11C}" srcOrd="2" destOrd="0" parTransId="{E0253AD3-92CC-4FB9-BA94-52583411FD7E}" sibTransId="{C3A662C3-3C96-4F78-BF9E-1FD4E68C7E12}"/>
    <dgm:cxn modelId="{ABB2902E-45B2-4A22-8BF2-EB766BFC7109}" type="presOf" srcId="{8DC1777A-0B95-4F4B-8B7E-7CFE6E395955}" destId="{6402CCB4-900C-48BF-8C4E-3B7544768FFE}" srcOrd="0" destOrd="0" presId="urn:microsoft.com/office/officeart/2011/layout/HexagonRadial"/>
    <dgm:cxn modelId="{21E37768-6AC4-48E5-B2F0-B1FE9D32D9D7}" srcId="{C0011401-620B-4750-8260-32AEC454A4F1}" destId="{8DC1777A-0B95-4F4B-8B7E-7CFE6E395955}" srcOrd="0" destOrd="0" parTransId="{34A839FA-088F-4D1A-9A5E-02764F8E5A31}" sibTransId="{7FD65680-104E-4292-92EC-C9FFD405C9CC}"/>
    <dgm:cxn modelId="{D0B1EBE4-A5A3-4BC6-AEE6-FA8E2B964F67}" srcId="{8DC1777A-0B95-4F4B-8B7E-7CFE6E395955}" destId="{4AB8EE15-78E7-44DE-955A-BA9B4415D547}" srcOrd="3" destOrd="0" parTransId="{05FCB55A-CB9C-495D-9CCB-7B80325475BA}" sibTransId="{ABF5B21A-6E29-48F9-B836-AF0992BB50B0}"/>
    <dgm:cxn modelId="{D813A46A-F466-4C88-9084-08F5E42E73E0}" srcId="{8DC1777A-0B95-4F4B-8B7E-7CFE6E395955}" destId="{FBB01DA1-2FEE-46BF-B887-2CAE3D08FFE5}" srcOrd="5" destOrd="0" parTransId="{D86FC509-8C92-4F0A-A243-D9A829AAC8ED}" sibTransId="{71EDD03A-17F3-4E15-B8A2-D78317411A2D}"/>
    <dgm:cxn modelId="{A934EF8C-D90B-42B8-B19D-144A52E46DB4}" type="presOf" srcId="{4AB8EE15-78E7-44DE-955A-BA9B4415D547}" destId="{22D4C48C-E0F5-4073-ABFF-62926A32F830}" srcOrd="0" destOrd="0" presId="urn:microsoft.com/office/officeart/2011/layout/HexagonRadial"/>
    <dgm:cxn modelId="{90239533-0E62-48CE-AECA-3CE046565D37}" type="presOf" srcId="{C0011401-620B-4750-8260-32AEC454A4F1}" destId="{8748A741-55A7-45FF-A80C-6080BFAEB425}" srcOrd="0" destOrd="0" presId="urn:microsoft.com/office/officeart/2011/layout/HexagonRadial"/>
    <dgm:cxn modelId="{8AC43ACA-47E0-47FA-9C8E-F782D6FCF328}" srcId="{8DC1777A-0B95-4F4B-8B7E-7CFE6E395955}" destId="{A79F5079-14DB-40D4-ABFB-051023D4C116}" srcOrd="0" destOrd="0" parTransId="{FD81569B-1C32-4E3F-84FE-CE9972FD3EE1}" sibTransId="{A9351966-094A-4F80-AE74-2DA6C05D52D7}"/>
    <dgm:cxn modelId="{88F45EE7-AE62-4888-884B-A9A65E45653A}" type="presOf" srcId="{A79F5079-14DB-40D4-ABFB-051023D4C116}" destId="{14ACBB6F-B6C1-4AD8-BEC6-E962D32B739C}" srcOrd="0" destOrd="0" presId="urn:microsoft.com/office/officeart/2011/layout/HexagonRadial"/>
    <dgm:cxn modelId="{656E9ECE-ED4B-43FE-B6C1-731E61501434}" type="presOf" srcId="{B43EF804-FD96-44F0-AF56-68B2E03976D8}" destId="{8340D586-7FBE-4D9F-A94A-312EE72BE975}" srcOrd="0" destOrd="0" presId="urn:microsoft.com/office/officeart/2011/layout/HexagonRadial"/>
    <dgm:cxn modelId="{5285C780-DD41-43AF-A800-B5880B2986B8}" type="presOf" srcId="{FBB01DA1-2FEE-46BF-B887-2CAE3D08FFE5}" destId="{D6FE7268-E4E3-48B1-AC1B-2BFFA49F7B8B}" srcOrd="0" destOrd="0" presId="urn:microsoft.com/office/officeart/2011/layout/HexagonRadial"/>
    <dgm:cxn modelId="{9F4C2716-2A34-48AC-8459-5CC025CFF81D}" srcId="{8DC1777A-0B95-4F4B-8B7E-7CFE6E395955}" destId="{5AC76FF3-ECC5-4565-89DA-EAA8B1273453}" srcOrd="4" destOrd="0" parTransId="{68D53374-4F0C-4FDE-8786-FA7836CE7911}" sibTransId="{B8D45B74-E259-4E09-BC13-9B783F82139B}"/>
    <dgm:cxn modelId="{39589CFB-2F68-45D7-8EBE-45707DDC4F99}" type="presOf" srcId="{5AC76FF3-ECC5-4565-89DA-EAA8B1273453}" destId="{D6693679-056F-4D51-BB12-E4AAB12585FA}" srcOrd="0" destOrd="0" presId="urn:microsoft.com/office/officeart/2011/layout/HexagonRadial"/>
    <dgm:cxn modelId="{284EEB45-B8AF-45D9-B62E-BFD986BA4BF3}" type="presParOf" srcId="{8748A741-55A7-45FF-A80C-6080BFAEB425}" destId="{6402CCB4-900C-48BF-8C4E-3B7544768FFE}" srcOrd="0" destOrd="0" presId="urn:microsoft.com/office/officeart/2011/layout/HexagonRadial"/>
    <dgm:cxn modelId="{E94257DA-A356-4177-985B-087F35421750}" type="presParOf" srcId="{8748A741-55A7-45FF-A80C-6080BFAEB425}" destId="{074BD86D-8F2E-4B3A-9539-567070B486D5}" srcOrd="1" destOrd="0" presId="urn:microsoft.com/office/officeart/2011/layout/HexagonRadial"/>
    <dgm:cxn modelId="{FFF57CE8-1EA6-436E-BE6C-54DFD353926B}" type="presParOf" srcId="{074BD86D-8F2E-4B3A-9539-567070B486D5}" destId="{50F1BE42-568A-4425-ABCF-276A3E41BD3C}" srcOrd="0" destOrd="0" presId="urn:microsoft.com/office/officeart/2011/layout/HexagonRadial"/>
    <dgm:cxn modelId="{EE8AEA15-2ABC-44CA-9273-B131A6B8A747}" type="presParOf" srcId="{8748A741-55A7-45FF-A80C-6080BFAEB425}" destId="{14ACBB6F-B6C1-4AD8-BEC6-E962D32B739C}" srcOrd="2" destOrd="0" presId="urn:microsoft.com/office/officeart/2011/layout/HexagonRadial"/>
    <dgm:cxn modelId="{ED214009-3115-476F-8E1F-48C25E3BDFD9}" type="presParOf" srcId="{8748A741-55A7-45FF-A80C-6080BFAEB425}" destId="{63CBF512-A594-4295-BAE7-9C713AF1287E}" srcOrd="3" destOrd="0" presId="urn:microsoft.com/office/officeart/2011/layout/HexagonRadial"/>
    <dgm:cxn modelId="{CAB862B7-24D1-4614-9441-EA75D05E4D2F}" type="presParOf" srcId="{63CBF512-A594-4295-BAE7-9C713AF1287E}" destId="{823BCACA-4256-4A61-B3FD-4DA925034BD1}" srcOrd="0" destOrd="0" presId="urn:microsoft.com/office/officeart/2011/layout/HexagonRadial"/>
    <dgm:cxn modelId="{DFA6E48A-1C4C-4640-B66A-DE886B6FCAE4}" type="presParOf" srcId="{8748A741-55A7-45FF-A80C-6080BFAEB425}" destId="{8340D586-7FBE-4D9F-A94A-312EE72BE975}" srcOrd="4" destOrd="0" presId="urn:microsoft.com/office/officeart/2011/layout/HexagonRadial"/>
    <dgm:cxn modelId="{C6AD1AF9-8F45-4EE2-8FFE-4FEE64F817FF}" type="presParOf" srcId="{8748A741-55A7-45FF-A80C-6080BFAEB425}" destId="{650524A6-4D60-42BC-941C-D122D686DC39}" srcOrd="5" destOrd="0" presId="urn:microsoft.com/office/officeart/2011/layout/HexagonRadial"/>
    <dgm:cxn modelId="{B9A02844-D7E2-48B1-A9EC-656A9556D89D}" type="presParOf" srcId="{650524A6-4D60-42BC-941C-D122D686DC39}" destId="{1CA51456-B69D-48EA-B158-FB1B7CDAD01F}" srcOrd="0" destOrd="0" presId="urn:microsoft.com/office/officeart/2011/layout/HexagonRadial"/>
    <dgm:cxn modelId="{FBA81133-92EE-43CF-A33A-65F353F282B5}" type="presParOf" srcId="{8748A741-55A7-45FF-A80C-6080BFAEB425}" destId="{41246FBA-1C5F-4A90-8DBF-859F9573A0AC}" srcOrd="6" destOrd="0" presId="urn:microsoft.com/office/officeart/2011/layout/HexagonRadial"/>
    <dgm:cxn modelId="{25AF580F-E137-4A6C-AF45-D42C7646B8D0}" type="presParOf" srcId="{8748A741-55A7-45FF-A80C-6080BFAEB425}" destId="{5AD14403-4ACD-4231-812A-C2DF1EEA8564}" srcOrd="7" destOrd="0" presId="urn:microsoft.com/office/officeart/2011/layout/HexagonRadial"/>
    <dgm:cxn modelId="{83CC9F09-58C9-43E5-90D1-E4E2EE6969AC}" type="presParOf" srcId="{5AD14403-4ACD-4231-812A-C2DF1EEA8564}" destId="{86444E9E-70D0-4733-B0A1-61529067DF9B}" srcOrd="0" destOrd="0" presId="urn:microsoft.com/office/officeart/2011/layout/HexagonRadial"/>
    <dgm:cxn modelId="{99F60248-E98F-45DC-9EC2-A062995B95F2}" type="presParOf" srcId="{8748A741-55A7-45FF-A80C-6080BFAEB425}" destId="{22D4C48C-E0F5-4073-ABFF-62926A32F830}" srcOrd="8" destOrd="0" presId="urn:microsoft.com/office/officeart/2011/layout/HexagonRadial"/>
    <dgm:cxn modelId="{FD90F8A6-31B3-4196-B18A-F8CE2C7904C7}" type="presParOf" srcId="{8748A741-55A7-45FF-A80C-6080BFAEB425}" destId="{A2310941-B686-47B4-B9C2-9093ED0879B6}" srcOrd="9" destOrd="0" presId="urn:microsoft.com/office/officeart/2011/layout/HexagonRadial"/>
    <dgm:cxn modelId="{77F631A9-AC4E-4F0A-9EF8-5D9A4E078912}" type="presParOf" srcId="{A2310941-B686-47B4-B9C2-9093ED0879B6}" destId="{8555FBD9-FF2D-4197-ACB4-46FFEB2B38C7}" srcOrd="0" destOrd="0" presId="urn:microsoft.com/office/officeart/2011/layout/HexagonRadial"/>
    <dgm:cxn modelId="{C3C7C912-26D2-4960-8D68-1A6AA02A6F9D}" type="presParOf" srcId="{8748A741-55A7-45FF-A80C-6080BFAEB425}" destId="{D6693679-056F-4D51-BB12-E4AAB12585FA}" srcOrd="10" destOrd="0" presId="urn:microsoft.com/office/officeart/2011/layout/HexagonRadial"/>
    <dgm:cxn modelId="{FB2E5739-DF25-42F9-9384-D4CD2EA22623}" type="presParOf" srcId="{8748A741-55A7-45FF-A80C-6080BFAEB425}" destId="{43923B0A-0E64-44CD-9F8A-8FD14E239F6E}" srcOrd="11" destOrd="0" presId="urn:microsoft.com/office/officeart/2011/layout/HexagonRadial"/>
    <dgm:cxn modelId="{14F3BA01-5D6F-4DDE-955C-1FE488CFB97C}" type="presParOf" srcId="{43923B0A-0E64-44CD-9F8A-8FD14E239F6E}" destId="{59923B6D-E1AB-4CD9-99B1-C40ED725B44A}" srcOrd="0" destOrd="0" presId="urn:microsoft.com/office/officeart/2011/layout/HexagonRadial"/>
    <dgm:cxn modelId="{7B6EC4F4-0613-42FA-BBE2-D70EA498E678}" type="presParOf" srcId="{8748A741-55A7-45FF-A80C-6080BFAEB425}" destId="{D6FE7268-E4E3-48B1-AC1B-2BFFA49F7B8B}" srcOrd="12" destOrd="0" presId="urn:microsoft.com/office/officeart/2011/layout/HexagonRadial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402CCB4-900C-48BF-8C4E-3B7544768FFE}">
      <dsp:nvSpPr>
        <dsp:cNvPr id="0" name=""/>
        <dsp:cNvSpPr/>
      </dsp:nvSpPr>
      <dsp:spPr>
        <a:xfrm>
          <a:off x="2904742" y="1843659"/>
          <a:ext cx="2343370" cy="2027110"/>
        </a:xfrm>
        <a:prstGeom prst="hexagon">
          <a:avLst>
            <a:gd name="adj" fmla="val 2857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Short Listed Options</a:t>
          </a:r>
          <a:endParaRPr lang="en-US" sz="2800" kern="1200" dirty="0"/>
        </a:p>
      </dsp:txBody>
      <dsp:txXfrm>
        <a:off x="3293071" y="2179580"/>
        <a:ext cx="1566712" cy="1355268"/>
      </dsp:txXfrm>
    </dsp:sp>
    <dsp:sp modelId="{823BCACA-4256-4A61-B3FD-4DA925034BD1}">
      <dsp:nvSpPr>
        <dsp:cNvPr id="0" name=""/>
        <dsp:cNvSpPr/>
      </dsp:nvSpPr>
      <dsp:spPr>
        <a:xfrm>
          <a:off x="4372142" y="873823"/>
          <a:ext cx="884146" cy="761809"/>
        </a:xfrm>
        <a:prstGeom prst="hexagon">
          <a:avLst>
            <a:gd name="adj" fmla="val 28900"/>
            <a:gd name="vf" fmla="val 11547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4ACBB6F-B6C1-4AD8-BEC6-E962D32B739C}">
      <dsp:nvSpPr>
        <dsp:cNvPr id="0" name=""/>
        <dsp:cNvSpPr/>
      </dsp:nvSpPr>
      <dsp:spPr>
        <a:xfrm>
          <a:off x="3120600" y="0"/>
          <a:ext cx="1920375" cy="1661350"/>
        </a:xfrm>
        <a:prstGeom prst="hexagon">
          <a:avLst>
            <a:gd name="adj" fmla="val 28570"/>
            <a:gd name="vf" fmla="val 11547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Steady State and Maintenance Reliability Analysis</a:t>
          </a:r>
          <a:endParaRPr lang="en-US" sz="1600" kern="1200" dirty="0"/>
        </a:p>
      </dsp:txBody>
      <dsp:txXfrm>
        <a:off x="3438847" y="275321"/>
        <a:ext cx="1283881" cy="1110708"/>
      </dsp:txXfrm>
    </dsp:sp>
    <dsp:sp modelId="{1CA51456-B69D-48EA-B158-FB1B7CDAD01F}">
      <dsp:nvSpPr>
        <dsp:cNvPr id="0" name=""/>
        <dsp:cNvSpPr/>
      </dsp:nvSpPr>
      <dsp:spPr>
        <a:xfrm>
          <a:off x="5404010" y="2298001"/>
          <a:ext cx="884146" cy="761809"/>
        </a:xfrm>
        <a:prstGeom prst="hexagon">
          <a:avLst>
            <a:gd name="adj" fmla="val 28900"/>
            <a:gd name="vf" fmla="val 11547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340D586-7FBE-4D9F-A94A-312EE72BE975}">
      <dsp:nvSpPr>
        <dsp:cNvPr id="0" name=""/>
        <dsp:cNvSpPr/>
      </dsp:nvSpPr>
      <dsp:spPr>
        <a:xfrm>
          <a:off x="4881807" y="1021842"/>
          <a:ext cx="1920375" cy="1661350"/>
        </a:xfrm>
        <a:prstGeom prst="hexagon">
          <a:avLst>
            <a:gd name="adj" fmla="val 28570"/>
            <a:gd name="vf" fmla="val 115470"/>
          </a:avLst>
        </a:prstGeom>
        <a:solidFill>
          <a:schemeClr val="accent2">
            <a:hueOff val="-591745"/>
            <a:satOff val="17931"/>
            <a:lumOff val="11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Load Deliverability Analysis</a:t>
          </a:r>
          <a:endParaRPr lang="en-US" sz="1600" kern="1200" dirty="0"/>
        </a:p>
      </dsp:txBody>
      <dsp:txXfrm>
        <a:off x="5200054" y="1297163"/>
        <a:ext cx="1283881" cy="1110708"/>
      </dsp:txXfrm>
    </dsp:sp>
    <dsp:sp modelId="{86444E9E-70D0-4733-B0A1-61529067DF9B}">
      <dsp:nvSpPr>
        <dsp:cNvPr id="0" name=""/>
        <dsp:cNvSpPr/>
      </dsp:nvSpPr>
      <dsp:spPr>
        <a:xfrm>
          <a:off x="4687208" y="3905631"/>
          <a:ext cx="884146" cy="761809"/>
        </a:xfrm>
        <a:prstGeom prst="hexagon">
          <a:avLst>
            <a:gd name="adj" fmla="val 28900"/>
            <a:gd name="vf" fmla="val 11547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1246FBA-1C5F-4A90-8DBF-859F9573A0AC}">
      <dsp:nvSpPr>
        <dsp:cNvPr id="0" name=""/>
        <dsp:cNvSpPr/>
      </dsp:nvSpPr>
      <dsp:spPr>
        <a:xfrm>
          <a:off x="4881807" y="3030664"/>
          <a:ext cx="1920375" cy="1661350"/>
        </a:xfrm>
        <a:prstGeom prst="hexagon">
          <a:avLst>
            <a:gd name="adj" fmla="val 28570"/>
            <a:gd name="vf" fmla="val 115470"/>
          </a:avLst>
        </a:prstGeom>
        <a:solidFill>
          <a:schemeClr val="accent2">
            <a:hueOff val="-1183489"/>
            <a:satOff val="35862"/>
            <a:lumOff val="23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Panhandle Export Analysis (WSCR)</a:t>
          </a:r>
          <a:endParaRPr lang="en-US" sz="1600" kern="1200" dirty="0"/>
        </a:p>
      </dsp:txBody>
      <dsp:txXfrm>
        <a:off x="5200054" y="3305985"/>
        <a:ext cx="1283881" cy="1110708"/>
      </dsp:txXfrm>
    </dsp:sp>
    <dsp:sp modelId="{8555FBD9-FF2D-4197-ACB4-46FFEB2B38C7}">
      <dsp:nvSpPr>
        <dsp:cNvPr id="0" name=""/>
        <dsp:cNvSpPr/>
      </dsp:nvSpPr>
      <dsp:spPr>
        <a:xfrm>
          <a:off x="2909102" y="4072509"/>
          <a:ext cx="884146" cy="761809"/>
        </a:xfrm>
        <a:prstGeom prst="hexagon">
          <a:avLst>
            <a:gd name="adj" fmla="val 28900"/>
            <a:gd name="vf" fmla="val 11547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2D4C48C-E0F5-4073-ABFF-62926A32F830}">
      <dsp:nvSpPr>
        <dsp:cNvPr id="0" name=""/>
        <dsp:cNvSpPr/>
      </dsp:nvSpPr>
      <dsp:spPr>
        <a:xfrm>
          <a:off x="3120600" y="4053649"/>
          <a:ext cx="1920375" cy="1661350"/>
        </a:xfrm>
        <a:prstGeom prst="hexagon">
          <a:avLst>
            <a:gd name="adj" fmla="val 28570"/>
            <a:gd name="vf" fmla="val 115470"/>
          </a:avLst>
        </a:prstGeom>
        <a:solidFill>
          <a:schemeClr val="accent2">
            <a:hueOff val="-1775234"/>
            <a:satOff val="53794"/>
            <a:lumOff val="35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Capital Cost Analysis</a:t>
          </a:r>
          <a:endParaRPr lang="en-US" sz="1600" kern="1200" dirty="0"/>
        </a:p>
      </dsp:txBody>
      <dsp:txXfrm>
        <a:off x="3438847" y="4328970"/>
        <a:ext cx="1283881" cy="1110708"/>
      </dsp:txXfrm>
    </dsp:sp>
    <dsp:sp modelId="{59923B6D-E1AB-4CD9-99B1-C40ED725B44A}">
      <dsp:nvSpPr>
        <dsp:cNvPr id="0" name=""/>
        <dsp:cNvSpPr/>
      </dsp:nvSpPr>
      <dsp:spPr>
        <a:xfrm>
          <a:off x="1860336" y="2648902"/>
          <a:ext cx="884146" cy="761809"/>
        </a:xfrm>
        <a:prstGeom prst="hexagon">
          <a:avLst>
            <a:gd name="adj" fmla="val 28900"/>
            <a:gd name="vf" fmla="val 11547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6693679-056F-4D51-BB12-E4AAB12585FA}">
      <dsp:nvSpPr>
        <dsp:cNvPr id="0" name=""/>
        <dsp:cNvSpPr/>
      </dsp:nvSpPr>
      <dsp:spPr>
        <a:xfrm>
          <a:off x="1351216" y="3031807"/>
          <a:ext cx="1920375" cy="1661350"/>
        </a:xfrm>
        <a:prstGeom prst="hexagon">
          <a:avLst>
            <a:gd name="adj" fmla="val 28570"/>
            <a:gd name="vf" fmla="val 115470"/>
          </a:avLst>
        </a:prstGeom>
        <a:solidFill>
          <a:schemeClr val="accent2">
            <a:hueOff val="-2366979"/>
            <a:satOff val="71725"/>
            <a:lumOff val="47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Production Cost Analysis</a:t>
          </a:r>
          <a:endParaRPr lang="en-US" sz="1600" kern="1200" dirty="0"/>
        </a:p>
      </dsp:txBody>
      <dsp:txXfrm>
        <a:off x="1669463" y="3307128"/>
        <a:ext cx="1283881" cy="1110708"/>
      </dsp:txXfrm>
    </dsp:sp>
    <dsp:sp modelId="{D6FE7268-E4E3-48B1-AC1B-2BFFA49F7B8B}">
      <dsp:nvSpPr>
        <dsp:cNvPr id="0" name=""/>
        <dsp:cNvSpPr/>
      </dsp:nvSpPr>
      <dsp:spPr>
        <a:xfrm>
          <a:off x="1351216" y="1019556"/>
          <a:ext cx="1920375" cy="1661350"/>
        </a:xfrm>
        <a:prstGeom prst="hexagon">
          <a:avLst>
            <a:gd name="adj" fmla="val 28570"/>
            <a:gd name="vf" fmla="val 115470"/>
          </a:avLst>
        </a:prstGeom>
        <a:solidFill>
          <a:schemeClr val="accent2">
            <a:hueOff val="-2958723"/>
            <a:satOff val="89656"/>
            <a:lumOff val="58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Stability and SSR Analysis</a:t>
          </a:r>
          <a:endParaRPr lang="en-US" sz="1600" kern="1200" dirty="0"/>
        </a:p>
      </dsp:txBody>
      <dsp:txXfrm>
        <a:off x="1669463" y="1294877"/>
        <a:ext cx="1283881" cy="111070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1/layout/HexagonRadial">
  <dgm:title val="Hexagon Radial"/>
  <dgm:desc val="Use to show a sequential process that relates to a central idea or theme. Limited to six Level 2 shapes. Works best with small amounts of text. Unused text does not appear, but remains available if you switch layouts."/>
  <dgm:catLst>
    <dgm:cat type="cycle" pri="8500"/>
    <dgm:cat type="officeonline" pri="9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  <dgm:pt modelId="15">
          <dgm:prSet phldr="1"/>
        </dgm:pt>
        <dgm:pt modelId="16">
          <dgm:prSet phldr="1"/>
        </dgm:pt>
      </dgm:ptLst>
      <dgm:cxnLst>
        <dgm:cxn modelId="40" srcId="0" destId="10" srcOrd="0" destOrd="0"/>
        <dgm:cxn modelId="50" srcId="10" destId="11" srcOrd="0" destOrd="0"/>
        <dgm:cxn modelId="60" srcId="10" destId="12" srcOrd="0" destOrd="0"/>
        <dgm:cxn modelId="70" srcId="10" destId="13" srcOrd="0" destOrd="0"/>
        <dgm:cxn modelId="80" srcId="10" destId="14" srcOrd="0" destOrd="0"/>
        <dgm:cxn modelId="90" srcId="10" destId="15" srcOrd="0" destOrd="0"/>
        <dgm:cxn modelId="100" srcId="10" destId="16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40" srcId="0" destId="10" srcOrd="0" destOrd="0"/>
        <dgm:cxn modelId="50" srcId="10" destId="11" srcOrd="0" destOrd="0"/>
        <dgm:cxn modelId="60" srcId="10" destId="12" srcOrd="0" destOrd="0"/>
        <dgm:cxn modelId="70" srcId="10" destId="13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  <dgm:pt modelId="15">
          <dgm:prSet phldr="1"/>
        </dgm:pt>
        <dgm:pt modelId="16">
          <dgm:prSet phldr="1"/>
        </dgm:pt>
      </dgm:ptLst>
      <dgm:cxnLst>
        <dgm:cxn modelId="40" srcId="0" destId="10" srcOrd="0" destOrd="0"/>
        <dgm:cxn modelId="50" srcId="10" destId="11" srcOrd="0" destOrd="0"/>
        <dgm:cxn modelId="60" srcId="10" destId="12" srcOrd="0" destOrd="0"/>
        <dgm:cxn modelId="70" srcId="10" destId="13" srcOrd="0" destOrd="0"/>
        <dgm:cxn modelId="80" srcId="10" destId="14" srcOrd="0" destOrd="0"/>
        <dgm:cxn modelId="90" srcId="10" destId="15" srcOrd="0" destOrd="0"/>
        <dgm:cxn modelId="100" srcId="10" destId="16" srcOrd="0" destOrd="0"/>
      </dgm:cxnLst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st="1 1" cnt="1 0" func="cnt" op="equ" val="0">
            <dgm:alg type="composite">
              <dgm:param type="ar" val="1.1561"/>
            </dgm:alg>
            <dgm:constrLst>
              <dgm:constr type="primFontSz" for="des" forName="Parent" val="65"/>
              <dgm:constr type="l" for="ch" forName="Parent" refType="w" fact="0"/>
              <dgm:constr type="t" for="ch" forName="Parent" refType="h" fact="0"/>
              <dgm:constr type="w" for="ch" forName="Parent" refType="w"/>
              <dgm:constr type="h" for="ch" forName="Parent" refType="h"/>
            </dgm:constrLst>
          </dgm:if>
          <dgm:if name="Name5" axis="ch ch" ptType="node node" st="1 1" cnt="1 0" func="cnt" op="lte" val="1">
            <dgm:alg type="composite">
              <dgm:param type="ar" val="1.36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l" for="ch" forName="Accent1" refType="w" fact="0.1685"/>
              <dgm:constr type="t" for="ch" forName="Accent1" refType="h" fact="0.2946"/>
              <dgm:constr type="w" for="ch" forName="Accent1" refType="w" fact="0.462"/>
              <dgm:constr type="h" for="ch" forName="Accent1" refType="h" fact="0.5472"/>
              <dgm:constr type="l" for="ch" forName="Parent" refType="w" fact="0"/>
              <dgm:constr type="t" for="ch" forName="Parent" refType="h" fact="0.2885"/>
              <dgm:constr type="w" for="ch" forName="Parent" refType="w" fact="0.6013"/>
              <dgm:constr type="h" for="ch" forName="Parent" refType="h" fact="0.7115"/>
              <dgm:constr type="l" for="ch" forName="Child1" refType="w" fact="0.5073"/>
              <dgm:constr type="t" for="ch" forName="Child1" refType="h" fact="0"/>
              <dgm:constr type="w" for="ch" forName="Child1" refType="w" fact="0.4927"/>
              <dgm:constr type="h" for="ch" forName="Child1" refType="h" fact="0.5831"/>
            </dgm:constrLst>
          </dgm:if>
          <dgm:if name="Name6" axis="ch ch" ptType="node node" st="1 1" cnt="1 0" func="cnt" op="equ" val="2">
            <dgm:alg type="composite">
              <dgm:param type="ar" val="1.0619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2" refType="primFontSz" refFor="des" refForName="Child1" op="equ"/>
              <dgm:constr type="l" for="ch" forName="Accent2" refType="w" fact="0.6413"/>
              <dgm:constr type="t" for="ch" forName="Accent2" refType="h" fact="0.3477"/>
              <dgm:constr type="w" for="ch" forName="Accent2" refType="w" fact="0.2269"/>
              <dgm:constr type="h" for="ch" forName="Accent2" refType="h" fact="0.2076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Parent" refType="w" fact="0"/>
              <dgm:constr type="t" for="ch" forName="Parent" refType="h" fact="0.2239"/>
              <dgm:constr type="w" for="ch" forName="Parent" refType="w" fact="0.6013"/>
              <dgm:constr type="h" for="ch" forName="Parent" refType="h" fact="0.5523"/>
              <dgm:constr type="l" for="ch" forName="Child1" refType="w" fact="0.5073"/>
              <dgm:constr type="t" for="ch" forName="Child1" refType="h" fact="0"/>
              <dgm:constr type="w" for="ch" forName="Child1" refType="w" fact="0.4927"/>
              <dgm:constr type="h" for="ch" forName="Child1" refType="h" fact="0.4527"/>
              <dgm:constr type="l" for="ch" forName="Child2" refType="w" fact="0.5073"/>
              <dgm:constr type="t" for="ch" forName="Child2" refType="h" fact="0.5473"/>
              <dgm:constr type="w" for="ch" forName="Child2" refType="w" fact="0.4927"/>
              <dgm:constr type="h" for="ch" forName="Child2" refType="h" fact="0.4527"/>
            </dgm:constrLst>
          </dgm:if>
          <dgm:if name="Name7" axis="ch ch" ptType="node node" st="1 1" cnt="1 0" func="cnt" op="equ" val="3">
            <dgm:alg type="composite">
              <dgm:param type="ar" val="0.8305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3" refType="w" fact="0.4573"/>
              <dgm:constr type="t" for="ch" forName="Accent3" refType="h" fact="0.6145"/>
              <dgm:constr type="w" for="ch" forName="Accent3" refType="w" fact="0.2269"/>
              <dgm:constr type="h" for="ch" forName="Accent3" refType="h" fact="0.1623"/>
              <dgm:constr type="l" for="ch" forName="Accent2" refType="w" fact="0.6413"/>
              <dgm:constr type="t" for="ch" forName="Accent2" refType="h" fact="0.2719"/>
              <dgm:constr type="w" for="ch" forName="Accent2" refType="w" fact="0.2269"/>
              <dgm:constr type="h" for="ch" forName="Accent2" refType="h" fact="0.162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3" refType="w" fact="0.0554"/>
              <dgm:constr type="t" for="ch" forName="Child3" refType="h" fact="0.646"/>
              <dgm:constr type="w" for="ch" forName="Child3" refType="w" fact="0.4927"/>
              <dgm:constr type="h" for="ch" forName="Child3" refType="h" fact="0.354"/>
              <dgm:constr type="l" for="ch" forName="Parent" refType="w" fact="0"/>
              <dgm:constr type="t" for="ch" forName="Parent" refType="h" fact="0.1751"/>
              <dgm:constr type="w" for="ch" forName="Parent" refType="w" fact="0.6013"/>
              <dgm:constr type="h" for="ch" forName="Parent" refType="h" fact="0.4319"/>
              <dgm:constr type="l" for="ch" forName="Child1" refType="w" fact="0.5073"/>
              <dgm:constr type="t" for="ch" forName="Child1" refType="h" fact="0"/>
              <dgm:constr type="w" for="ch" forName="Child1" refType="w" fact="0.4927"/>
              <dgm:constr type="h" for="ch" forName="Child1" refType="h" fact="0.354"/>
              <dgm:constr type="l" for="ch" forName="Child2" refType="w" fact="0.5073"/>
              <dgm:constr type="t" for="ch" forName="Child2" refType="h" fact="0.428"/>
              <dgm:constr type="w" for="ch" forName="Child2" refType="w" fact="0.4927"/>
              <dgm:constr type="h" for="ch" forName="Child2" refType="h" fact="0.354"/>
            </dgm:constrLst>
          </dgm:if>
          <dgm:if name="Name8" axis="ch ch" ptType="node node" st="1 1" cnt="1 0" func="cnt" op="equ" val="4">
            <dgm:alg type="composite">
              <dgm:param type="ar" val="0.682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4" refType="w" fact="0.4573"/>
              <dgm:constr type="t" for="ch" forName="Accent4" refType="h" fact="0.6834"/>
              <dgm:constr type="w" for="ch" forName="Accent4" refType="w" fact="0.2269"/>
              <dgm:constr type="h" for="ch" forName="Accent4" refType="h" fact="0.1333"/>
              <dgm:constr type="l" for="ch" forName="Accent3" refType="w" fact="0.6413"/>
              <dgm:constr type="t" for="ch" forName="Accent3" refType="h" fact="0.4021"/>
              <dgm:constr type="w" for="ch" forName="Accent3" refType="w" fact="0.2269"/>
              <dgm:constr type="h" for="ch" forName="Accent3" refType="h" fact="0.1333"/>
              <dgm:constr type="l" for="ch" forName="Accent2" refType="w" fact="0.3765"/>
              <dgm:constr type="t" for="ch" forName="Accent2" refType="h" fact="0.1529"/>
              <dgm:constr type="w" for="ch" forName="Accent2" refType="w" fact="0.2269"/>
              <dgm:constr type="h" for="ch" forName="Accent2" refType="h" fact="0.133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4" refType="w" fact="0.0554"/>
              <dgm:constr type="t" for="ch" forName="Child4" refType="h" fact="0.7093"/>
              <dgm:constr type="w" for="ch" forName="Child4" refType="w" fact="0.4927"/>
              <dgm:constr type="h" for="ch" forName="Child4" refType="h" fact="0.2907"/>
              <dgm:constr type="l" for="ch" forName="Parent" refType="w" fact="0"/>
              <dgm:constr type="t" for="ch" forName="Parent" refType="h" fact="0.3226"/>
              <dgm:constr type="w" for="ch" forName="Parent" refType="w" fact="0.6013"/>
              <dgm:constr type="h" for="ch" forName="Parent" refType="h" fact="0.3547"/>
              <dgm:constr type="l" for="ch" forName="Child2" refType="w" fact="0.5073"/>
              <dgm:constr type="t" for="ch" forName="Child2" refType="h" fact="0.1788"/>
              <dgm:constr type="w" for="ch" forName="Child2" refType="w" fact="0.4927"/>
              <dgm:constr type="h" for="ch" forName="Child2" refType="h" fact="0.2907"/>
              <dgm:constr type="l" for="ch" forName="Child3" refType="w" fact="0.5073"/>
              <dgm:constr type="t" for="ch" forName="Child3" refType="h" fact="0.5303"/>
              <dgm:constr type="w" for="ch" forName="Child3" refType="w" fact="0.4927"/>
              <dgm:constr type="h" for="ch" forName="Child3" refType="h" fact="0.2907"/>
              <dgm:constr type="l" for="ch" forName="Child1" refType="w" fact="0.0554"/>
              <dgm:constr type="t" for="ch" forName="Child1" refType="h" fact="0"/>
              <dgm:constr type="w" for="ch" forName="Child1" refType="w" fact="0.4927"/>
              <dgm:constr type="h" for="ch" forName="Child1" refType="h" fact="0.2907"/>
            </dgm:constrLst>
          </dgm:if>
          <dgm:if name="Name9" axis="ch ch" ptType="node node" st="1 1" cnt="1 0" func="cnt" op="equ" val="5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5" refType="w" fact="0.2858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l" for="ch" forName="Accent4" refType="w" fact="0.612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l" for="ch" forName="Accent3" refType="w" fact="0.743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l" for="ch" forName="Accent2" refType="w" fact="0.5542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4" refType="w" fact="0.3246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l" for="ch" forName="Parent" refType="w" fact="0.28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l" for="ch" forName="Child2" refType="w" fact="0.6477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l" for="ch" forName="Child3" refType="w" fact="0.6477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l" for="ch" forName="Child5" refType="w" fact="0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l" for="ch" forName="Child1" refType="w" fact="0.3246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if>
          <dgm:else name="Name10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6" refType="primFontSz" refFor="des" refForName="Parent" op="lte"/>
              <dgm:constr type="primFontSz" for="des" forName="Child7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ptType="node" op="equ" val="65"/>
              <dgm:constr type="l" for="ch" forName="Accent6" refType="w" fact="0.0934"/>
              <dgm:constr type="t" for="ch" forName="Accent6" refType="h" fact="0.4635"/>
              <dgm:constr type="w" for="ch" forName="Accent6" refType="w" fact="0.1622"/>
              <dgm:constr type="h" for="ch" forName="Accent6" refType="h" fact="0.1333"/>
              <dgm:constr type="l" for="ch" forName="Accent5" refType="w" fact="0.2858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l" for="ch" forName="Accent4" refType="w" fact="0.612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l" for="ch" forName="Accent3" refType="w" fact="0.743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l" for="ch" forName="Accent2" refType="w" fact="0.5542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4" refType="w" fact="0.3246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l" for="ch" forName="Parent" refType="w" fact="0.28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l" for="ch" forName="Child2" refType="w" fact="0.6477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l" for="ch" forName="Child3" refType="w" fact="0.6477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l" for="ch" forName="Child5" refType="w" fact="0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l" for="ch" forName="Child6" refType="w" fact="0"/>
              <dgm:constr type="t" for="ch" forName="Child6" refType="h" fact="0.1784"/>
              <dgm:constr type="w" for="ch" forName="Child6" refType="w" fact="0.3523"/>
              <dgm:constr type="h" for="ch" forName="Child6" refType="h" fact="0.2907"/>
              <dgm:constr type="l" for="ch" forName="Child1" refType="w" fact="0.3246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else>
        </dgm:choose>
      </dgm:if>
      <dgm:else name="Name11">
        <dgm:choose name="Name12">
          <dgm:if name="Name13" axis="ch ch" ptType="node node" st="1 1" cnt="1 0" func="cnt" op="equ" val="0">
            <dgm:alg type="composite">
              <dgm:param type="ar" val="1.1561"/>
            </dgm:alg>
            <dgm:constrLst>
              <dgm:constr type="primFontSz" for="des" forName="Parent" val="65"/>
              <dgm:constr type="l" for="ch" forName="Parent" refType="w" fact="0"/>
              <dgm:constr type="t" for="ch" forName="Parent" refType="h" fact="0"/>
              <dgm:constr type="w" for="ch" forName="Parent" refType="w"/>
              <dgm:constr type="h" for="ch" forName="Parent" refType="h"/>
            </dgm:constrLst>
          </dgm:if>
          <dgm:if name="Name14" axis="ch ch" ptType="node node" st="1 1" cnt="1 0" func="cnt" op="lte" val="1">
            <dgm:alg type="composite">
              <dgm:param type="ar" val="1.36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r" for="ch" forName="Accent1" refType="w" fact="0.8315"/>
              <dgm:constr type="t" for="ch" forName="Accent1" refType="h" fact="0.2946"/>
              <dgm:constr type="w" for="ch" forName="Accent1" refType="w" fact="0.462"/>
              <dgm:constr type="h" for="ch" forName="Accent1" refType="h" fact="0.5472"/>
              <dgm:constr type="r" for="ch" forName="Parent" refType="w"/>
              <dgm:constr type="t" for="ch" forName="Parent" refType="h" fact="0.2885"/>
              <dgm:constr type="w" for="ch" forName="Parent" refType="w" fact="0.6013"/>
              <dgm:constr type="h" for="ch" forName="Parent" refType="h" fact="0.7115"/>
              <dgm:constr type="r" for="ch" forName="Child1" refType="w" fact="0.4927"/>
              <dgm:constr type="t" for="ch" forName="Child1" refType="h" fact="0"/>
              <dgm:constr type="w" for="ch" forName="Child1" refType="w" fact="0.4927"/>
              <dgm:constr type="h" for="ch" forName="Child1" refType="h" fact="0.5831"/>
            </dgm:constrLst>
          </dgm:if>
          <dgm:if name="Name15" axis="ch ch" ptType="node node" st="1 1" cnt="1 0" func="cnt" op="equ" val="2">
            <dgm:alg type="composite">
              <dgm:param type="ar" val="1.0619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2" refType="primFontSz" refFor="des" refForName="Child1" op="equ"/>
              <dgm:constr type="r" for="ch" forName="Accent2" refType="w" fact="0.3587"/>
              <dgm:constr type="t" for="ch" forName="Accent2" refType="h" fact="0.3477"/>
              <dgm:constr type="w" for="ch" forName="Accent2" refType="w" fact="0.2269"/>
              <dgm:constr type="h" for="ch" forName="Accent2" refType="h" fact="0.2076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Parent" refType="w"/>
              <dgm:constr type="t" for="ch" forName="Parent" refType="h" fact="0.2239"/>
              <dgm:constr type="w" for="ch" forName="Parent" refType="w" fact="0.6013"/>
              <dgm:constr type="h" for="ch" forName="Parent" refType="h" fact="0.5523"/>
              <dgm:constr type="r" for="ch" forName="Child1" refType="w" fact="0.4927"/>
              <dgm:constr type="t" for="ch" forName="Child1" refType="h" fact="0"/>
              <dgm:constr type="w" for="ch" forName="Child1" refType="w" fact="0.4927"/>
              <dgm:constr type="h" for="ch" forName="Child1" refType="h" fact="0.4527"/>
              <dgm:constr type="r" for="ch" forName="Child2" refType="w" fact="0.5073"/>
              <dgm:constr type="t" for="ch" forName="Child2" refType="h" fact="0.5473"/>
              <dgm:constr type="w" for="ch" forName="Child2" refType="w" fact="0.4927"/>
              <dgm:constr type="h" for="ch" forName="Child2" refType="h" fact="0.4527"/>
            </dgm:constrLst>
          </dgm:if>
          <dgm:if name="Name16" axis="ch ch" ptType="node node" st="1 1" cnt="1 0" func="cnt" op="equ" val="3">
            <dgm:alg type="composite">
              <dgm:param type="ar" val="0.8305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r" for="ch" forName="Accent3" refType="w" fact="0.5427"/>
              <dgm:constr type="t" for="ch" forName="Accent3" refType="h" fact="0.6145"/>
              <dgm:constr type="w" for="ch" forName="Accent3" refType="w" fact="0.2269"/>
              <dgm:constr type="h" for="ch" forName="Accent3" refType="h" fact="0.1623"/>
              <dgm:constr type="r" for="ch" forName="Accent2" refType="w" fact="0.3587"/>
              <dgm:constr type="t" for="ch" forName="Accent2" refType="h" fact="0.2719"/>
              <dgm:constr type="w" for="ch" forName="Accent2" refType="w" fact="0.2269"/>
              <dgm:constr type="h" for="ch" forName="Accent2" refType="h" fact="0.162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3" refType="w" fact="0.9446"/>
              <dgm:constr type="t" for="ch" forName="Child3" refType="h" fact="0.646"/>
              <dgm:constr type="w" for="ch" forName="Child3" refType="w" fact="0.4927"/>
              <dgm:constr type="h" for="ch" forName="Child3" refType="h" fact="0.354"/>
              <dgm:constr type="r" for="ch" forName="Parent" refType="w"/>
              <dgm:constr type="t" for="ch" forName="Parent" refType="h" fact="0.1751"/>
              <dgm:constr type="w" for="ch" forName="Parent" refType="w" fact="0.6013"/>
              <dgm:constr type="h" for="ch" forName="Parent" refType="h" fact="0.4319"/>
              <dgm:constr type="r" for="ch" forName="Child1" refType="w" fact="0.4927"/>
              <dgm:constr type="t" for="ch" forName="Child1" refType="h" fact="0"/>
              <dgm:constr type="w" for="ch" forName="Child1" refType="w" fact="0.4927"/>
              <dgm:constr type="h" for="ch" forName="Child1" refType="h" fact="0.354"/>
              <dgm:constr type="r" for="ch" forName="Child2" refType="w" fact="0.4927"/>
              <dgm:constr type="t" for="ch" forName="Child2" refType="h" fact="0.428"/>
              <dgm:constr type="w" for="ch" forName="Child2" refType="w" fact="0.4927"/>
              <dgm:constr type="h" for="ch" forName="Child2" refType="h" fact="0.354"/>
            </dgm:constrLst>
          </dgm:if>
          <dgm:if name="Name17" axis="ch ch" ptType="node node" st="1 1" cnt="1 0" func="cnt" op="equ" val="4">
            <dgm:alg type="composite">
              <dgm:param type="ar" val="0.682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r" for="ch" forName="Accent4" refType="w" fact="0.5427"/>
              <dgm:constr type="t" for="ch" forName="Accent4" refType="h" fact="0.6834"/>
              <dgm:constr type="w" for="ch" forName="Accent4" refType="w" fact="0.2269"/>
              <dgm:constr type="h" for="ch" forName="Accent4" refType="h" fact="0.1333"/>
              <dgm:constr type="r" for="ch" forName="Accent3" refType="w" fact="0.3587"/>
              <dgm:constr type="t" for="ch" forName="Accent3" refType="h" fact="0.4021"/>
              <dgm:constr type="w" for="ch" forName="Accent3" refType="w" fact="0.2269"/>
              <dgm:constr type="h" for="ch" forName="Accent3" refType="h" fact="0.1333"/>
              <dgm:constr type="r" for="ch" forName="Accent2" refType="w" fact="0.6235"/>
              <dgm:constr type="t" for="ch" forName="Accent2" refType="h" fact="0.1529"/>
              <dgm:constr type="w" for="ch" forName="Accent2" refType="w" fact="0.2269"/>
              <dgm:constr type="h" for="ch" forName="Accent2" refType="h" fact="0.133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4" refType="w" fact="0.9446"/>
              <dgm:constr type="t" for="ch" forName="Child4" refType="h" fact="0.7093"/>
              <dgm:constr type="w" for="ch" forName="Child4" refType="w" fact="0.4927"/>
              <dgm:constr type="h" for="ch" forName="Child4" refType="h" fact="0.2907"/>
              <dgm:constr type="r" for="ch" forName="Parent" refType="w"/>
              <dgm:constr type="t" for="ch" forName="Parent" refType="h" fact="0.3226"/>
              <dgm:constr type="w" for="ch" forName="Parent" refType="w" fact="0.6013"/>
              <dgm:constr type="h" for="ch" forName="Parent" refType="h" fact="0.3547"/>
              <dgm:constr type="r" for="ch" forName="Child2" refType="w" fact="0.4927"/>
              <dgm:constr type="t" for="ch" forName="Child2" refType="h" fact="0.1788"/>
              <dgm:constr type="w" for="ch" forName="Child2" refType="w" fact="0.4927"/>
              <dgm:constr type="h" for="ch" forName="Child2" refType="h" fact="0.2907"/>
              <dgm:constr type="r" for="ch" forName="Child3" refType="w" fact="0.4927"/>
              <dgm:constr type="t" for="ch" forName="Child3" refType="h" fact="0.5303"/>
              <dgm:constr type="w" for="ch" forName="Child3" refType="w" fact="0.4927"/>
              <dgm:constr type="h" for="ch" forName="Child3" refType="h" fact="0.2907"/>
              <dgm:constr type="r" for="ch" forName="Child1" refType="w" fact="0.9446"/>
              <dgm:constr type="t" for="ch" forName="Child1" refType="h" fact="0"/>
              <dgm:constr type="w" for="ch" forName="Child1" refType="w" fact="0.4927"/>
              <dgm:constr type="h" for="ch" forName="Child1" refType="h" fact="0.2907"/>
            </dgm:constrLst>
          </dgm:if>
          <dgm:if name="Name18" axis="ch ch" ptType="node node" st="1 1" cnt="1 0" func="cnt" op="equ" val="5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r" for="ch" forName="Accent5" refType="w" fact="0.7142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r" for="ch" forName="Accent4" refType="w" fact="0.388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r" for="ch" forName="Accent3" refType="w" fact="0.256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r" for="ch" forName="Accent2" refType="w" fact="0.4458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4" refType="w" fact="0.6754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r" for="ch" forName="Parent" refType="w" fact="0.71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r" for="ch" forName="Child2" refType="w" fact="0.3523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r" for="ch" forName="Child3" refType="w" fact="0.3523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r" for="ch" forName="Child5" refType="w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r" for="ch" forName="Child1" refType="w" fact="0.6754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if>
          <dgm:else name="Name19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6" refType="primFontSz" refFor="des" refForName="Parent" op="lte"/>
              <dgm:constr type="primFontSz" for="des" forName="Child7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ptType="node" op="equ" val="65"/>
              <dgm:constr type="r" for="ch" forName="Accent6" refType="w" fact="0.9066"/>
              <dgm:constr type="t" for="ch" forName="Accent6" refType="h" fact="0.4635"/>
              <dgm:constr type="w" for="ch" forName="Accent6" refType="w" fact="0.1622"/>
              <dgm:constr type="h" for="ch" forName="Accent6" refType="h" fact="0.1333"/>
              <dgm:constr type="r" for="ch" forName="Accent5" refType="w" fact="0.7142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r" for="ch" forName="Accent4" refType="w" fact="0.388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r" for="ch" forName="Accent3" refType="w" fact="0.256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r" for="ch" forName="Accent2" refType="w" fact="0.4458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4" refType="w" fact="0.6754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r" for="ch" forName="Parent" refType="w" fact="0.71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r" for="ch" forName="Child2" refType="w" fact="0.3523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r" for="ch" forName="Child3" refType="w" fact="0.3523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r" for="ch" forName="Child5" refType="w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r" for="ch" forName="Child6" refType="w"/>
              <dgm:constr type="t" for="ch" forName="Child6" refType="h" fact="0.1784"/>
              <dgm:constr type="w" for="ch" forName="Child6" refType="w" fact="0.3523"/>
              <dgm:constr type="h" for="ch" forName="Child6" refType="h" fact="0.2907"/>
              <dgm:constr type="r" for="ch" forName="Child1" refType="w" fact="0.6754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else>
        </dgm:choose>
      </dgm:else>
    </dgm:choose>
    <dgm:forEach name="wrapper" axis="self" ptType="parTrans">
      <dgm:forEach name="accentRepeat" axis="self">
        <dgm:layoutNode name="Accent" styleLbl="bgShp">
          <dgm:alg type="sp"/>
          <dgm:shape xmlns:r="http://schemas.openxmlformats.org/officeDocument/2006/relationships" type="hexagon" r:blip="" zOrderOff="-2">
            <dgm:adjLst>
              <dgm:adj idx="1" val="0.289"/>
              <dgm:adj idx="2" val="1.1547"/>
            </dgm:adjLst>
          </dgm:shape>
          <dgm:presOf/>
        </dgm:layoutNode>
      </dgm:forEach>
    </dgm:forEach>
    <dgm:forEach name="Name20" axis="ch" ptType="node" cnt="1">
      <dgm:layoutNode name="Parent" styleLbl="node0">
        <dgm:varLst>
          <dgm:chMax val="6"/>
          <dgm:chPref val="6"/>
        </dgm:varLst>
        <dgm:alg type="tx"/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self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1" axis="ch ch" ptType="node node" st="1 1" cnt="1 1">
      <dgm:layoutNode name="Accent1">
        <dgm:alg type="sp"/>
        <dgm:shape xmlns:r="http://schemas.openxmlformats.org/officeDocument/2006/relationships" r:blip="" zOrderOff="-2">
          <dgm:adjLst/>
        </dgm:shape>
        <dgm:presOf/>
        <dgm:constrLst/>
        <dgm:forEach name="Name22" ref="accentRepeat"/>
      </dgm:layoutNode>
      <dgm:layoutNode name="Child1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3" axis="ch ch" ptType="node node" st="1 2" cnt="1 1">
      <dgm:layoutNode name="Accent2">
        <dgm:alg type="sp"/>
        <dgm:shape xmlns:r="http://schemas.openxmlformats.org/officeDocument/2006/relationships" r:blip="" zOrderOff="-2">
          <dgm:adjLst/>
        </dgm:shape>
        <dgm:presOf/>
        <dgm:constrLst/>
        <dgm:forEach name="Name24" ref="accentRepeat"/>
      </dgm:layoutNode>
      <dgm:layoutNode name="Child2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5" axis="ch ch" ptType="node node" st="1 3" cnt="1 1">
      <dgm:layoutNode name="Accent3">
        <dgm:alg type="sp"/>
        <dgm:shape xmlns:r="http://schemas.openxmlformats.org/officeDocument/2006/relationships" r:blip="" zOrderOff="-2">
          <dgm:adjLst/>
        </dgm:shape>
        <dgm:presOf/>
        <dgm:constrLst/>
        <dgm:forEach name="Name26" ref="accentRepeat"/>
      </dgm:layoutNode>
      <dgm:layoutNode name="Child3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7" axis="ch ch" ptType="node node" st="1 4" cnt="1 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28" ref="accentRepeat"/>
      </dgm:layoutNode>
      <dgm:layoutNode name="Child4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9" axis="ch ch" ptType="node node" st="1 5" cnt="1 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30" ref="accentRepeat"/>
      </dgm:layoutNode>
      <dgm:layoutNode name="Child5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31" axis="ch ch" ptType="node node" st="1 6" cnt="1 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32" ref="accentRepeat"/>
      </dgm:layoutNode>
      <dgm:layoutNode name="Child6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5/20/2016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5/20/2016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91848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29142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81174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Footer text goes here.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rcot.com/news/presentations/2014" TargetMode="External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rcot.com/calendar/2015/12/15/31834-RPG" TargetMode="Externa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657600" y="2362200"/>
            <a:ext cx="51816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Lubbock Integration </a:t>
            </a:r>
            <a:r>
              <a:rPr lang="en-US" sz="2400" b="1" dirty="0" smtClean="0"/>
              <a:t>Study</a:t>
            </a:r>
            <a:endParaRPr lang="en-US" sz="2400" b="1" dirty="0"/>
          </a:p>
          <a:p>
            <a:endParaRPr lang="en-US" b="1" dirty="0" smtClean="0"/>
          </a:p>
          <a:p>
            <a:endParaRPr lang="en-US" b="1" dirty="0"/>
          </a:p>
          <a:p>
            <a:endParaRPr lang="en-US" b="1" dirty="0" smtClean="0"/>
          </a:p>
          <a:p>
            <a:r>
              <a:rPr lang="en-US" b="1" dirty="0" smtClean="0"/>
              <a:t>TAC</a:t>
            </a:r>
            <a:endParaRPr lang="en-US" b="1" dirty="0"/>
          </a:p>
          <a:p>
            <a:r>
              <a:rPr lang="en-US" dirty="0" smtClean="0"/>
              <a:t>May </a:t>
            </a:r>
            <a:r>
              <a:rPr lang="en-US" dirty="0" smtClean="0"/>
              <a:t>26, </a:t>
            </a:r>
            <a:r>
              <a:rPr lang="en-US" dirty="0"/>
              <a:t>2016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dirty="0" smtClean="0"/>
              <a:t>Stage 2 Panhandle Upgrade Roadmap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495800" y="1016059"/>
            <a:ext cx="4479397" cy="4520665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3835178" y="6074142"/>
            <a:ext cx="38832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hlinkClick r:id="rId3"/>
              </a:rPr>
              <a:t>http://</a:t>
            </a:r>
            <a:r>
              <a:rPr lang="en-US" sz="1400" dirty="0" smtClean="0">
                <a:hlinkClick r:id="rId3"/>
              </a:rPr>
              <a:t>www.ercot.com/news/presentations/2014</a:t>
            </a:r>
            <a:endParaRPr lang="en-US" sz="1400" dirty="0"/>
          </a:p>
        </p:txBody>
      </p:sp>
      <p:pic>
        <p:nvPicPr>
          <p:cNvPr id="6" name="Content Placeholder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4800" y="1374500"/>
            <a:ext cx="4065708" cy="41633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7457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Option 4ow Expandability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" y="2294905"/>
            <a:ext cx="3581400" cy="3662222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46561" y="2300586"/>
            <a:ext cx="3581400" cy="3656541"/>
          </a:xfrm>
          <a:prstGeom prst="rect">
            <a:avLst/>
          </a:prstGeom>
          <a:ln>
            <a:solidFill>
              <a:schemeClr val="tx1"/>
            </a:solidFill>
          </a:ln>
        </p:spPr>
      </p:pic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295749"/>
              </p:ext>
            </p:extLst>
          </p:nvPr>
        </p:nvGraphicFramePr>
        <p:xfrm>
          <a:off x="762000" y="990600"/>
          <a:ext cx="3581400" cy="1169050"/>
        </p:xfrm>
        <a:graphic>
          <a:graphicData uri="http://schemas.openxmlformats.org/drawingml/2006/table">
            <a:tbl>
              <a:tblPr bandRow="1">
                <a:tableStyleId>{BC89EF96-8CEA-46FF-86C4-4CE0E7609802}</a:tableStyleId>
              </a:tblPr>
              <a:tblGrid>
                <a:gridCol w="3581400"/>
              </a:tblGrid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Additional 345 kV ROW: 0 miles</a:t>
                      </a:r>
                      <a:endParaRPr kumimoji="0" lang="en-US" sz="16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u="none" strike="noStrike" dirty="0" smtClean="0">
                          <a:effectLst/>
                        </a:rPr>
                        <a:t>Internal LP&amp;L Congestion = Yes</a:t>
                      </a:r>
                      <a:endParaRPr lang="en-US" sz="16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/>
                </a:tc>
              </a:tr>
              <a:tr h="452770">
                <a:tc>
                  <a:txBody>
                    <a:bodyPr/>
                    <a:lstStyle/>
                    <a:p>
                      <a:r>
                        <a:rPr lang="en-US" sz="1600" u="none" strike="noStrike" dirty="0" smtClean="0">
                          <a:effectLst/>
                        </a:rPr>
                        <a:t>Panhandle</a:t>
                      </a:r>
                      <a:r>
                        <a:rPr lang="en-US" sz="1600" u="none" strike="noStrike" baseline="0" dirty="0" smtClean="0">
                          <a:effectLst/>
                        </a:rPr>
                        <a:t> Export Limit: 4454 MW</a:t>
                      </a:r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3245272"/>
              </p:ext>
            </p:extLst>
          </p:nvPr>
        </p:nvGraphicFramePr>
        <p:xfrm>
          <a:off x="4946561" y="990600"/>
          <a:ext cx="3581400" cy="1169050"/>
        </p:xfrm>
        <a:graphic>
          <a:graphicData uri="http://schemas.openxmlformats.org/drawingml/2006/table">
            <a:tbl>
              <a:tblPr bandRow="1">
                <a:tableStyleId>{BC89EF96-8CEA-46FF-86C4-4CE0E7609802}</a:tableStyleId>
              </a:tblPr>
              <a:tblGrid>
                <a:gridCol w="3581400"/>
              </a:tblGrid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Additional 345 kV ROW: 16 miles</a:t>
                      </a:r>
                      <a:endParaRPr kumimoji="0" lang="en-US" sz="16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u="none" strike="noStrike" dirty="0" smtClean="0">
                          <a:effectLst/>
                        </a:rPr>
                        <a:t>Internal LP&amp;L Congestion = No</a:t>
                      </a:r>
                      <a:endParaRPr lang="en-US" sz="16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/>
                </a:tc>
              </a:tr>
              <a:tr h="452770">
                <a:tc>
                  <a:txBody>
                    <a:bodyPr/>
                    <a:lstStyle/>
                    <a:p>
                      <a:r>
                        <a:rPr lang="en-US" sz="1600" u="none" strike="noStrike" dirty="0" smtClean="0">
                          <a:effectLst/>
                        </a:rPr>
                        <a:t>Panhandle</a:t>
                      </a:r>
                      <a:r>
                        <a:rPr lang="en-US" sz="1600" u="none" strike="noStrike" baseline="0" dirty="0" smtClean="0">
                          <a:effectLst/>
                        </a:rPr>
                        <a:t> Export Limit: 4350 MW</a:t>
                      </a:r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92992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9045" y="228599"/>
            <a:ext cx="8458200" cy="732101"/>
          </a:xfrm>
        </p:spPr>
        <p:txBody>
          <a:bodyPr/>
          <a:lstStyle/>
          <a:p>
            <a:pPr algn="ctr"/>
            <a:r>
              <a:rPr lang="en-US" dirty="0" smtClean="0"/>
              <a:t>Comparison of Options</a:t>
            </a:r>
            <a:br>
              <a:rPr lang="en-US" dirty="0" smtClean="0"/>
            </a:br>
            <a:endParaRPr lang="en-US" sz="4000" b="1" dirty="0">
              <a:solidFill>
                <a:schemeClr val="accent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10944" y="5432075"/>
            <a:ext cx="2889456" cy="253916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en-US" sz="1050" dirty="0" smtClean="0"/>
              <a:t>ERCOT Preferred Option highlighted in green</a:t>
            </a:r>
            <a:endParaRPr lang="en-US" sz="1050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8705116"/>
              </p:ext>
            </p:extLst>
          </p:nvPr>
        </p:nvGraphicFramePr>
        <p:xfrm>
          <a:off x="310944" y="1143000"/>
          <a:ext cx="8496303" cy="3921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94256"/>
                <a:gridCol w="1767349"/>
                <a:gridCol w="1767349"/>
                <a:gridCol w="1767349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Metric</a:t>
                      </a:r>
                      <a:endParaRPr lang="en-US" sz="13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u="none" strike="noStrike" dirty="0" smtClean="0">
                          <a:effectLst/>
                        </a:rPr>
                        <a:t>LP&amp;L Option 1</a:t>
                      </a:r>
                      <a:endParaRPr lang="en-US" sz="13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u="none" strike="noStrike" kern="1200" dirty="0" smtClean="0">
                          <a:effectLst/>
                        </a:rPr>
                        <a:t>LP&amp;L</a:t>
                      </a:r>
                      <a:r>
                        <a:rPr lang="en-US" sz="1300" u="none" strike="noStrike" dirty="0" smtClean="0">
                          <a:effectLst/>
                        </a:rPr>
                        <a:t> Option 8B</a:t>
                      </a:r>
                      <a:endParaRPr lang="en-US" sz="13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u="none" strike="noStrike" kern="1200" dirty="0" smtClean="0">
                          <a:effectLst/>
                        </a:rPr>
                        <a:t>LP&amp;L</a:t>
                      </a:r>
                      <a:r>
                        <a:rPr lang="en-US" sz="1300" u="none" strike="noStrike" dirty="0" smtClean="0">
                          <a:effectLst/>
                        </a:rPr>
                        <a:t> Option 4ow</a:t>
                      </a: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Total Capital Cost ($M)</a:t>
                      </a:r>
                      <a:endParaRPr lang="en-US" sz="13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u="none" strike="noStrike" dirty="0" smtClean="0">
                          <a:effectLst/>
                        </a:rPr>
                        <a:t>$312</a:t>
                      </a:r>
                      <a:endParaRPr lang="en-US" sz="13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u="none" strike="noStrike" dirty="0" smtClean="0">
                          <a:effectLst/>
                        </a:rPr>
                        <a:t>$338</a:t>
                      </a:r>
                      <a:endParaRPr lang="en-US" sz="13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u="none" strike="noStrike" dirty="0" smtClean="0">
                          <a:effectLst/>
                        </a:rPr>
                        <a:t>$364</a:t>
                      </a: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Relative Capital Cost Compared to Option 1 ($M)</a:t>
                      </a:r>
                      <a:endParaRPr lang="en-US" sz="13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u="none" strike="noStrike" dirty="0" smtClean="0">
                          <a:effectLst/>
                        </a:rPr>
                        <a:t>-</a:t>
                      </a:r>
                      <a:endParaRPr lang="en-US" sz="13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u="none" strike="noStrike" dirty="0" smtClean="0">
                          <a:effectLst/>
                        </a:rPr>
                        <a:t>+$26.3 </a:t>
                      </a:r>
                      <a:endParaRPr lang="en-US" sz="13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u="none" strike="noStrike" dirty="0" smtClean="0">
                          <a:effectLst/>
                        </a:rPr>
                        <a:t>+$52.3 </a:t>
                      </a:r>
                      <a:endParaRPr lang="en-US" sz="1300" dirty="0"/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dirty="0" smtClean="0"/>
                        <a:t>Relative Annual Production Cost Savings Compared to Option 1 ($M)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/>
                        <a:t>-</a:t>
                      </a:r>
                      <a:endParaRPr lang="en-US" sz="13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u="none" strike="noStrike" dirty="0" smtClean="0">
                          <a:effectLst/>
                        </a:rPr>
                        <a:t> -$5.2</a:t>
                      </a:r>
                      <a:endParaRPr lang="en-US" sz="13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u="none" strike="noStrike" dirty="0" smtClean="0">
                          <a:effectLst/>
                        </a:rPr>
                        <a:t>-$11.3</a:t>
                      </a:r>
                      <a:endParaRPr lang="en-US" sz="1300" dirty="0"/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Relative Production Cost as Percent of Relative Capital Cost</a:t>
                      </a:r>
                      <a:endParaRPr lang="en-US" sz="13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/>
                        <a:t>-</a:t>
                      </a:r>
                      <a:endParaRPr lang="en-US" sz="13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/>
                        <a:t>-19.8%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/>
                        <a:t>-21.6%</a:t>
                      </a: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Panhandle Export Limit (Based on WSCR = 1.5)</a:t>
                      </a:r>
                      <a:endParaRPr lang="en-US" sz="13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/>
                        <a:t>3902 MW</a:t>
                      </a:r>
                      <a:endParaRPr lang="en-US" sz="13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/>
                        <a:t>4029</a:t>
                      </a:r>
                      <a:r>
                        <a:rPr lang="en-US" sz="1300" baseline="0" dirty="0" smtClean="0"/>
                        <a:t> MW</a:t>
                      </a:r>
                      <a:endParaRPr lang="en-US" sz="13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/>
                        <a:t>4246 MW</a:t>
                      </a:r>
                      <a:endParaRPr lang="en-US" sz="1300" dirty="0"/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Miles of new 345 kV Right of Way</a:t>
                      </a:r>
                      <a:endParaRPr lang="en-US" sz="13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/>
                        <a:t>113</a:t>
                      </a:r>
                      <a:endParaRPr lang="en-US" sz="13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/>
                        <a:t>129</a:t>
                      </a:r>
                      <a:endParaRPr lang="en-US" sz="13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/>
                        <a:t>141</a:t>
                      </a:r>
                      <a:endParaRPr lang="en-US" sz="1300" dirty="0"/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Aligned with April</a:t>
                      </a:r>
                      <a:r>
                        <a:rPr lang="en-US" sz="1300" baseline="0" dirty="0" smtClean="0"/>
                        <a:t> 2014 Panhandle Study Roadmap</a:t>
                      </a:r>
                      <a:endParaRPr lang="en-US" sz="13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/>
                        <a:t>No</a:t>
                      </a:r>
                      <a:endParaRPr lang="en-US" sz="13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/>
                        <a:t>No</a:t>
                      </a:r>
                      <a:endParaRPr lang="en-US" sz="13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/>
                        <a:t>Yes</a:t>
                      </a:r>
                      <a:endParaRPr lang="en-US" sz="1300" dirty="0"/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Lubbock Load Serving Capability (MW)</a:t>
                      </a:r>
                      <a:endParaRPr lang="en-US" sz="13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/>
                        <a:t>715</a:t>
                      </a:r>
                      <a:endParaRPr lang="en-US" sz="13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/>
                        <a:t>819</a:t>
                      </a:r>
                      <a:endParaRPr lang="en-US" sz="13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/>
                        <a:t>822</a:t>
                      </a:r>
                      <a:endParaRPr lang="en-US" sz="1300" dirty="0"/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96043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ERCOT Recommendation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Option 4ow is the most efficient alternative for integrating the Lubbock Power and Light System into ERCOT </a:t>
            </a:r>
          </a:p>
          <a:p>
            <a:pPr lvl="1"/>
            <a:r>
              <a:rPr lang="en-US" sz="2000" dirty="0" smtClean="0"/>
              <a:t>Meets applicable reliability criteria with significant margin for future load growth and/or local generation retirement</a:t>
            </a:r>
            <a:endParaRPr lang="en-US" sz="2000" dirty="0"/>
          </a:p>
          <a:p>
            <a:pPr lvl="1"/>
            <a:r>
              <a:rPr lang="en-US" sz="2000" dirty="0" smtClean="0"/>
              <a:t>Additional cost compared to lowest cost option is economically justified</a:t>
            </a:r>
          </a:p>
          <a:p>
            <a:pPr lvl="1"/>
            <a:r>
              <a:rPr lang="en-US" sz="2000" dirty="0" smtClean="0"/>
              <a:t>Lowest societal cost when considering capital and production costs</a:t>
            </a:r>
            <a:endParaRPr lang="en-US" sz="2000" dirty="0" smtClean="0"/>
          </a:p>
          <a:p>
            <a:pPr lvl="1"/>
            <a:r>
              <a:rPr lang="en-US" sz="2000" dirty="0" smtClean="0"/>
              <a:t>Increases Panhandle export capability the most of short-listed options</a:t>
            </a:r>
          </a:p>
          <a:p>
            <a:pPr lvl="1"/>
            <a:r>
              <a:rPr lang="en-US" sz="2000" dirty="0" smtClean="0"/>
              <a:t>Aligns with 2014 Roadmap of future Panhandle upgrades and long-range ERCOT plans</a:t>
            </a:r>
          </a:p>
          <a:p>
            <a:pPr lvl="1"/>
            <a:r>
              <a:rPr lang="en-US" sz="2000" dirty="0" smtClean="0"/>
              <a:t>Has identified expansion path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0422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66800"/>
            <a:ext cx="8534400" cy="4853233"/>
          </a:xfrm>
        </p:spPr>
        <p:txBody>
          <a:bodyPr anchor="ctr"/>
          <a:lstStyle/>
          <a:p>
            <a:pPr marL="0" indent="0" algn="ctr">
              <a:buNone/>
            </a:pPr>
            <a:r>
              <a:rPr lang="en-US" sz="166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1">
                    <a:lumMod val="20000"/>
                    <a:lumOff val="80000"/>
                  </a:schemeClr>
                </a:solidFill>
              </a:rPr>
              <a:t>?</a:t>
            </a:r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8303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In September 2015 the PUCT asked ERCOT to study the integration of the Lubbock Power and Light (LP&amp;L) System into ERCOT</a:t>
            </a:r>
          </a:p>
          <a:p>
            <a:r>
              <a:rPr lang="en-US" sz="2400" dirty="0" smtClean="0"/>
              <a:t>Objective</a:t>
            </a:r>
            <a:r>
              <a:rPr lang="en-US" sz="2400" dirty="0" smtClean="0"/>
              <a:t>: Identify transmission facilities that will be required to integrate the LP&amp;L load and transmission network into the ERCOT Grid and satisfy ERCOT and NERC Transmission Planning reliability standards in the most efficient way possible.</a:t>
            </a:r>
          </a:p>
          <a:p>
            <a:r>
              <a:rPr lang="en-US" sz="2400" dirty="0" smtClean="0"/>
              <a:t>Scope </a:t>
            </a:r>
            <a:r>
              <a:rPr lang="en-US" sz="2400" dirty="0"/>
              <a:t>and Assumptions:</a:t>
            </a:r>
          </a:p>
          <a:p>
            <a:pPr marL="857250" lvl="2" indent="0">
              <a:buNone/>
            </a:pPr>
            <a:r>
              <a:rPr lang="en-US" sz="2000" dirty="0" smtClean="0">
                <a:hlinkClick r:id="rId2"/>
              </a:rPr>
              <a:t>http://www.ercot.com/calendar/2015/12/15/31834-RPG</a:t>
            </a:r>
            <a:r>
              <a:rPr lang="en-US" sz="2000" dirty="0" smtClean="0"/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9835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823118"/>
          </a:xfrm>
        </p:spPr>
        <p:txBody>
          <a:bodyPr/>
          <a:lstStyle/>
          <a:p>
            <a:r>
              <a:rPr lang="en-US" dirty="0" smtClean="0"/>
              <a:t>LP&amp;L System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8534400" cy="3581400"/>
          </a:xfrm>
        </p:spPr>
        <p:txBody>
          <a:bodyPr/>
          <a:lstStyle/>
          <a:p>
            <a:r>
              <a:rPr lang="en-US" sz="2400" dirty="0" smtClean="0"/>
              <a:t>466 MW peak load (593 MW in the high growth scenario)</a:t>
            </a:r>
          </a:p>
          <a:p>
            <a:r>
              <a:rPr lang="en-US" sz="2400" dirty="0" smtClean="0"/>
              <a:t>130 MW of natural gas generation at three plants</a:t>
            </a:r>
            <a:endParaRPr lang="en-US" sz="2400" dirty="0" smtClean="0"/>
          </a:p>
          <a:p>
            <a:r>
              <a:rPr lang="en-US" sz="2400" dirty="0" smtClean="0"/>
              <a:t>115 kV and 69 kV network</a:t>
            </a:r>
          </a:p>
          <a:p>
            <a:r>
              <a:rPr lang="en-US" sz="2400" dirty="0" smtClean="0"/>
              <a:t>Approximately 20 substations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9234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823118"/>
          </a:xfrm>
        </p:spPr>
        <p:txBody>
          <a:bodyPr/>
          <a:lstStyle/>
          <a:p>
            <a:r>
              <a:rPr lang="en-US" dirty="0" smtClean="0"/>
              <a:t>Approach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4</a:t>
            </a:fld>
            <a:endParaRPr lang="en-US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3857418881"/>
              </p:ext>
            </p:extLst>
          </p:nvPr>
        </p:nvGraphicFramePr>
        <p:xfrm>
          <a:off x="533400" y="533400"/>
          <a:ext cx="8153400" cy="5715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Right Arrow 6"/>
          <p:cNvSpPr/>
          <p:nvPr/>
        </p:nvSpPr>
        <p:spPr>
          <a:xfrm rot="1996267">
            <a:off x="3397674" y="2552683"/>
            <a:ext cx="533400" cy="600761"/>
          </a:xfrm>
          <a:prstGeom prst="rightArrow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1082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823118"/>
          </a:xfrm>
        </p:spPr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95400"/>
            <a:ext cx="8534400" cy="4724400"/>
          </a:xfrm>
        </p:spPr>
        <p:txBody>
          <a:bodyPr/>
          <a:lstStyle/>
          <a:p>
            <a:r>
              <a:rPr lang="en-US" sz="2800" dirty="0" smtClean="0"/>
              <a:t>ERCOT evaluated over 40 options</a:t>
            </a:r>
          </a:p>
          <a:p>
            <a:endParaRPr lang="en-US" sz="2800" dirty="0"/>
          </a:p>
          <a:p>
            <a:r>
              <a:rPr lang="en-US" sz="2800" dirty="0" smtClean="0"/>
              <a:t>All options with at least three independent sources to serve the LP&amp;L System met the reliability criteria with sufficient margin for future load growth</a:t>
            </a:r>
          </a:p>
          <a:p>
            <a:endParaRPr lang="en-US" sz="2800" dirty="0"/>
          </a:p>
          <a:p>
            <a:r>
              <a:rPr lang="en-US" sz="2800" dirty="0" smtClean="0"/>
              <a:t>Selection of preferred option based primarily on economics</a:t>
            </a: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6248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9045" y="228599"/>
            <a:ext cx="8458200" cy="732101"/>
          </a:xfrm>
        </p:spPr>
        <p:txBody>
          <a:bodyPr/>
          <a:lstStyle/>
          <a:p>
            <a:pPr algn="ctr"/>
            <a:r>
              <a:rPr lang="en-US" dirty="0" smtClean="0"/>
              <a:t>Cost Comparison</a:t>
            </a:r>
            <a:endParaRPr lang="en-US" sz="4000" b="1" dirty="0">
              <a:solidFill>
                <a:schemeClr val="accent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6</a:t>
            </a:fld>
            <a:endParaRPr lang="en-US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5755987"/>
              </p:ext>
            </p:extLst>
          </p:nvPr>
        </p:nvGraphicFramePr>
        <p:xfrm>
          <a:off x="396978" y="812674"/>
          <a:ext cx="8426244" cy="398792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52599"/>
                <a:gridCol w="2819400"/>
                <a:gridCol w="1219200"/>
                <a:gridCol w="1828800"/>
                <a:gridCol w="806245"/>
              </a:tblGrid>
              <a:tr h="663702"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Case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9144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Upgrade</a:t>
                      </a:r>
                    </a:p>
                    <a:p>
                      <a:pPr marL="91440" algn="l" fontAlgn="b"/>
                      <a:endParaRPr 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Capital Cost</a:t>
                      </a:r>
                    </a:p>
                    <a:p>
                      <a:pPr marL="91440" algn="l" fontAlgn="b"/>
                      <a:r>
                        <a:rPr lang="en-US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Estimate</a:t>
                      </a:r>
                      <a:endParaRPr 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91440"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Relative  Annual</a:t>
                      </a:r>
                    </a:p>
                    <a:p>
                      <a:pPr marL="91440"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Capital | Production</a:t>
                      </a:r>
                      <a:r>
                        <a:rPr lang="en-US" sz="12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endParaRPr lang="en-US" sz="1200" b="1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marL="91440"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Cost ($Million)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91440" algn="l" fontAlgn="b">
                        <a:spcBef>
                          <a:spcPts val="0"/>
                        </a:spcBef>
                      </a:pPr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%</a:t>
                      </a:r>
                      <a:r>
                        <a:rPr lang="en-US" sz="12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of </a:t>
                      </a:r>
                    </a:p>
                    <a:p>
                      <a:pPr marL="91440" algn="l" fontAlgn="b">
                        <a:spcBef>
                          <a:spcPts val="0"/>
                        </a:spcBef>
                      </a:pPr>
                      <a:r>
                        <a:rPr lang="en-US" sz="12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Relative Capital</a:t>
                      </a:r>
                      <a:endParaRPr lang="en-US" sz="1200" b="1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</a:tr>
              <a:tr h="204398"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LP&amp;L 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Option 1</a:t>
                      </a:r>
                    </a:p>
                  </a:txBody>
                  <a:tcPr marL="9525" marR="9525" marT="9525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9144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McKenzie-North 115 kV &amp; CO-OP-McKenzie</a:t>
                      </a:r>
                      <a:r>
                        <a:rPr lang="en-US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69 kV</a:t>
                      </a:r>
                      <a:endParaRPr lang="en-US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$311,818,800</a:t>
                      </a:r>
                    </a:p>
                  </a:txBody>
                  <a:tcPr marL="9525" marR="9525" marT="9525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 |    </a:t>
                      </a:r>
                      <a:r>
                        <a:rPr lang="en-US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    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   </a:t>
                      </a:r>
                      <a:endParaRPr lang="en-US" sz="1800" dirty="0"/>
                    </a:p>
                  </a:txBody>
                  <a:tcPr marL="9525" marR="9525" marT="9525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91440" algn="r" fontAlgn="b"/>
                      <a:endParaRPr lang="en-US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rgbClr val="FFFF00"/>
                    </a:solidFill>
                  </a:tcPr>
                </a:tc>
              </a:tr>
              <a:tr h="133913"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LP&amp;L 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Option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91440"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$344,443,600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91440" algn="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+$32.6 |    -$0.3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91440" algn="r" fontAlgn="b">
                        <a:spcBef>
                          <a:spcPts val="0"/>
                        </a:spcBef>
                      </a:pP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-0.9%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</a:tr>
              <a:tr h="170108"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LP&amp;L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Option 4ow</a:t>
                      </a:r>
                    </a:p>
                  </a:txBody>
                  <a:tcPr marL="9525" marR="9525" marT="9525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9144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McKenzie-North 115 kV &amp; CO-OP-McKenzie</a:t>
                      </a:r>
                      <a:r>
                        <a:rPr lang="en-US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69 kV</a:t>
                      </a:r>
                      <a:endParaRPr lang="en-US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9144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$364,081,400</a:t>
                      </a:r>
                    </a:p>
                  </a:txBody>
                  <a:tcPr marL="9525" marR="9525" marT="9525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91440" algn="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+$52.3 |  -$11.3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91440" marR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-21.6%</a:t>
                      </a:r>
                    </a:p>
                  </a:txBody>
                  <a:tcPr marL="9525" marR="9525" marT="9525" marB="0" anchor="ctr">
                    <a:solidFill>
                      <a:srgbClr val="FFFF00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LP&amp;L Option 8A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91440"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$426,107,200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91440" algn="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+$114.3 |  -$11.5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91440" algn="r" fontAlgn="b">
                        <a:spcBef>
                          <a:spcPts val="0"/>
                        </a:spcBef>
                      </a:pP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-10.1%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</a:tr>
              <a:tr h="59618"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LP&amp;L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Option 8B</a:t>
                      </a:r>
                    </a:p>
                  </a:txBody>
                  <a:tcPr marL="9525" marR="9525" marT="9525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$338,096,600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91440" algn="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+$26.3 |  -$5.2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91440" marR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-19.8%</a:t>
                      </a:r>
                    </a:p>
                  </a:txBody>
                  <a:tcPr marL="9525" marR="9525" marT="9525" marB="0" anchor="ctr">
                    <a:solidFill>
                      <a:srgbClr val="FFFF00"/>
                    </a:solidFill>
                  </a:tcPr>
                </a:tc>
              </a:tr>
              <a:tr h="95813"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LP&amp;L Option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91440"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$492,368,200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91440" algn="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+$180.5 |  -$2.6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91440" marR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-1.4%</a:t>
                      </a:r>
                    </a:p>
                  </a:txBody>
                  <a:tcPr marL="9525" marR="9525" marT="9525" marB="0" anchor="ctr"/>
                </a:tc>
              </a:tr>
              <a:tr h="55808"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LP&amp;L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Option 11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9144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McKenzie-North 115 kV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$492,368,200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91440" algn="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+$180.5 |  -$5.7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91440" marR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-3.2%</a:t>
                      </a:r>
                    </a:p>
                  </a:txBody>
                  <a:tcPr marL="9525" marR="9525" marT="9525" marB="0" anchor="ctr"/>
                </a:tc>
              </a:tr>
              <a:tr h="92003">
                <a:tc>
                  <a:txBody>
                    <a:bodyPr/>
                    <a:lstStyle/>
                    <a:p>
                      <a:pPr marL="9144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LP&amp;L Option 12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9144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9144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$397,751,918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91440" algn="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+$85.9 | +$1.0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91440" algn="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+1.2%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</a:tr>
              <a:tr h="128198"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LP&amp;L Option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9144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Holly-Wadsworth 115 kV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9144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$397,751,918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91440" algn="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+$85.9 |  -$3.5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91440" algn="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-4.1%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</a:tr>
              <a:tr h="164393">
                <a:tc>
                  <a:txBody>
                    <a:bodyPr/>
                    <a:lstStyle/>
                    <a:p>
                      <a:pPr marL="9144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LP&amp;L Option 12c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9144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9144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$391,751,918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91440" algn="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+$79.9 |  -$0.2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91440" marR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-0.3%</a:t>
                      </a:r>
                    </a:p>
                  </a:txBody>
                  <a:tcPr marL="9525" marR="9525" marT="9525" marB="0" anchor="ctr"/>
                </a:tc>
              </a:tr>
              <a:tr h="48188">
                <a:tc>
                  <a:txBody>
                    <a:bodyPr/>
                    <a:lstStyle/>
                    <a:p>
                      <a:pPr marL="9144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LP&amp;L Option 20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9144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9144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$466,552,338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91440" algn="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+$154.7 | +$1.3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91440" algn="r" fontAlgn="b">
                        <a:spcBef>
                          <a:spcPts val="0"/>
                        </a:spcBef>
                      </a:pP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+0.8%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</a:tr>
              <a:tr h="84383">
                <a:tc>
                  <a:txBody>
                    <a:bodyPr/>
                    <a:lstStyle/>
                    <a:p>
                      <a:pPr marL="9144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SHY Option</a:t>
                      </a:r>
                      <a:r>
                        <a:rPr lang="en-US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1-2a</a:t>
                      </a:r>
                      <a:endParaRPr lang="en-US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9144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9144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$383,800,200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91440" algn="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+$72.0 |  -$0.6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91440" algn="r" fontAlgn="b">
                        <a:spcBef>
                          <a:spcPts val="0"/>
                        </a:spcBef>
                      </a:pP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-0.8%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</a:tr>
              <a:tr h="44378">
                <a:tc>
                  <a:txBody>
                    <a:bodyPr/>
                    <a:lstStyle/>
                    <a:p>
                      <a:pPr marL="9144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SHY Option</a:t>
                      </a:r>
                      <a:r>
                        <a:rPr lang="en-US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1-2b</a:t>
                      </a:r>
                      <a:endParaRPr lang="en-US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9144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9144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$365,076,200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91440" algn="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+$53.3 |  -$0.8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91440" algn="r" fontAlgn="b">
                        <a:spcBef>
                          <a:spcPts val="0"/>
                        </a:spcBef>
                      </a:pP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-1.5%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396978" y="5384676"/>
            <a:ext cx="8458199" cy="307777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Note: Increased capital expenditure meets economic criteria per ERCOT Protocols 3.11.2(5)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172866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659446"/>
          </a:xfrm>
        </p:spPr>
        <p:txBody>
          <a:bodyPr/>
          <a:lstStyle/>
          <a:p>
            <a:r>
              <a:rPr lang="en-US" dirty="0"/>
              <a:t>Short-Listed Options: </a:t>
            </a:r>
            <a:r>
              <a:rPr lang="en-US" dirty="0" smtClean="0"/>
              <a:t>Option 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2303" y="1249680"/>
            <a:ext cx="5035977" cy="4724400"/>
          </a:xfrm>
          <a:prstGeom prst="rect">
            <a:avLst/>
          </a:prstGeom>
        </p:spPr>
      </p:pic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3090864"/>
              </p:ext>
            </p:extLst>
          </p:nvPr>
        </p:nvGraphicFramePr>
        <p:xfrm>
          <a:off x="327259" y="1752600"/>
          <a:ext cx="3581400" cy="1169050"/>
        </p:xfrm>
        <a:graphic>
          <a:graphicData uri="http://schemas.openxmlformats.org/drawingml/2006/table">
            <a:tbl>
              <a:tblPr bandRow="1">
                <a:tableStyleId>{BC89EF96-8CEA-46FF-86C4-4CE0E7609802}</a:tableStyleId>
              </a:tblPr>
              <a:tblGrid>
                <a:gridCol w="3581400"/>
              </a:tblGrid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Cost Estimate: $312 million</a:t>
                      </a:r>
                      <a:endParaRPr kumimoji="0" lang="en-US" sz="16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u="none" strike="noStrike" dirty="0" smtClean="0">
                          <a:effectLst/>
                        </a:rPr>
                        <a:t>New 345 kV ROW: 113 miles</a:t>
                      </a:r>
                      <a:endParaRPr lang="en-US" sz="16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/>
                </a:tc>
              </a:tr>
              <a:tr h="452770">
                <a:tc>
                  <a:txBody>
                    <a:bodyPr/>
                    <a:lstStyle/>
                    <a:p>
                      <a:r>
                        <a:rPr lang="en-US" sz="1600" u="none" strike="noStrike" dirty="0" smtClean="0">
                          <a:effectLst/>
                        </a:rPr>
                        <a:t>Panhandle</a:t>
                      </a:r>
                      <a:r>
                        <a:rPr lang="en-US" sz="1600" u="none" strike="noStrike" baseline="0" dirty="0" smtClean="0">
                          <a:effectLst/>
                        </a:rPr>
                        <a:t> Export Limit: 3902 MW</a:t>
                      </a:r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90288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659446"/>
          </a:xfrm>
        </p:spPr>
        <p:txBody>
          <a:bodyPr/>
          <a:lstStyle/>
          <a:p>
            <a:r>
              <a:rPr lang="en-US" dirty="0" smtClean="0"/>
              <a:t>Short-Listed Options: Option 4ow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886200" y="1219200"/>
            <a:ext cx="4953000" cy="5071940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8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7343536"/>
              </p:ext>
            </p:extLst>
          </p:nvPr>
        </p:nvGraphicFramePr>
        <p:xfrm>
          <a:off x="327259" y="1752600"/>
          <a:ext cx="3581400" cy="1169050"/>
        </p:xfrm>
        <a:graphic>
          <a:graphicData uri="http://schemas.openxmlformats.org/drawingml/2006/table">
            <a:tbl>
              <a:tblPr bandRow="1">
                <a:tableStyleId>{BC89EF96-8CEA-46FF-86C4-4CE0E7609802}</a:tableStyleId>
              </a:tblPr>
              <a:tblGrid>
                <a:gridCol w="3581400"/>
              </a:tblGrid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Cost Estimate: $364 million</a:t>
                      </a:r>
                      <a:endParaRPr kumimoji="0" lang="en-US" sz="16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u="none" strike="noStrike" dirty="0" smtClean="0">
                          <a:effectLst/>
                        </a:rPr>
                        <a:t>New 345 kV ROW: 141 miles</a:t>
                      </a:r>
                      <a:endParaRPr lang="en-US" sz="16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/>
                </a:tc>
              </a:tr>
              <a:tr h="452770">
                <a:tc>
                  <a:txBody>
                    <a:bodyPr/>
                    <a:lstStyle/>
                    <a:p>
                      <a:r>
                        <a:rPr lang="en-US" sz="1600" u="none" strike="noStrike" dirty="0" smtClean="0">
                          <a:effectLst/>
                        </a:rPr>
                        <a:t>Panhandle</a:t>
                      </a:r>
                      <a:r>
                        <a:rPr lang="en-US" sz="1600" u="none" strike="noStrike" baseline="0" dirty="0" smtClean="0">
                          <a:effectLst/>
                        </a:rPr>
                        <a:t> Export Limit: 4246 MW</a:t>
                      </a:r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90330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659446"/>
          </a:xfrm>
        </p:spPr>
        <p:txBody>
          <a:bodyPr/>
          <a:lstStyle/>
          <a:p>
            <a:r>
              <a:rPr lang="en-US" dirty="0"/>
              <a:t>Short-Listed Options: </a:t>
            </a:r>
            <a:r>
              <a:rPr lang="en-US" dirty="0" smtClean="0"/>
              <a:t>Option 8B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86200" y="1249680"/>
            <a:ext cx="5033764" cy="4648200"/>
          </a:xfrm>
          <a:prstGeom prst="rect">
            <a:avLst/>
          </a:prstGeom>
        </p:spPr>
      </p:pic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5879635"/>
              </p:ext>
            </p:extLst>
          </p:nvPr>
        </p:nvGraphicFramePr>
        <p:xfrm>
          <a:off x="327259" y="1752600"/>
          <a:ext cx="3581400" cy="1169050"/>
        </p:xfrm>
        <a:graphic>
          <a:graphicData uri="http://schemas.openxmlformats.org/drawingml/2006/table">
            <a:tbl>
              <a:tblPr bandRow="1">
                <a:tableStyleId>{BC89EF96-8CEA-46FF-86C4-4CE0E7609802}</a:tableStyleId>
              </a:tblPr>
              <a:tblGrid>
                <a:gridCol w="3581400"/>
              </a:tblGrid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Cost Estimate: $338 million</a:t>
                      </a:r>
                      <a:endParaRPr kumimoji="0" lang="en-US" sz="16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u="none" strike="noStrike" dirty="0" smtClean="0">
                          <a:effectLst/>
                        </a:rPr>
                        <a:t>New 345 kV ROW: 129 miles</a:t>
                      </a:r>
                      <a:endParaRPr lang="en-US" sz="16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/>
                </a:tc>
              </a:tr>
              <a:tr h="452770">
                <a:tc>
                  <a:txBody>
                    <a:bodyPr/>
                    <a:lstStyle/>
                    <a:p>
                      <a:r>
                        <a:rPr lang="en-US" sz="1600" u="none" strike="noStrike" dirty="0" smtClean="0">
                          <a:effectLst/>
                        </a:rPr>
                        <a:t>Panhandle</a:t>
                      </a:r>
                      <a:r>
                        <a:rPr lang="en-US" sz="1600" u="none" strike="noStrike" baseline="0" dirty="0" smtClean="0">
                          <a:effectLst/>
                        </a:rPr>
                        <a:t> Export Limit: 4029 MW</a:t>
                      </a:r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32338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Props1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DFABCE5-6410-4FC5-930F-1111C63E40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C0E9AA12-8AF9-4AA6-90FE-24669859CDF3}">
  <ds:schemaRefs>
    <ds:schemaRef ds:uri="http://purl.org/dc/elements/1.1/"/>
    <ds:schemaRef ds:uri="http://schemas.microsoft.com/office/2006/documentManagement/types"/>
    <ds:schemaRef ds:uri="c34af464-7aa1-4edd-9be4-83dffc1cb926"/>
    <ds:schemaRef ds:uri="http://schemas.microsoft.com/office/2006/metadata/properties"/>
    <ds:schemaRef ds:uri="http://www.w3.org/XML/1998/namespace"/>
    <ds:schemaRef ds:uri="http://purl.org/dc/dcmitype/"/>
    <ds:schemaRef ds:uri="http://schemas.microsoft.com/office/infopath/2007/PartnerControls"/>
    <ds:schemaRef ds:uri="http://schemas.openxmlformats.org/package/2006/metadata/core-properties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6449</TotalTime>
  <Words>734</Words>
  <Application>Microsoft Office PowerPoint</Application>
  <PresentationFormat>On-screen Show (4:3)</PresentationFormat>
  <Paragraphs>181</Paragraphs>
  <Slides>14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Arial</vt:lpstr>
      <vt:lpstr>Calibri</vt:lpstr>
      <vt:lpstr>1_Custom Design</vt:lpstr>
      <vt:lpstr>Office Theme</vt:lpstr>
      <vt:lpstr>Custom Design</vt:lpstr>
      <vt:lpstr>PowerPoint Presentation</vt:lpstr>
      <vt:lpstr>Background</vt:lpstr>
      <vt:lpstr>LP&amp;L System</vt:lpstr>
      <vt:lpstr>Approach</vt:lpstr>
      <vt:lpstr>Results</vt:lpstr>
      <vt:lpstr>Cost Comparison</vt:lpstr>
      <vt:lpstr>Short-Listed Options: Option 1</vt:lpstr>
      <vt:lpstr>Short-Listed Options: Option 4ow</vt:lpstr>
      <vt:lpstr>Short-Listed Options: Option 8B</vt:lpstr>
      <vt:lpstr>Stage 2 Panhandle Upgrade Roadmap</vt:lpstr>
      <vt:lpstr>Option 4ow Expandability</vt:lpstr>
      <vt:lpstr>Comparison of Options </vt:lpstr>
      <vt:lpstr>ERCOT Recommendation</vt:lpstr>
      <vt:lpstr>PowerPoint Presentation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Billo, Jeffrey</cp:lastModifiedBy>
  <cp:revision>353</cp:revision>
  <cp:lastPrinted>2016-04-20T14:36:21Z</cp:lastPrinted>
  <dcterms:created xsi:type="dcterms:W3CDTF">2016-01-21T15:20:31Z</dcterms:created>
  <dcterms:modified xsi:type="dcterms:W3CDTF">2016-05-20T14:20:59Z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