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57" r:id="rId8"/>
    <p:sldId id="261" r:id="rId9"/>
    <p:sldId id="269" r:id="rId10"/>
    <p:sldId id="264" r:id="rId11"/>
    <p:sldId id="268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9" d="100"/>
          <a:sy n="99" d="100"/>
        </p:scale>
        <p:origin x="90" y="20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614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789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29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AEPSC Hidalgo-Starr Transmission Project – ERCOT Independent Review</a:t>
            </a:r>
            <a:endParaRPr lang="en-US" sz="2400" dirty="0"/>
          </a:p>
          <a:p>
            <a:endParaRPr lang="en-US" dirty="0"/>
          </a:p>
          <a:p>
            <a:r>
              <a:rPr lang="en-US" dirty="0" smtClean="0"/>
              <a:t>TAC</a:t>
            </a:r>
            <a:endParaRPr lang="en-US" dirty="0" smtClean="0"/>
          </a:p>
          <a:p>
            <a:r>
              <a:rPr lang="en-US" dirty="0" smtClean="0"/>
              <a:t>May </a:t>
            </a:r>
            <a:r>
              <a:rPr lang="en-US" dirty="0" smtClean="0"/>
              <a:t>26, </a:t>
            </a:r>
            <a:r>
              <a:rPr lang="en-US" dirty="0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Background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altLang="en-US" sz="2400" dirty="0" smtClean="0"/>
              <a:t>Project need identified in previous ERCOT studies, including the 2011 Valley Import Project RPG Review, 2013 Regional Transmission Plan (RTP), 2014 RTP, and 2015 RTP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AEPSC submitted project proposal to the Regional Planning Group (RPG) in July 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Study Region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498" y="838200"/>
            <a:ext cx="8322509" cy="538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ERCOT Independent 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ERCOT confirmed reliability criteria violations without the project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Summer peak N-1 (NERC P1) voltage and thermal violations by 2018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Summer peak G-1+N-1 (NERC P3) and X-1+N-1 (NERC P6) voltage and thermal violations by 2018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Spring peak N-1-1 (NERC P6) thermal violations by 2018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ERCOT evaluated five options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All involved some new 345 kV Right of Way and the addition of 345/138-kV transformers in the southwest Valley region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All five options could meet the reliability criteria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Option D was the least cost and required the least amount of new Right of Way</a:t>
            </a: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98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ERCOT Recommendation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929433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q"/>
            </a:pPr>
            <a:r>
              <a:rPr lang="en-US" altLang="en-US" sz="2400" dirty="0" smtClean="0"/>
              <a:t>ERCOT </a:t>
            </a:r>
            <a:r>
              <a:rPr lang="en-US" altLang="en-US" sz="2400" dirty="0" smtClean="0"/>
              <a:t>will recommend the Board endorse Option </a:t>
            </a:r>
            <a:r>
              <a:rPr lang="en-US" altLang="en-US" sz="2400" dirty="0" smtClean="0"/>
              <a:t>D </a:t>
            </a:r>
            <a:r>
              <a:rPr lang="en-US" altLang="en-US" sz="2400" dirty="0" smtClean="0"/>
              <a:t>to </a:t>
            </a:r>
            <a:r>
              <a:rPr lang="en-US" altLang="en-US" sz="2400" dirty="0" smtClean="0"/>
              <a:t>address the reliability need in the study </a:t>
            </a:r>
            <a:r>
              <a:rPr lang="en-US" altLang="en-US" sz="2400" dirty="0" smtClean="0"/>
              <a:t>region:</a:t>
            </a:r>
            <a:endParaRPr lang="en-US" altLang="en-US" sz="2400" dirty="0" smtClean="0"/>
          </a:p>
          <a:p>
            <a:pPr lvl="1"/>
            <a:r>
              <a:rPr lang="en-US" sz="1600" dirty="0" smtClean="0"/>
              <a:t>Expand </a:t>
            </a:r>
            <a:r>
              <a:rPr lang="en-US" sz="1600" dirty="0"/>
              <a:t>the existing Stewart Road 138 kV substation to include new breakers and protection equipment for two new 345 kV transmission lines and two 345/138 kV transformers.</a:t>
            </a:r>
          </a:p>
          <a:p>
            <a:pPr lvl="1"/>
            <a:r>
              <a:rPr lang="en-US" sz="1600" dirty="0"/>
              <a:t>Install two 345/138 kV autotransformers at Stewart Road 138 kV substation.</a:t>
            </a:r>
          </a:p>
          <a:p>
            <a:pPr lvl="1"/>
            <a:r>
              <a:rPr lang="en-US" sz="1600" dirty="0"/>
              <a:t>Construct a new 345 kV double circuit transmission line, approximately 5 miles from Stewart Road 138 kV substation to a tap location on the North Edinburg to Loma Alta 345 kV line, </a:t>
            </a:r>
            <a:r>
              <a:rPr lang="en-US" sz="1600" dirty="0" smtClean="0"/>
              <a:t>(~30 </a:t>
            </a:r>
            <a:r>
              <a:rPr lang="en-US" sz="1600" dirty="0"/>
              <a:t>miles from North Edinburg 345/138 kV </a:t>
            </a:r>
            <a:r>
              <a:rPr lang="en-US" sz="1600" dirty="0" smtClean="0"/>
              <a:t>substation).</a:t>
            </a:r>
            <a:endParaRPr lang="en-US" sz="1600" dirty="0"/>
          </a:p>
          <a:p>
            <a:pPr lvl="1"/>
            <a:r>
              <a:rPr lang="en-US" sz="1600" dirty="0"/>
              <a:t>Expand the existing West Edinburg 138 kV substation to a new 5 breaker ring bus to accommodate the termination of two new 138 kV transmission lines.</a:t>
            </a:r>
          </a:p>
          <a:p>
            <a:pPr lvl="1"/>
            <a:r>
              <a:rPr lang="en-US" sz="1600" dirty="0"/>
              <a:t>Construct 1000 feet of new 138 kV transmission line to loop in the North Edinburg to </a:t>
            </a:r>
            <a:r>
              <a:rPr lang="en-US" sz="1600" dirty="0" err="1"/>
              <a:t>Palmhurst</a:t>
            </a:r>
            <a:r>
              <a:rPr lang="en-US" sz="1600" dirty="0"/>
              <a:t> 138 kV line into the West Edinburg 138 kV substation.</a:t>
            </a:r>
          </a:p>
          <a:p>
            <a:pPr lvl="1"/>
            <a:r>
              <a:rPr lang="en-US" sz="1600" dirty="0"/>
              <a:t>Operate the Pharr – North McAllen 138 kV line segment normally closed except for certain N-1-1 conditions</a:t>
            </a:r>
            <a:r>
              <a:rPr lang="en-US" sz="1600" dirty="0" smtClean="0"/>
              <a:t>.</a:t>
            </a:r>
            <a:endParaRPr lang="en-US" sz="1800" dirty="0" smtClean="0"/>
          </a:p>
          <a:p>
            <a:pPr marL="0" indent="0">
              <a:buNone/>
            </a:pPr>
            <a:r>
              <a:rPr lang="en-US" sz="2000" dirty="0" smtClean="0"/>
              <a:t>The </a:t>
            </a:r>
            <a:r>
              <a:rPr lang="en-US" sz="2000" dirty="0"/>
              <a:t>total cost estimate for Option D is approximately $51.5 </a:t>
            </a:r>
            <a:r>
              <a:rPr lang="en-US" sz="2000" dirty="0" smtClean="0"/>
              <a:t>million</a:t>
            </a:r>
          </a:p>
          <a:p>
            <a:pPr marL="0" indent="0">
              <a:buNone/>
            </a:pPr>
            <a:r>
              <a:rPr lang="en-US" sz="2000" dirty="0" smtClean="0"/>
              <a:t>Estimated in-service date is fall 2019</a:t>
            </a:r>
            <a:r>
              <a:rPr lang="en-US" sz="2000" dirty="0" smtClean="0"/>
              <a:t> </a:t>
            </a:r>
            <a:endParaRPr lang="en-US" sz="2000" dirty="0"/>
          </a:p>
          <a:p>
            <a:pPr>
              <a:buFont typeface="Wingdings" panose="05000000000000000000" pitchFamily="2" charset="2"/>
              <a:buChar char="q"/>
            </a:pP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7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303" y="1219200"/>
            <a:ext cx="8534400" cy="4929433"/>
          </a:xfrm>
        </p:spPr>
        <p:txBody>
          <a:bodyPr/>
          <a:lstStyle/>
          <a:p>
            <a:pPr marL="0" indent="0" algn="ctr">
              <a:buNone/>
            </a:pPr>
            <a:endParaRPr lang="en-US" sz="1800" dirty="0" smtClean="0"/>
          </a:p>
          <a:p>
            <a:pPr marL="0" indent="0" algn="ctr">
              <a:buNone/>
            </a:pPr>
            <a:endParaRPr lang="en-US" sz="1800" dirty="0"/>
          </a:p>
          <a:p>
            <a:pPr marL="0" indent="0" algn="ctr">
              <a:buNone/>
            </a:pPr>
            <a:endParaRPr lang="en-US" sz="1800" dirty="0" smtClean="0"/>
          </a:p>
          <a:p>
            <a:pPr marL="0" indent="0" algn="ctr">
              <a:buNone/>
            </a:pPr>
            <a:endParaRPr lang="en-US" sz="1800" dirty="0"/>
          </a:p>
          <a:p>
            <a:pPr marL="0" indent="0" algn="ctr">
              <a:buNone/>
            </a:pPr>
            <a:endParaRPr lang="en-US" sz="1800" dirty="0" smtClean="0"/>
          </a:p>
          <a:p>
            <a:pPr marL="0" indent="0" algn="ctr">
              <a:buNone/>
            </a:pPr>
            <a:r>
              <a:rPr lang="en-US" sz="4400" dirty="0" smtClean="0"/>
              <a:t>Questions</a:t>
            </a:r>
            <a:r>
              <a:rPr lang="en-US" sz="4400" dirty="0"/>
              <a:t>?</a:t>
            </a:r>
            <a:endParaRPr lang="en-US" altLang="en-US" sz="4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5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schemas.microsoft.com/office/2006/metadata/properties"/>
    <ds:schemaRef ds:uri="http://purl.org/dc/elements/1.1/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1471</TotalTime>
  <Words>370</Words>
  <Application>Microsoft Office PowerPoint</Application>
  <PresentationFormat>On-screen Show (4:3)</PresentationFormat>
  <Paragraphs>43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Wingdings</vt:lpstr>
      <vt:lpstr>1_Custom Design</vt:lpstr>
      <vt:lpstr>Office Theme</vt:lpstr>
      <vt:lpstr>Custom Design</vt:lpstr>
      <vt:lpstr>PowerPoint Presentation</vt:lpstr>
      <vt:lpstr>Background</vt:lpstr>
      <vt:lpstr>Study Region</vt:lpstr>
      <vt:lpstr>ERCOT Independent Review</vt:lpstr>
      <vt:lpstr>ERCOT Recommendation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Billo, Jeffrey</cp:lastModifiedBy>
  <cp:revision>52</cp:revision>
  <cp:lastPrinted>2016-01-21T20:53:15Z</cp:lastPrinted>
  <dcterms:created xsi:type="dcterms:W3CDTF">2016-01-21T15:20:31Z</dcterms:created>
  <dcterms:modified xsi:type="dcterms:W3CDTF">2016-05-18T21:23:36Z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