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4"/>
    <p:sldMasterId id="2147483648" r:id="rId5"/>
    <p:sldMasterId id="2147483661" r:id="rId6"/>
  </p:sldMasterIdLst>
  <p:notesMasterIdLst>
    <p:notesMasterId r:id="rId20"/>
  </p:notesMasterIdLst>
  <p:handoutMasterIdLst>
    <p:handoutMasterId r:id="rId21"/>
  </p:handoutMasterIdLst>
  <p:sldIdLst>
    <p:sldId id="260" r:id="rId7"/>
    <p:sldId id="332" r:id="rId8"/>
    <p:sldId id="360" r:id="rId9"/>
    <p:sldId id="333" r:id="rId10"/>
    <p:sldId id="342" r:id="rId11"/>
    <p:sldId id="345" r:id="rId12"/>
    <p:sldId id="344" r:id="rId13"/>
    <p:sldId id="362" r:id="rId14"/>
    <p:sldId id="361" r:id="rId15"/>
    <p:sldId id="347" r:id="rId16"/>
    <p:sldId id="349" r:id="rId17"/>
    <p:sldId id="352" r:id="rId18"/>
    <p:sldId id="353" r:id="rId1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198D62-E909-4156-9164-BC5B06DACFF8}" type="doc">
      <dgm:prSet loTypeId="urn:microsoft.com/office/officeart/2005/8/layout/chevronAccent+Icon" loCatId="process" qsTypeId="urn:microsoft.com/office/officeart/2005/8/quickstyle/simple1" qsCatId="simple" csTypeId="urn:microsoft.com/office/officeart/2005/8/colors/colorful1" csCatId="colorful" phldr="1"/>
      <dgm:spPr/>
    </dgm:pt>
    <dgm:pt modelId="{F8BC90ED-E303-4B18-835A-0FCB96FAF052}">
      <dgm:prSet phldrT="[Text]" custT="1"/>
      <dgm:spPr/>
      <dgm:t>
        <a:bodyPr/>
        <a:lstStyle/>
        <a:p>
          <a:r>
            <a:rPr lang="en-US" sz="1700" dirty="0" smtClean="0"/>
            <a:t>2011: Valley Import Project report identified need for additional upgrades in the region by 2020</a:t>
          </a:r>
          <a:endParaRPr lang="en-US" sz="1700" dirty="0"/>
        </a:p>
      </dgm:t>
    </dgm:pt>
    <dgm:pt modelId="{10840E04-CECB-43CC-AE3D-14712F0B168B}" type="parTrans" cxnId="{C8E46F1A-7D82-4461-90F4-57EA383BE740}">
      <dgm:prSet/>
      <dgm:spPr/>
      <dgm:t>
        <a:bodyPr/>
        <a:lstStyle/>
        <a:p>
          <a:endParaRPr lang="en-US"/>
        </a:p>
      </dgm:t>
    </dgm:pt>
    <dgm:pt modelId="{34E51EE8-EB37-41D9-98F8-264EC041A21B}" type="sibTrans" cxnId="{C8E46F1A-7D82-4461-90F4-57EA383BE740}">
      <dgm:prSet/>
      <dgm:spPr/>
      <dgm:t>
        <a:bodyPr/>
        <a:lstStyle/>
        <a:p>
          <a:endParaRPr lang="en-US"/>
        </a:p>
      </dgm:t>
    </dgm:pt>
    <dgm:pt modelId="{D9A47655-502E-44F4-8938-D290D9DD000A}">
      <dgm:prSet phldrT="[Text]" custT="1"/>
      <dgm:spPr/>
      <dgm:t>
        <a:bodyPr/>
        <a:lstStyle/>
        <a:p>
          <a:r>
            <a:rPr lang="en-US" sz="1700" dirty="0" smtClean="0"/>
            <a:t>2013: FERC approved new TPL-001-4 Reliability Standard - Included new criteria preventing non-consequential load loss following G-1+G-1 (P3) contingency event</a:t>
          </a:r>
          <a:endParaRPr lang="en-US" sz="1700" dirty="0"/>
        </a:p>
      </dgm:t>
    </dgm:pt>
    <dgm:pt modelId="{6DF3D0BE-A1C4-44B5-8A3A-FDF1A4280A70}" type="parTrans" cxnId="{DFC555A0-525E-49BE-BE96-71DBD2EDF5E7}">
      <dgm:prSet/>
      <dgm:spPr/>
      <dgm:t>
        <a:bodyPr/>
        <a:lstStyle/>
        <a:p>
          <a:endParaRPr lang="en-US"/>
        </a:p>
      </dgm:t>
    </dgm:pt>
    <dgm:pt modelId="{A6B59F51-2920-4F6C-B193-C57BB3FB2E41}" type="sibTrans" cxnId="{DFC555A0-525E-49BE-BE96-71DBD2EDF5E7}">
      <dgm:prSet/>
      <dgm:spPr/>
      <dgm:t>
        <a:bodyPr/>
        <a:lstStyle/>
        <a:p>
          <a:endParaRPr lang="en-US"/>
        </a:p>
      </dgm:t>
    </dgm:pt>
    <dgm:pt modelId="{FD6A2156-480F-4A68-A457-20DC949C2531}">
      <dgm:prSet phldrT="[Text]" custT="1"/>
      <dgm:spPr/>
      <dgm:t>
        <a:bodyPr/>
        <a:lstStyle/>
        <a:p>
          <a:r>
            <a:rPr lang="en-US" sz="1700" dirty="0" smtClean="0"/>
            <a:t>2014: </a:t>
          </a:r>
          <a:r>
            <a:rPr lang="en-US" sz="1700" dirty="0" err="1" smtClean="0"/>
            <a:t>Frontera</a:t>
          </a:r>
          <a:r>
            <a:rPr lang="en-US" sz="1700" dirty="0" smtClean="0"/>
            <a:t> generation announced to permanently switch out of ERCOT market</a:t>
          </a:r>
          <a:endParaRPr lang="en-US" sz="1700" dirty="0"/>
        </a:p>
      </dgm:t>
    </dgm:pt>
    <dgm:pt modelId="{0E0D9438-79ED-4B2C-879B-EC8009AB37DD}" type="parTrans" cxnId="{350878E7-6748-429F-A294-BAD22917D4CF}">
      <dgm:prSet/>
      <dgm:spPr/>
      <dgm:t>
        <a:bodyPr/>
        <a:lstStyle/>
        <a:p>
          <a:endParaRPr lang="en-US"/>
        </a:p>
      </dgm:t>
    </dgm:pt>
    <dgm:pt modelId="{90A13906-2D07-497B-A1E9-763ED3A689B3}" type="sibTrans" cxnId="{350878E7-6748-429F-A294-BAD22917D4CF}">
      <dgm:prSet/>
      <dgm:spPr/>
      <dgm:t>
        <a:bodyPr/>
        <a:lstStyle/>
        <a:p>
          <a:endParaRPr lang="en-US"/>
        </a:p>
      </dgm:t>
    </dgm:pt>
    <dgm:pt modelId="{7F18D2C2-64D6-4990-AEB8-0DB941AEC912}" type="pres">
      <dgm:prSet presAssocID="{06198D62-E909-4156-9164-BC5B06DACFF8}" presName="Name0" presStyleCnt="0">
        <dgm:presLayoutVars>
          <dgm:dir/>
          <dgm:resizeHandles val="exact"/>
        </dgm:presLayoutVars>
      </dgm:prSet>
      <dgm:spPr/>
    </dgm:pt>
    <dgm:pt modelId="{9B0EE76B-38B0-48B9-9E80-787276EE38CE}" type="pres">
      <dgm:prSet presAssocID="{F8BC90ED-E303-4B18-835A-0FCB96FAF052}" presName="composite" presStyleCnt="0"/>
      <dgm:spPr/>
    </dgm:pt>
    <dgm:pt modelId="{A70CC45C-2D67-4C43-B2CF-AF544210A7D0}" type="pres">
      <dgm:prSet presAssocID="{F8BC90ED-E303-4B18-835A-0FCB96FAF052}" presName="bgChev" presStyleLbl="node1" presStyleIdx="0" presStyleCnt="3" custLinFactY="-15776" custLinFactNeighborY="-100000"/>
      <dgm:spPr/>
    </dgm:pt>
    <dgm:pt modelId="{2F4C70AD-D925-4563-BF10-FA71841574D8}" type="pres">
      <dgm:prSet presAssocID="{F8BC90ED-E303-4B18-835A-0FCB96FAF052}" presName="txNode" presStyleLbl="fgAcc1" presStyleIdx="0" presStyleCnt="3" custScaleY="221575" custLinFactNeighborX="408" custLinFactNeighborY="-176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2034E2-04AB-43DF-8535-D2F26C6710BB}" type="pres">
      <dgm:prSet presAssocID="{34E51EE8-EB37-41D9-98F8-264EC041A21B}" presName="compositeSpace" presStyleCnt="0"/>
      <dgm:spPr/>
    </dgm:pt>
    <dgm:pt modelId="{4ABF9954-9047-49BB-80F6-F86BFB761CD1}" type="pres">
      <dgm:prSet presAssocID="{D9A47655-502E-44F4-8938-D290D9DD000A}" presName="composite" presStyleCnt="0"/>
      <dgm:spPr/>
    </dgm:pt>
    <dgm:pt modelId="{A46180E8-91C2-448D-A9B5-EEE6C6FC6150}" type="pres">
      <dgm:prSet presAssocID="{D9A47655-502E-44F4-8938-D290D9DD000A}" presName="bgChev" presStyleLbl="node1" presStyleIdx="1" presStyleCnt="3" custLinFactY="-15776" custLinFactNeighborY="-100000"/>
      <dgm:spPr/>
    </dgm:pt>
    <dgm:pt modelId="{F7FA299E-13BA-49E3-B892-A5D3EDE5114A}" type="pres">
      <dgm:prSet presAssocID="{D9A47655-502E-44F4-8938-D290D9DD000A}" presName="txNode" presStyleLbl="fgAcc1" presStyleIdx="1" presStyleCnt="3" custScaleY="295889" custLinFactNeighborX="397" custLinFactNeighborY="194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DE0EEB-4D2A-4E54-8C0B-28DAC655CADF}" type="pres">
      <dgm:prSet presAssocID="{A6B59F51-2920-4F6C-B193-C57BB3FB2E41}" presName="compositeSpace" presStyleCnt="0"/>
      <dgm:spPr/>
    </dgm:pt>
    <dgm:pt modelId="{CCDBD558-D598-4462-9271-692FB83E072D}" type="pres">
      <dgm:prSet presAssocID="{FD6A2156-480F-4A68-A457-20DC949C2531}" presName="composite" presStyleCnt="0"/>
      <dgm:spPr/>
    </dgm:pt>
    <dgm:pt modelId="{4DFF55F9-3C7A-49E8-A721-3A0F8B1BA491}" type="pres">
      <dgm:prSet presAssocID="{FD6A2156-480F-4A68-A457-20DC949C2531}" presName="bgChev" presStyleLbl="node1" presStyleIdx="2" presStyleCnt="3" custLinFactY="-14546" custLinFactNeighborY="-100000"/>
      <dgm:spPr/>
    </dgm:pt>
    <dgm:pt modelId="{F91BEE36-5CF7-41ED-9A6F-6B51ACDD8000}" type="pres">
      <dgm:prSet presAssocID="{FD6A2156-480F-4A68-A457-20DC949C2531}" presName="txNode" presStyleLbl="fgAcc1" presStyleIdx="2" presStyleCnt="3" custScaleY="179092" custLinFactNeighborX="47" custLinFactNeighborY="-389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04F0C09-A1FF-450D-B0FF-510BC3D776EB}" type="presOf" srcId="{D9A47655-502E-44F4-8938-D290D9DD000A}" destId="{F7FA299E-13BA-49E3-B892-A5D3EDE5114A}" srcOrd="0" destOrd="0" presId="urn:microsoft.com/office/officeart/2005/8/layout/chevronAccent+Icon"/>
    <dgm:cxn modelId="{751F692A-89D6-437E-9815-6363B907371F}" type="presOf" srcId="{F8BC90ED-E303-4B18-835A-0FCB96FAF052}" destId="{2F4C70AD-D925-4563-BF10-FA71841574D8}" srcOrd="0" destOrd="0" presId="urn:microsoft.com/office/officeart/2005/8/layout/chevronAccent+Icon"/>
    <dgm:cxn modelId="{3017C6BB-694E-46D2-8276-7EF913B658BA}" type="presOf" srcId="{FD6A2156-480F-4A68-A457-20DC949C2531}" destId="{F91BEE36-5CF7-41ED-9A6F-6B51ACDD8000}" srcOrd="0" destOrd="0" presId="urn:microsoft.com/office/officeart/2005/8/layout/chevronAccent+Icon"/>
    <dgm:cxn modelId="{F76C2556-0614-4DF1-9004-EAF58518D833}" type="presOf" srcId="{06198D62-E909-4156-9164-BC5B06DACFF8}" destId="{7F18D2C2-64D6-4990-AEB8-0DB941AEC912}" srcOrd="0" destOrd="0" presId="urn:microsoft.com/office/officeart/2005/8/layout/chevronAccent+Icon"/>
    <dgm:cxn modelId="{C8E46F1A-7D82-4461-90F4-57EA383BE740}" srcId="{06198D62-E909-4156-9164-BC5B06DACFF8}" destId="{F8BC90ED-E303-4B18-835A-0FCB96FAF052}" srcOrd="0" destOrd="0" parTransId="{10840E04-CECB-43CC-AE3D-14712F0B168B}" sibTransId="{34E51EE8-EB37-41D9-98F8-264EC041A21B}"/>
    <dgm:cxn modelId="{DFC555A0-525E-49BE-BE96-71DBD2EDF5E7}" srcId="{06198D62-E909-4156-9164-BC5B06DACFF8}" destId="{D9A47655-502E-44F4-8938-D290D9DD000A}" srcOrd="1" destOrd="0" parTransId="{6DF3D0BE-A1C4-44B5-8A3A-FDF1A4280A70}" sibTransId="{A6B59F51-2920-4F6C-B193-C57BB3FB2E41}"/>
    <dgm:cxn modelId="{350878E7-6748-429F-A294-BAD22917D4CF}" srcId="{06198D62-E909-4156-9164-BC5B06DACFF8}" destId="{FD6A2156-480F-4A68-A457-20DC949C2531}" srcOrd="2" destOrd="0" parTransId="{0E0D9438-79ED-4B2C-879B-EC8009AB37DD}" sibTransId="{90A13906-2D07-497B-A1E9-763ED3A689B3}"/>
    <dgm:cxn modelId="{29657101-7906-4671-8DC6-216F9448A143}" type="presParOf" srcId="{7F18D2C2-64D6-4990-AEB8-0DB941AEC912}" destId="{9B0EE76B-38B0-48B9-9E80-787276EE38CE}" srcOrd="0" destOrd="0" presId="urn:microsoft.com/office/officeart/2005/8/layout/chevronAccent+Icon"/>
    <dgm:cxn modelId="{83E1AF73-E623-4AD8-9DF5-4B21AA89D911}" type="presParOf" srcId="{9B0EE76B-38B0-48B9-9E80-787276EE38CE}" destId="{A70CC45C-2D67-4C43-B2CF-AF544210A7D0}" srcOrd="0" destOrd="0" presId="urn:microsoft.com/office/officeart/2005/8/layout/chevronAccent+Icon"/>
    <dgm:cxn modelId="{5180CE27-EB14-4104-9617-77A0C1793B8E}" type="presParOf" srcId="{9B0EE76B-38B0-48B9-9E80-787276EE38CE}" destId="{2F4C70AD-D925-4563-BF10-FA71841574D8}" srcOrd="1" destOrd="0" presId="urn:microsoft.com/office/officeart/2005/8/layout/chevronAccent+Icon"/>
    <dgm:cxn modelId="{A30059CE-8809-47BE-ACE3-174F4B9CE1A4}" type="presParOf" srcId="{7F18D2C2-64D6-4990-AEB8-0DB941AEC912}" destId="{7A2034E2-04AB-43DF-8535-D2F26C6710BB}" srcOrd="1" destOrd="0" presId="urn:microsoft.com/office/officeart/2005/8/layout/chevronAccent+Icon"/>
    <dgm:cxn modelId="{C4DA6101-857E-449B-A7A9-335CA9C7BE6C}" type="presParOf" srcId="{7F18D2C2-64D6-4990-AEB8-0DB941AEC912}" destId="{4ABF9954-9047-49BB-80F6-F86BFB761CD1}" srcOrd="2" destOrd="0" presId="urn:microsoft.com/office/officeart/2005/8/layout/chevronAccent+Icon"/>
    <dgm:cxn modelId="{9A2A6555-ACB0-4866-86BD-E7854600A375}" type="presParOf" srcId="{4ABF9954-9047-49BB-80F6-F86BFB761CD1}" destId="{A46180E8-91C2-448D-A9B5-EEE6C6FC6150}" srcOrd="0" destOrd="0" presId="urn:microsoft.com/office/officeart/2005/8/layout/chevronAccent+Icon"/>
    <dgm:cxn modelId="{639F04DE-3481-4F97-A6BC-8D22C2DACB72}" type="presParOf" srcId="{4ABF9954-9047-49BB-80F6-F86BFB761CD1}" destId="{F7FA299E-13BA-49E3-B892-A5D3EDE5114A}" srcOrd="1" destOrd="0" presId="urn:microsoft.com/office/officeart/2005/8/layout/chevronAccent+Icon"/>
    <dgm:cxn modelId="{CA53E3AB-C839-4C90-B8E9-6EC3EA9A9DE4}" type="presParOf" srcId="{7F18D2C2-64D6-4990-AEB8-0DB941AEC912}" destId="{94DE0EEB-4D2A-4E54-8C0B-28DAC655CADF}" srcOrd="3" destOrd="0" presId="urn:microsoft.com/office/officeart/2005/8/layout/chevronAccent+Icon"/>
    <dgm:cxn modelId="{4F270380-E1E9-4BE2-8AA7-BB9E01A4477B}" type="presParOf" srcId="{7F18D2C2-64D6-4990-AEB8-0DB941AEC912}" destId="{CCDBD558-D598-4462-9271-692FB83E072D}" srcOrd="4" destOrd="0" presId="urn:microsoft.com/office/officeart/2005/8/layout/chevronAccent+Icon"/>
    <dgm:cxn modelId="{E9672173-92F8-497A-8688-0D037BD6BEB7}" type="presParOf" srcId="{CCDBD558-D598-4462-9271-692FB83E072D}" destId="{4DFF55F9-3C7A-49E8-A721-3A0F8B1BA491}" srcOrd="0" destOrd="0" presId="urn:microsoft.com/office/officeart/2005/8/layout/chevronAccent+Icon"/>
    <dgm:cxn modelId="{8B95B4E4-02D2-4206-BE23-820E6A1EE1A4}" type="presParOf" srcId="{CCDBD558-D598-4462-9271-692FB83E072D}" destId="{F91BEE36-5CF7-41ED-9A6F-6B51ACDD8000}" srcOrd="1" destOrd="0" presId="urn:microsoft.com/office/officeart/2005/8/layout/chevronAccent+Icon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Accent+Icon">
  <dgm:title val="Chevron Accent Process"/>
  <dgm:desc val="Use to show sequential steps in a task, process, or workflow, or to emphasize movement or direction. Works best with minimal Level 1 and Level 2 text."/>
  <dgm:catLst>
    <dgm:cat type="process" pri="9500"/>
    <dgm:cat type="officeonline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primFontSz" for="des" forName="txNode" op="equ" val="65"/>
      <dgm:constr type="w" for="ch" forName="compositeSpace" refType="w" refFor="ch" refForName="composite" fact="0.02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bgChev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 refType="w" fact="0.24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if>
          <dgm:else name="Name7">
            <dgm:constrLst>
              <dgm:constr type="l" for="ch" forName="bgChev" refType="w" fact="0.1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else>
        </dgm:choose>
        <dgm:ruleLst/>
        <dgm:layoutNode name="bgChev" styleLbl="node1">
          <dgm:alg type="sp"/>
          <dgm:choose name="Name8">
            <dgm:if name="Name9" func="var" arg="dir" op="equ" val="norm">
              <dgm:shape xmlns:r="http://schemas.openxmlformats.org/officeDocument/2006/relationships" type="chevron" r:blip="">
                <dgm:adjLst>
                  <dgm:adj idx="1" val="0.4"/>
                </dgm:adjLst>
              </dgm:shape>
            </dgm:if>
            <dgm:else name="Name10">
              <dgm:shape xmlns:r="http://schemas.openxmlformats.org/officeDocument/2006/relationships" rot="180" type="chevron" r:blip="">
                <dgm:adjLst>
                  <dgm:adj idx="1" val="0.4"/>
                </dgm:adjLst>
              </dgm:shape>
            </dgm:else>
          </dgm:choose>
          <dgm:presOf/>
          <dgm:constrLst/>
        </dgm:layoutNode>
        <dgm:layoutNode name="txNode" styleLbl="fgAcc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ruleLst>
            <dgm:rule type="primFontSz" val="5" fact="NaN" max="NaN"/>
          </dgm:ruleLst>
        </dgm:layoutNode>
      </dgm:layoutNode>
      <dgm:forEach name="Name11" axis="followSib" ptType="sibTrans" cnt="1">
        <dgm:layoutNode name="compositeSpace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664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3728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0969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3785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1417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2596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4031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2583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8991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2242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6506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794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43682"/>
            <a:ext cx="8382000" cy="518318"/>
          </a:xfrm>
          <a:prstGeom prst="rect">
            <a:avLst/>
          </a:prstGeom>
        </p:spPr>
        <p:txBody>
          <a:bodyPr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43400" y="6569075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304800"/>
            <a:ext cx="5257800" cy="5715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17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399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43400" y="6569075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57700" y="6569075"/>
            <a:ext cx="2286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008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74166" y="2413338"/>
            <a:ext cx="564603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Lower Rio Grande Valley (LRGV) Regional Planning Group Projects – ERCOT Independent Review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TAC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May 26, 2016</a:t>
            </a: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6286" y="1241590"/>
            <a:ext cx="6297714" cy="54259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Upgrade </a:t>
            </a:r>
            <a:r>
              <a:rPr lang="en-US" dirty="0"/>
              <a:t>Options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91063" y="1524000"/>
            <a:ext cx="3852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system topology after 2016 summer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42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/>
              <a:t>Option 1: </a:t>
            </a:r>
            <a:r>
              <a:rPr lang="en-US" sz="1600" dirty="0" smtClean="0"/>
              <a:t>One </a:t>
            </a:r>
            <a:r>
              <a:rPr lang="en-US" sz="1600" dirty="0"/>
              <a:t>300 </a:t>
            </a:r>
            <a:r>
              <a:rPr lang="en-US" sz="1600" dirty="0" err="1"/>
              <a:t>MVAr</a:t>
            </a:r>
            <a:r>
              <a:rPr lang="en-US" sz="1600" dirty="0"/>
              <a:t> SVC at </a:t>
            </a:r>
            <a:r>
              <a:rPr lang="en-US" sz="1600" dirty="0" err="1"/>
              <a:t>LaPalma</a:t>
            </a:r>
            <a:r>
              <a:rPr lang="en-US" sz="1600" dirty="0"/>
              <a:t> 138 kV substation, and one 300 </a:t>
            </a:r>
            <a:r>
              <a:rPr lang="en-US" sz="1600" dirty="0" err="1"/>
              <a:t>MVAr</a:t>
            </a:r>
            <a:r>
              <a:rPr lang="en-US" sz="1600" dirty="0"/>
              <a:t> SVC at Pharr 138 kV substation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4023" y="959668"/>
            <a:ext cx="6643553" cy="5898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4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/>
              <a:t>Option 4: </a:t>
            </a:r>
            <a:r>
              <a:rPr lang="en-US" sz="1600" dirty="0" smtClean="0"/>
              <a:t>Option1 </a:t>
            </a:r>
            <a:r>
              <a:rPr lang="en-US" sz="1600" dirty="0"/>
              <a:t>with San Miguel-Lobo-North Edinburg string 2nd circuit, no series compensation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9234" y="924715"/>
            <a:ext cx="6693132" cy="5857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32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/>
              <a:t>Option 5: </a:t>
            </a:r>
            <a:r>
              <a:rPr lang="en-US" sz="1600" dirty="0" smtClean="0"/>
              <a:t>Option </a:t>
            </a:r>
            <a:r>
              <a:rPr lang="en-US" sz="1600" dirty="0"/>
              <a:t>1 with one new 345 kV circuit NSUBLH-</a:t>
            </a:r>
            <a:r>
              <a:rPr lang="en-US" sz="1600" dirty="0" err="1"/>
              <a:t>Ajo</a:t>
            </a:r>
            <a:r>
              <a:rPr lang="en-US" sz="1600" dirty="0"/>
              <a:t>-NSUBXING (BOLD), two 345/138 kV </a:t>
            </a:r>
            <a:r>
              <a:rPr lang="en-US" sz="1600" dirty="0" smtClean="0"/>
              <a:t>transformers </a:t>
            </a: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0223" y="818352"/>
            <a:ext cx="6643553" cy="5857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31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RPG Project Proposals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AEPSC proposed LRGV area transmission improvements in April, 2015</a:t>
            </a:r>
          </a:p>
          <a:p>
            <a:pPr lvl="1"/>
            <a:r>
              <a:rPr lang="en-US" sz="2000" dirty="0" smtClean="0"/>
              <a:t>Three +600/-200 MVAR SVCs (South McAllen, </a:t>
            </a:r>
            <a:r>
              <a:rPr lang="en-US" sz="2000" dirty="0" err="1" smtClean="0"/>
              <a:t>LaPalma</a:t>
            </a:r>
            <a:r>
              <a:rPr lang="en-US" sz="2000" dirty="0" smtClean="0"/>
              <a:t>, Weslaco)</a:t>
            </a:r>
          </a:p>
          <a:p>
            <a:pPr lvl="1"/>
            <a:r>
              <a:rPr lang="en-US" sz="2000" dirty="0" smtClean="0"/>
              <a:t>New NSUBLH-</a:t>
            </a:r>
            <a:r>
              <a:rPr lang="en-US" sz="2000" dirty="0" err="1" smtClean="0"/>
              <a:t>Ajo</a:t>
            </a:r>
            <a:r>
              <a:rPr lang="en-US" sz="2000" dirty="0" smtClean="0"/>
              <a:t>-NSUBXING 345 kV BOLD Transmission Line</a:t>
            </a:r>
          </a:p>
          <a:p>
            <a:pPr lvl="1"/>
            <a:r>
              <a:rPr lang="en-US" sz="2000" dirty="0" smtClean="0"/>
              <a:t>Two 345/138 kV transformers</a:t>
            </a:r>
          </a:p>
          <a:p>
            <a:r>
              <a:rPr lang="en-US" dirty="0" err="1" smtClean="0"/>
              <a:t>Sharyland</a:t>
            </a:r>
            <a:r>
              <a:rPr lang="en-US" dirty="0" smtClean="0"/>
              <a:t> and CPS jointly </a:t>
            </a:r>
            <a:r>
              <a:rPr lang="en-US" dirty="0"/>
              <a:t>p</a:t>
            </a:r>
            <a:r>
              <a:rPr lang="en-US" dirty="0" smtClean="0"/>
              <a:t>roposed LRGV import project in September, 2015</a:t>
            </a:r>
          </a:p>
          <a:p>
            <a:pPr lvl="1"/>
            <a:r>
              <a:rPr lang="en-US" sz="2000" dirty="0" smtClean="0"/>
              <a:t>Three 400~600 MVAR SVCs (Loma Alta, Railroad, North Edinburg)</a:t>
            </a:r>
          </a:p>
          <a:p>
            <a:pPr lvl="1"/>
            <a:r>
              <a:rPr lang="en-US" sz="2000" dirty="0" smtClean="0"/>
              <a:t>New Elm Creek-</a:t>
            </a:r>
            <a:r>
              <a:rPr lang="en-US" sz="2000" dirty="0" err="1" smtClean="0"/>
              <a:t>Palmito</a:t>
            </a:r>
            <a:r>
              <a:rPr lang="en-US" sz="2000" dirty="0" smtClean="0"/>
              <a:t> 345 kV double circuit</a:t>
            </a:r>
          </a:p>
          <a:p>
            <a:pPr lvl="1"/>
            <a:r>
              <a:rPr lang="en-US" sz="2000" dirty="0" smtClean="0"/>
              <a:t>New La Palma-</a:t>
            </a:r>
            <a:r>
              <a:rPr lang="en-US" sz="2000" dirty="0" err="1" smtClean="0"/>
              <a:t>Palmito</a:t>
            </a:r>
            <a:r>
              <a:rPr lang="en-US" sz="2000" dirty="0" smtClean="0"/>
              <a:t> 345 kV single circuit</a:t>
            </a:r>
          </a:p>
          <a:p>
            <a:pPr lvl="1"/>
            <a:r>
              <a:rPr lang="en-US" sz="2000" dirty="0" smtClean="0"/>
              <a:t>One 345/138kV transformer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05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Drivers for Project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244654990"/>
              </p:ext>
            </p:extLst>
          </p:nvPr>
        </p:nvGraphicFramePr>
        <p:xfrm>
          <a:off x="304800" y="609600"/>
          <a:ext cx="861060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Rounded Rectangle 8"/>
          <p:cNvSpPr/>
          <p:nvPr/>
        </p:nvSpPr>
        <p:spPr>
          <a:xfrm>
            <a:off x="533400" y="4953000"/>
            <a:ext cx="8153400" cy="3810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Load Growth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2000" y="5029200"/>
            <a:ext cx="2590800" cy="1579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61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ERCOT Independent Review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Voltage and transient stability reliability criteria violations observed by 2021</a:t>
            </a:r>
          </a:p>
          <a:p>
            <a:pPr lvl="1"/>
            <a:r>
              <a:rPr lang="en-US" dirty="0" smtClean="0"/>
              <a:t>Most limiting contingency was loss of a generator followed by loss of another generator (NERC P3 event)</a:t>
            </a:r>
          </a:p>
          <a:p>
            <a:r>
              <a:rPr lang="en-US" dirty="0" smtClean="0"/>
              <a:t>ERCOT evaluated ten solution options</a:t>
            </a:r>
          </a:p>
          <a:p>
            <a:pPr lvl="1"/>
            <a:r>
              <a:rPr lang="en-US" dirty="0" smtClean="0"/>
              <a:t>All options could solve the reliability criteria violations for 2021</a:t>
            </a:r>
          </a:p>
          <a:p>
            <a:pPr lvl="1"/>
            <a:r>
              <a:rPr lang="en-US" dirty="0" smtClean="0"/>
              <a:t>ERCOT short-listed three options for further evaluation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808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Option Comparison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9655621"/>
              </p:ext>
            </p:extLst>
          </p:nvPr>
        </p:nvGraphicFramePr>
        <p:xfrm>
          <a:off x="115093" y="1447800"/>
          <a:ext cx="8913813" cy="3105150"/>
        </p:xfrm>
        <a:graphic>
          <a:graphicData uri="http://schemas.openxmlformats.org/drawingml/2006/table">
            <a:tbl>
              <a:tblPr/>
              <a:tblGrid>
                <a:gridCol w="3435096"/>
                <a:gridCol w="1826239"/>
                <a:gridCol w="1826239"/>
                <a:gridCol w="1826239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Items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Option 1</a:t>
                      </a:r>
                    </a:p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(2 SVCs)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Option 4 </a:t>
                      </a:r>
                    </a:p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(2 SVCs + 2</a:t>
                      </a:r>
                      <a:r>
                        <a:rPr lang="en-US" sz="20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nd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circuit)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Option 5 </a:t>
                      </a:r>
                    </a:p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(2 SVCs + new import)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Summer Peak Load Serving Capability (MW)</a:t>
                      </a:r>
                      <a:endParaRPr lang="en-US" sz="20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Reliability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Criteria Exceedance </a:t>
                      </a:r>
                    </a:p>
                    <a:p>
                      <a:pPr algn="ctr" fontAlgn="b"/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by Year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Beyond 2025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Beyond 2025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Cost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Estimate (M$)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330~348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Total New ROW Required (miles)</a:t>
                      </a:r>
                      <a:endParaRPr lang="en-US" sz="20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~140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Implementation Time (years)</a:t>
                      </a:r>
                      <a:endParaRPr lang="en-US" sz="20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Content Placeholder 6"/>
          <p:cNvSpPr txBox="1">
            <a:spLocks/>
          </p:cNvSpPr>
          <p:nvPr/>
        </p:nvSpPr>
        <p:spPr>
          <a:xfrm>
            <a:off x="457200" y="2895600"/>
            <a:ext cx="8534400" cy="12954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107870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Sensitivity Analysis: LNG Load and New Generation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4853233"/>
          </a:xfrm>
        </p:spPr>
        <p:txBody>
          <a:bodyPr/>
          <a:lstStyle/>
          <a:p>
            <a:r>
              <a:rPr lang="en-US" sz="2000" dirty="0"/>
              <a:t>LNG </a:t>
            </a:r>
            <a:r>
              <a:rPr lang="en-US" sz="2000" dirty="0" smtClean="0"/>
              <a:t>Load Sensitivity</a:t>
            </a:r>
            <a:endParaRPr lang="en-US" sz="2000" dirty="0"/>
          </a:p>
          <a:p>
            <a:pPr lvl="1"/>
            <a:r>
              <a:rPr lang="en-US" sz="1800" dirty="0" smtClean="0"/>
              <a:t>Currently six Liquefied Natural Gas (LNG) plants proposed for the Port of Brownsville: up to 2,400 MW of additional load</a:t>
            </a:r>
            <a:endParaRPr lang="en-US" sz="1800" dirty="0"/>
          </a:p>
          <a:p>
            <a:pPr lvl="1"/>
            <a:r>
              <a:rPr lang="en-US" sz="1800" dirty="0" smtClean="0"/>
              <a:t>Sensitivity analyzed 700 </a:t>
            </a:r>
            <a:r>
              <a:rPr lang="en-US" sz="1800" dirty="0"/>
              <a:t>MW LNG load in </a:t>
            </a:r>
            <a:r>
              <a:rPr lang="en-US" sz="1800" dirty="0" smtClean="0"/>
              <a:t>LRGV</a:t>
            </a:r>
            <a:endParaRPr lang="en-US" sz="1800" dirty="0"/>
          </a:p>
          <a:p>
            <a:pPr lvl="1"/>
            <a:r>
              <a:rPr lang="en-US" sz="1800" dirty="0" smtClean="0"/>
              <a:t>Key takeaways:</a:t>
            </a:r>
          </a:p>
          <a:p>
            <a:pPr lvl="2"/>
            <a:r>
              <a:rPr lang="en-US" sz="1600" dirty="0" smtClean="0">
                <a:solidFill>
                  <a:schemeClr val="accent4"/>
                </a:solidFill>
              </a:rPr>
              <a:t>New </a:t>
            </a:r>
            <a:r>
              <a:rPr lang="en-US" sz="1600" dirty="0">
                <a:solidFill>
                  <a:schemeClr val="accent4"/>
                </a:solidFill>
              </a:rPr>
              <a:t>import option terminated </a:t>
            </a:r>
            <a:r>
              <a:rPr lang="en-US" sz="1600" dirty="0" smtClean="0">
                <a:solidFill>
                  <a:schemeClr val="accent4"/>
                </a:solidFill>
              </a:rPr>
              <a:t>on east side of LRGV will have </a:t>
            </a:r>
            <a:r>
              <a:rPr lang="en-US" sz="1600" dirty="0">
                <a:solidFill>
                  <a:schemeClr val="accent4"/>
                </a:solidFill>
              </a:rPr>
              <a:t>better LNG load serving </a:t>
            </a:r>
            <a:r>
              <a:rPr lang="en-US" sz="1600" dirty="0" smtClean="0">
                <a:solidFill>
                  <a:schemeClr val="accent4"/>
                </a:solidFill>
              </a:rPr>
              <a:t>capability</a:t>
            </a:r>
          </a:p>
          <a:p>
            <a:pPr lvl="2"/>
            <a:r>
              <a:rPr lang="en-US" sz="1600" dirty="0" smtClean="0">
                <a:solidFill>
                  <a:schemeClr val="accent4"/>
                </a:solidFill>
              </a:rPr>
              <a:t>The </a:t>
            </a:r>
            <a:r>
              <a:rPr lang="en-US" sz="1600" dirty="0">
                <a:solidFill>
                  <a:schemeClr val="accent4"/>
                </a:solidFill>
              </a:rPr>
              <a:t>actual LNG </a:t>
            </a:r>
            <a:r>
              <a:rPr lang="en-US" sz="1600" dirty="0" smtClean="0">
                <a:solidFill>
                  <a:schemeClr val="accent4"/>
                </a:solidFill>
              </a:rPr>
              <a:t>implementation may require a </a:t>
            </a:r>
            <a:r>
              <a:rPr lang="en-US" sz="1600" dirty="0">
                <a:solidFill>
                  <a:schemeClr val="accent4"/>
                </a:solidFill>
              </a:rPr>
              <a:t>new import path </a:t>
            </a:r>
            <a:r>
              <a:rPr lang="en-US" sz="1600" dirty="0" smtClean="0">
                <a:solidFill>
                  <a:schemeClr val="accent4"/>
                </a:solidFill>
              </a:rPr>
              <a:t>or additional local generation</a:t>
            </a:r>
            <a:endParaRPr lang="en-US" sz="1600" dirty="0">
              <a:solidFill>
                <a:schemeClr val="accent4"/>
              </a:solidFill>
            </a:endParaRPr>
          </a:p>
          <a:p>
            <a:r>
              <a:rPr lang="en-US" sz="2000" dirty="0" smtClean="0"/>
              <a:t>New Generation Sensitivity</a:t>
            </a:r>
          </a:p>
          <a:p>
            <a:pPr lvl="1"/>
            <a:r>
              <a:rPr lang="en-US" sz="1800" dirty="0" smtClean="0"/>
              <a:t>Currently two proposed </a:t>
            </a:r>
            <a:r>
              <a:rPr lang="en-US" sz="1800" dirty="0"/>
              <a:t>combined </a:t>
            </a:r>
            <a:r>
              <a:rPr lang="en-US" sz="1800" dirty="0" smtClean="0"/>
              <a:t>cycle plants in LRGV with SGIA (neither meet Planning Guide 6.9 requirements for inclusion in planning model</a:t>
            </a:r>
          </a:p>
          <a:p>
            <a:pPr lvl="1"/>
            <a:r>
              <a:rPr lang="en-US" sz="1800" dirty="0" smtClean="0"/>
              <a:t>Assumed one generation project (~780MW with SGIA) in Cameron County</a:t>
            </a:r>
          </a:p>
          <a:p>
            <a:pPr lvl="1"/>
            <a:r>
              <a:rPr lang="en-US" sz="1800" dirty="0" smtClean="0"/>
              <a:t>Key takeaways:</a:t>
            </a:r>
          </a:p>
          <a:p>
            <a:pPr lvl="2"/>
            <a:r>
              <a:rPr lang="en-US" sz="1600" dirty="0" smtClean="0">
                <a:solidFill>
                  <a:schemeClr val="accent4"/>
                </a:solidFill>
              </a:rPr>
              <a:t>No upgrades were needed under 2021 summer peak conditions with a 780 MW generation addition</a:t>
            </a:r>
          </a:p>
          <a:p>
            <a:pPr lvl="2"/>
            <a:r>
              <a:rPr lang="en-US" sz="1600" dirty="0" smtClean="0">
                <a:solidFill>
                  <a:schemeClr val="accent4"/>
                </a:solidFill>
              </a:rPr>
              <a:t>No upgrades were needed under 2021 summer peak conditions with 700 MW of LNG load added along with a 780 MW generator addition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01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ERCOT Recommendation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en-US" sz="2400" dirty="0"/>
              <a:t>ERCOT will recommend the Board endorse Option </a:t>
            </a:r>
            <a:r>
              <a:rPr lang="en-US" altLang="en-US" sz="2400" dirty="0" smtClean="0"/>
              <a:t>1 </a:t>
            </a:r>
            <a:r>
              <a:rPr lang="en-US" altLang="en-US" sz="2400" dirty="0"/>
              <a:t>to address the reliability need in the study region</a:t>
            </a:r>
            <a:r>
              <a:rPr lang="en-US" altLang="en-US" sz="2400" dirty="0" smtClean="0"/>
              <a:t>:</a:t>
            </a:r>
            <a:endParaRPr lang="en-US" sz="2400" dirty="0" smtClean="0"/>
          </a:p>
          <a:p>
            <a:pPr lvl="1"/>
            <a:r>
              <a:rPr lang="en-US" sz="2000" dirty="0" smtClean="0"/>
              <a:t>One 300 MVAR SVC at La Palma 138 kV substation</a:t>
            </a:r>
          </a:p>
          <a:p>
            <a:pPr lvl="1"/>
            <a:r>
              <a:rPr lang="en-US" sz="2000" dirty="0" smtClean="0"/>
              <a:t>One 300 MVAR SVC at AEP Pharr 138 kV substation</a:t>
            </a:r>
          </a:p>
          <a:p>
            <a:r>
              <a:rPr lang="en-US" sz="2800" dirty="0"/>
              <a:t>Estimated Capital Cost: </a:t>
            </a:r>
            <a:r>
              <a:rPr lang="en-US" sz="2800" dirty="0" smtClean="0"/>
              <a:t>$91 million</a:t>
            </a:r>
            <a:endParaRPr lang="en-US" sz="2800" dirty="0"/>
          </a:p>
          <a:p>
            <a:endParaRPr lang="en-US" sz="2800" dirty="0" smtClean="0"/>
          </a:p>
          <a:p>
            <a:r>
              <a:rPr lang="en-US" sz="2800" dirty="0" smtClean="0"/>
              <a:t>Further improvements will be needed to meet 2023 load conditions.  Recommending Option 1 at this time will allow ERCOT and TSPs time to:</a:t>
            </a:r>
          </a:p>
          <a:p>
            <a:pPr lvl="1"/>
            <a:r>
              <a:rPr lang="en-US" sz="2000" dirty="0" smtClean="0"/>
              <a:t>Evaluate proper long-term solution with potentially more certainty about location generation and LNG load plans</a:t>
            </a:r>
          </a:p>
          <a:p>
            <a:pPr lvl="1"/>
            <a:r>
              <a:rPr lang="en-US" sz="2000" dirty="0" smtClean="0"/>
              <a:t>Evaluate the dynamic load model assumptions</a:t>
            </a:r>
            <a:endParaRPr lang="en-US" sz="28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56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25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5400" dirty="0" smtClean="0"/>
              <a:t>Appendix</a:t>
            </a:r>
            <a:endParaRPr lang="en-US" sz="5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26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FA625DC4-75AC-4019-A9C6-4DC532EFDC2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C215A72-787F-41D3-8B2A-EB6708CB3E1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E7D44DB-2AE0-4249-B147-A7557EC862F7}">
  <ds:schemaRefs>
    <ds:schemaRef ds:uri="http://purl.org/dc/terms/"/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schemas.microsoft.com/office/infopath/2007/PartnerControls"/>
    <ds:schemaRef ds:uri="c34af464-7aa1-4edd-9be4-83dffc1cb92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13476</TotalTime>
  <Words>625</Words>
  <Application>Microsoft Office PowerPoint</Application>
  <PresentationFormat>On-screen Show (4:3)</PresentationFormat>
  <Paragraphs>114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1_Custom Design</vt:lpstr>
      <vt:lpstr>Office Theme</vt:lpstr>
      <vt:lpstr>Custom Design</vt:lpstr>
      <vt:lpstr>PowerPoint Presentation</vt:lpstr>
      <vt:lpstr>RPG Project Proposals</vt:lpstr>
      <vt:lpstr>Drivers for Project</vt:lpstr>
      <vt:lpstr>ERCOT Independent Review</vt:lpstr>
      <vt:lpstr>Option Comparison</vt:lpstr>
      <vt:lpstr>Sensitivity Analysis: LNG Load and New Generation</vt:lpstr>
      <vt:lpstr>ERCOT Recommendation</vt:lpstr>
      <vt:lpstr>PowerPoint Presentation</vt:lpstr>
      <vt:lpstr>PowerPoint Presentation</vt:lpstr>
      <vt:lpstr>Upgrade Options</vt:lpstr>
      <vt:lpstr>Option 1: One 300 MVAr SVC at LaPalma 138 kV substation, and one 300 MVAr SVC at Pharr 138 kV substation </vt:lpstr>
      <vt:lpstr>Option 4: Option1 with San Miguel-Lobo-North Edinburg string 2nd circuit, no series compensation </vt:lpstr>
      <vt:lpstr>Option 5: Option 1 with one new 345 kV circuit NSUBLH-Ajo-NSUBXING (BOLD), two 345/138 kV transformers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Huang, Fred</cp:lastModifiedBy>
  <cp:revision>263</cp:revision>
  <cp:lastPrinted>2016-04-11T15:19:28Z</cp:lastPrinted>
  <dcterms:created xsi:type="dcterms:W3CDTF">2016-01-21T15:20:31Z</dcterms:created>
  <dcterms:modified xsi:type="dcterms:W3CDTF">2016-05-19T20:28:07Z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