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57" r:id="rId7"/>
    <p:sldId id="273" r:id="rId8"/>
    <p:sldId id="276" r:id="rId9"/>
    <p:sldId id="275" r:id="rId10"/>
    <p:sldId id="27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99" autoAdjust="0"/>
  </p:normalViewPr>
  <p:slideViewPr>
    <p:cSldViewPr showGuides="1">
      <p:cViewPr varScale="1">
        <p:scale>
          <a:sx n="78" d="100"/>
          <a:sy n="78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5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32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50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04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94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Report Notification Scope Recap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Brian Brandaw</a:t>
            </a:r>
            <a:endParaRPr lang="en-US" dirty="0"/>
          </a:p>
          <a:p>
            <a:r>
              <a:rPr lang="en-US" dirty="0" smtClean="0"/>
              <a:t>Manager of Common Platforms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May </a:t>
            </a:r>
            <a:r>
              <a:rPr lang="en-US" dirty="0" smtClean="0"/>
              <a:t>27,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Create a new notification infrastructure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was important so we do not generate noise on the existing system</a:t>
            </a:r>
          </a:p>
          <a:p>
            <a:pPr lvl="1">
              <a:lnSpc>
                <a:spcPct val="150000"/>
              </a:lnSpc>
            </a:pPr>
            <a:r>
              <a:rPr lang="en-US" sz="1600" dirty="0" err="1" smtClean="0"/>
              <a:t>Websockets</a:t>
            </a:r>
            <a:r>
              <a:rPr lang="en-US" sz="1600" dirty="0" smtClean="0"/>
              <a:t> is the likely transport for this new messaging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SDK and/or API will be more easily implemented than existing service clients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Implement a notification whenever a particular </a:t>
            </a:r>
            <a:r>
              <a:rPr lang="en-US" sz="2000" dirty="0" err="1" smtClean="0"/>
              <a:t>DocID</a:t>
            </a:r>
            <a:r>
              <a:rPr lang="en-US" sz="2000" dirty="0" smtClean="0"/>
              <a:t> is published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Notification to include the MIS URL to retrieve the report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Basic metadata about the report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Create a new infrastructure to support “Opt-In” by DUNS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Considering a new Administration page on MIS available to a MP’s USA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Select which Report ID’s should be sent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Evaluate each report publication event for notification actions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Determine which entities should receive notification of the event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Evaluate the Opt-In information to determine if the candidate MP’s have “opted-in”  for notifications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Send the event to the appropriate client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Receive a delivery confirmation from the MP’s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Objective is to get positive feedback to ensure delivery of the message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Ensure that logging is sufficient to validate delivery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and Opt-In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5"/>
            <a:ext cx="1730362" cy="469562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1059" y="6099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360018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6" name="Straight Arrow Connector 65"/>
          <p:cNvCxnSpPr>
            <a:stCxn id="16" idx="3"/>
            <a:endCxn id="47" idx="1"/>
          </p:cNvCxnSpPr>
          <p:nvPr/>
        </p:nvCxnSpPr>
        <p:spPr>
          <a:xfrm flipV="1">
            <a:off x="7453543" y="3631238"/>
            <a:ext cx="572434" cy="16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7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5"/>
            <a:ext cx="1730362" cy="469562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58678" y="4138093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360887"/>
            <a:ext cx="910149" cy="2712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1059" y="6099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605" y="416864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360018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sp>
        <p:nvSpPr>
          <p:cNvPr id="28" name="Oval 27"/>
          <p:cNvSpPr/>
          <p:nvPr/>
        </p:nvSpPr>
        <p:spPr>
          <a:xfrm>
            <a:off x="6019800" y="1694969"/>
            <a:ext cx="1096028" cy="109765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Publish Report</a:t>
            </a:r>
            <a:endParaRPr lang="en-US" sz="1400" dirty="0"/>
          </a:p>
        </p:txBody>
      </p:sp>
      <p:sp>
        <p:nvSpPr>
          <p:cNvPr id="59" name="Oval 58"/>
          <p:cNvSpPr/>
          <p:nvPr/>
        </p:nvSpPr>
        <p:spPr>
          <a:xfrm>
            <a:off x="6040348" y="3134553"/>
            <a:ext cx="1096028" cy="10976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Rules </a:t>
            </a:r>
            <a:r>
              <a:rPr lang="en-US" sz="1400" dirty="0" err="1" smtClean="0"/>
              <a:t>Eval</a:t>
            </a:r>
            <a:endParaRPr lang="en-US" sz="1400" dirty="0"/>
          </a:p>
        </p:txBody>
      </p:sp>
      <p:sp>
        <p:nvSpPr>
          <p:cNvPr id="60" name="Oval 59"/>
          <p:cNvSpPr/>
          <p:nvPr/>
        </p:nvSpPr>
        <p:spPr>
          <a:xfrm>
            <a:off x="6047502" y="4730610"/>
            <a:ext cx="1096028" cy="10976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Publish Events</a:t>
            </a:r>
            <a:endParaRPr lang="en-US" sz="1400" dirty="0"/>
          </a:p>
        </p:txBody>
      </p:sp>
      <p:cxnSp>
        <p:nvCxnSpPr>
          <p:cNvPr id="64" name="Straight Arrow Connector 63"/>
          <p:cNvCxnSpPr>
            <a:endCxn id="59" idx="0"/>
          </p:cNvCxnSpPr>
          <p:nvPr/>
        </p:nvCxnSpPr>
        <p:spPr>
          <a:xfrm>
            <a:off x="6588362" y="2783637"/>
            <a:ext cx="0" cy="3509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628318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9" idx="4"/>
            <a:endCxn id="60" idx="0"/>
          </p:cNvCxnSpPr>
          <p:nvPr/>
        </p:nvCxnSpPr>
        <p:spPr>
          <a:xfrm>
            <a:off x="6588362" y="4232211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37" idx="3"/>
          </p:cNvCxnSpPr>
          <p:nvPr/>
        </p:nvCxnSpPr>
        <p:spPr>
          <a:xfrm flipH="1" flipV="1">
            <a:off x="4377071" y="4439863"/>
            <a:ext cx="1663277" cy="8460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000" y="443986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192371" y="4040252"/>
            <a:ext cx="1355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View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5" name="Rounded Rectangle 14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5"/>
            <a:ext cx="1730362" cy="469562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58678" y="4138093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416265"/>
            <a:ext cx="910149" cy="2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906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1"/>
          </p:cNvCxnSpPr>
          <p:nvPr/>
        </p:nvCxnSpPr>
        <p:spPr>
          <a:xfrm flipV="1">
            <a:off x="2203996" y="3628318"/>
            <a:ext cx="1055966" cy="4679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  <a:endCxn id="16" idx="1"/>
          </p:cNvCxnSpPr>
          <p:nvPr/>
        </p:nvCxnSpPr>
        <p:spPr>
          <a:xfrm>
            <a:off x="4377071" y="3628318"/>
            <a:ext cx="1346110" cy="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7" idx="3"/>
          </p:cNvCxnSpPr>
          <p:nvPr/>
        </p:nvCxnSpPr>
        <p:spPr>
          <a:xfrm flipH="1">
            <a:off x="4377071" y="4435691"/>
            <a:ext cx="1346110" cy="41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1059" y="6099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2443981" y="4089216"/>
            <a:ext cx="1355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XML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3247605" y="4168643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40" name="Straight Arrow Connector 39"/>
          <p:cNvCxnSpPr>
            <a:stCxn id="37" idx="1"/>
          </p:cNvCxnSpPr>
          <p:nvPr/>
        </p:nvCxnSpPr>
        <p:spPr>
          <a:xfrm flipH="1">
            <a:off x="2155011" y="4439863"/>
            <a:ext cx="10925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247605" y="5014714"/>
            <a:ext cx="1155210" cy="56873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360018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sp>
        <p:nvSpPr>
          <p:cNvPr id="28" name="Oval 27"/>
          <p:cNvSpPr/>
          <p:nvPr/>
        </p:nvSpPr>
        <p:spPr>
          <a:xfrm>
            <a:off x="6019800" y="1694969"/>
            <a:ext cx="1096028" cy="109765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Publish Report</a:t>
            </a:r>
            <a:endParaRPr lang="en-US" sz="1400" dirty="0"/>
          </a:p>
        </p:txBody>
      </p:sp>
      <p:sp>
        <p:nvSpPr>
          <p:cNvPr id="59" name="Oval 58"/>
          <p:cNvSpPr/>
          <p:nvPr/>
        </p:nvSpPr>
        <p:spPr>
          <a:xfrm>
            <a:off x="6040348" y="3134553"/>
            <a:ext cx="1096028" cy="10976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Rules </a:t>
            </a:r>
            <a:r>
              <a:rPr lang="en-US" sz="1400" dirty="0" err="1" smtClean="0"/>
              <a:t>Eval</a:t>
            </a:r>
            <a:endParaRPr lang="en-US" sz="1400" dirty="0"/>
          </a:p>
        </p:txBody>
      </p:sp>
      <p:sp>
        <p:nvSpPr>
          <p:cNvPr id="60" name="Oval 59"/>
          <p:cNvSpPr/>
          <p:nvPr/>
        </p:nvSpPr>
        <p:spPr>
          <a:xfrm>
            <a:off x="6047502" y="4730610"/>
            <a:ext cx="1096028" cy="10976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Publish Events</a:t>
            </a:r>
            <a:endParaRPr lang="en-US" sz="1400" dirty="0"/>
          </a:p>
        </p:txBody>
      </p:sp>
      <p:cxnSp>
        <p:nvCxnSpPr>
          <p:cNvPr id="64" name="Straight Arrow Connector 63"/>
          <p:cNvCxnSpPr>
            <a:endCxn id="59" idx="0"/>
          </p:cNvCxnSpPr>
          <p:nvPr/>
        </p:nvCxnSpPr>
        <p:spPr>
          <a:xfrm>
            <a:off x="6588362" y="2783637"/>
            <a:ext cx="0" cy="3509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628318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9" idx="4"/>
            <a:endCxn id="60" idx="0"/>
          </p:cNvCxnSpPr>
          <p:nvPr/>
        </p:nvCxnSpPr>
        <p:spPr>
          <a:xfrm>
            <a:off x="6588362" y="4232211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368648" y="5285934"/>
            <a:ext cx="16717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 flipV="1">
            <a:off x="2048360" y="4730610"/>
            <a:ext cx="1199245" cy="5684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381715" y="4655435"/>
            <a:ext cx="1355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3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242</Words>
  <Application>Microsoft Office PowerPoint</Application>
  <PresentationFormat>On-screen Show (4:3)</PresentationFormat>
  <Paragraphs>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Scope</vt:lpstr>
      <vt:lpstr>Scope (continued)</vt:lpstr>
      <vt:lpstr>Administration and Opt-In</vt:lpstr>
      <vt:lpstr>Event Notification</vt:lpstr>
      <vt:lpstr>Full 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Brandaw, Brian</dc:creator>
  <cp:lastModifiedBy>Brandaw, Brian</cp:lastModifiedBy>
  <cp:revision>51</cp:revision>
  <cp:lastPrinted>2016-01-21T20:53:15Z</cp:lastPrinted>
  <dcterms:created xsi:type="dcterms:W3CDTF">2016-01-21T15:20:31Z</dcterms:created>
  <dcterms:modified xsi:type="dcterms:W3CDTF">2016-05-26T21:09:50Z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