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88" r:id="rId4"/>
    <p:sldMasterId id="2147493590" r:id="rId5"/>
    <p:sldMasterId id="2147493594" r:id="rId6"/>
  </p:sldMasterIdLst>
  <p:notesMasterIdLst>
    <p:notesMasterId r:id="rId18"/>
  </p:notesMasterIdLst>
  <p:handoutMasterIdLst>
    <p:handoutMasterId r:id="rId19"/>
  </p:handoutMasterIdLst>
  <p:sldIdLst>
    <p:sldId id="260" r:id="rId7"/>
    <p:sldId id="705" r:id="rId8"/>
    <p:sldId id="706" r:id="rId9"/>
    <p:sldId id="714" r:id="rId10"/>
    <p:sldId id="708" r:id="rId11"/>
    <p:sldId id="699" r:id="rId12"/>
    <p:sldId id="674" r:id="rId13"/>
    <p:sldId id="709" r:id="rId14"/>
    <p:sldId id="715" r:id="rId15"/>
    <p:sldId id="710" r:id="rId16"/>
    <p:sldId id="711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ja 111814" initials="M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5E"/>
    <a:srgbClr val="CCECFF"/>
    <a:srgbClr val="CCFFFF"/>
    <a:srgbClr val="00CC99"/>
    <a:srgbClr val="55BAB7"/>
    <a:srgbClr val="33CC33"/>
    <a:srgbClr val="FFFF00"/>
    <a:srgbClr val="C26508"/>
    <a:srgbClr val="005386"/>
    <a:srgbClr val="C4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6581" autoAdjust="0"/>
  </p:normalViewPr>
  <p:slideViewPr>
    <p:cSldViewPr snapToGrid="0" snapToObjects="1">
      <p:cViewPr varScale="1">
        <p:scale>
          <a:sx n="108" d="100"/>
          <a:sy n="108" d="100"/>
        </p:scale>
        <p:origin x="10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785BD9-95FD-434A-AA03-7304E24CFB24}" type="datetimeFigureOut">
              <a:rPr lang="en-US"/>
              <a:pPr>
                <a:defRPr/>
              </a:pPr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C6BB21-0265-4CFE-971F-C55EF6B6A0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93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8C4006-706F-45FB-9C41-C1F5A4FB485D}" type="datetimeFigureOut">
              <a:rPr lang="en-US"/>
              <a:pPr>
                <a:defRPr/>
              </a:pPr>
              <a:t>5/25/2016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BD9533-7C8D-4997-A7FB-4194A59E1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66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CE5935-22F7-4C14-8AF9-96FEE1CB9791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326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07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1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91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060"/>
            <a:ext cx="8229600" cy="512332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151031"/>
            <a:ext cx="8229600" cy="81318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5/26/2015 TAC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976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DEFD0569-0ABD-411E-8A57-5B06900FAC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4976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2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98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0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E537-03C1-4A68-91AB-000608A7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9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9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4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89" r:id="rId1"/>
    <p:sldLayoutId id="214749359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5/26/2015 TAC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4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91" r:id="rId1"/>
    <p:sldLayoutId id="2147493592" r:id="rId2"/>
    <p:sldLayoutId id="214749359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2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95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3829050" y="1829010"/>
            <a:ext cx="5010150" cy="4099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chemeClr val="tx2"/>
                </a:solidFill>
              </a:rPr>
              <a:t>Appeal of PRS Rejection of NPRR 667</a:t>
            </a:r>
            <a:endParaRPr lang="en-US" altLang="en-US" b="1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Dan Woodfin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Director, System Operations</a:t>
            </a:r>
          </a:p>
          <a:p>
            <a:pPr>
              <a:buNone/>
            </a:pPr>
            <a:endParaRPr lang="en-US" sz="1800" b="1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TAC 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May 26,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667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supports TAC Goals for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8778"/>
            <a:ext cx="8534400" cy="510138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5</a:t>
            </a:r>
            <a:r>
              <a:rPr lang="en-US" b="1" dirty="0"/>
              <a:t>.  Develop and implement needed market design corrections and improvements which are cost effective.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rgbClr val="00B0F0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Brattle study found the </a:t>
            </a:r>
            <a:r>
              <a:rPr lang="en-US" dirty="0">
                <a:solidFill>
                  <a:schemeClr val="accent1"/>
                </a:solidFill>
              </a:rPr>
              <a:t>NPRR had benefits </a:t>
            </a:r>
            <a:r>
              <a:rPr lang="en-US" dirty="0" smtClean="0">
                <a:solidFill>
                  <a:schemeClr val="accent1"/>
                </a:solidFill>
              </a:rPr>
              <a:t>much greater than costs 	(even after adjustment to lower gas prices) </a:t>
            </a:r>
            <a:r>
              <a:rPr lang="en-US" dirty="0">
                <a:solidFill>
                  <a:schemeClr val="accent1"/>
                </a:solidFill>
              </a:rPr>
              <a:t>and was good market design.  </a:t>
            </a:r>
            <a:endParaRPr lang="en-US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6</a:t>
            </a:r>
            <a:r>
              <a:rPr lang="en-US" b="1" dirty="0"/>
              <a:t>.  Pursue the appropriate implementation of load participation </a:t>
            </a:r>
            <a:endParaRPr lang="en-US" b="1" dirty="0" smtClean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NPRR </a:t>
            </a:r>
            <a:r>
              <a:rPr lang="en-US" dirty="0">
                <a:solidFill>
                  <a:schemeClr val="accent1"/>
                </a:solidFill>
              </a:rPr>
              <a:t>provides several opportunities for increased </a:t>
            </a:r>
            <a:r>
              <a:rPr lang="en-US" dirty="0" smtClean="0">
                <a:solidFill>
                  <a:schemeClr val="accent1"/>
                </a:solidFill>
              </a:rPr>
              <a:t>load participation.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7</a:t>
            </a:r>
            <a:r>
              <a:rPr lang="en-US" b="1" dirty="0"/>
              <a:t>.  Pursue the appropriate implementation of emerging </a:t>
            </a:r>
            <a:r>
              <a:rPr lang="en-US" b="1" dirty="0" smtClean="0"/>
              <a:t>technologies.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NPRR667 allows increased </a:t>
            </a:r>
            <a:r>
              <a:rPr lang="en-US" dirty="0">
                <a:solidFill>
                  <a:schemeClr val="accent1"/>
                </a:solidFill>
              </a:rPr>
              <a:t>flexibility and </a:t>
            </a:r>
            <a:r>
              <a:rPr lang="en-US" dirty="0" smtClean="0">
                <a:solidFill>
                  <a:schemeClr val="accent1"/>
                </a:solidFill>
              </a:rPr>
              <a:t>efficiency </a:t>
            </a:r>
            <a:r>
              <a:rPr lang="en-US" dirty="0">
                <a:solidFill>
                  <a:schemeClr val="accent1"/>
                </a:solidFill>
              </a:rPr>
              <a:t>in </a:t>
            </a:r>
            <a:r>
              <a:rPr lang="en-US" dirty="0" smtClean="0">
                <a:solidFill>
                  <a:schemeClr val="accent1"/>
                </a:solidFill>
              </a:rPr>
              <a:t>integrating new 	resources </a:t>
            </a:r>
            <a:r>
              <a:rPr lang="en-US" dirty="0">
                <a:solidFill>
                  <a:schemeClr val="accent1"/>
                </a:solidFill>
              </a:rPr>
              <a:t>and facilitates their participation in the AS markets.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11</a:t>
            </a:r>
            <a:r>
              <a:rPr lang="en-US" b="1" dirty="0"/>
              <a:t>. </a:t>
            </a:r>
            <a:r>
              <a:rPr lang="en-US" b="1" dirty="0" smtClean="0"/>
              <a:t>Collaborate </a:t>
            </a:r>
            <a:r>
              <a:rPr lang="en-US" b="1" dirty="0"/>
              <a:t>with ERCOT Staff on the review of Ancillary Service needs and implement changes as necessary.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ERCOT </a:t>
            </a:r>
            <a:r>
              <a:rPr lang="en-US" dirty="0">
                <a:solidFill>
                  <a:schemeClr val="accent1"/>
                </a:solidFill>
              </a:rPr>
              <a:t>and stakeholders have worked </a:t>
            </a:r>
            <a:r>
              <a:rPr lang="en-US" dirty="0" smtClean="0">
                <a:solidFill>
                  <a:schemeClr val="accent1"/>
                </a:solidFill>
              </a:rPr>
              <a:t>together to refine NPRR667.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12</a:t>
            </a:r>
            <a:r>
              <a:rPr lang="en-US" b="1" dirty="0"/>
              <a:t>. </a:t>
            </a:r>
            <a:r>
              <a:rPr lang="en-US" b="1" dirty="0" smtClean="0"/>
              <a:t>Maintain </a:t>
            </a:r>
            <a:r>
              <a:rPr lang="en-US" b="1" dirty="0"/>
              <a:t>market rules that support open access to the ERCOT markets and transmission network.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NPRR667 </a:t>
            </a:r>
            <a:r>
              <a:rPr lang="en-US" dirty="0">
                <a:solidFill>
                  <a:schemeClr val="accent1"/>
                </a:solidFill>
              </a:rPr>
              <a:t>removes significant barriers to entry </a:t>
            </a:r>
            <a:r>
              <a:rPr lang="en-US" dirty="0" smtClean="0">
                <a:solidFill>
                  <a:schemeClr val="accent1"/>
                </a:solidFill>
              </a:rPr>
              <a:t>for diverse types of 	resources needed to reliably support the continually changing resource 	mix.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36903"/>
          </a:xfrm>
        </p:spPr>
        <p:txBody>
          <a:bodyPr/>
          <a:lstStyle/>
          <a:p>
            <a:r>
              <a:rPr lang="en-US" dirty="0" smtClean="0"/>
              <a:t>Appeal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31875"/>
            <a:ext cx="8534400" cy="4634158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ERCOT requests that TAC recommend approval of </a:t>
            </a:r>
            <a:r>
              <a:rPr lang="en-US" dirty="0" smtClean="0"/>
              <a:t>NPRR667, </a:t>
            </a:r>
            <a:r>
              <a:rPr lang="en-US" dirty="0"/>
              <a:t>in order to: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/>
                </a:solidFill>
              </a:rPr>
              <a:t>Provide </a:t>
            </a:r>
            <a:r>
              <a:rPr lang="en-US" dirty="0">
                <a:solidFill>
                  <a:schemeClr val="accent1"/>
                </a:solidFill>
              </a:rPr>
              <a:t>a holistic and efficient set of AS to meet the changing reliability challenges of the ERCOT System;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/>
                </a:solidFill>
              </a:rPr>
              <a:t>Remove </a:t>
            </a:r>
            <a:r>
              <a:rPr lang="en-US" dirty="0">
                <a:solidFill>
                  <a:schemeClr val="accent1"/>
                </a:solidFill>
              </a:rPr>
              <a:t>barriers to entry for new Resources that can meet the technical needs of the </a:t>
            </a:r>
            <a:r>
              <a:rPr lang="en-US" dirty="0" smtClean="0">
                <a:solidFill>
                  <a:schemeClr val="accent1"/>
                </a:solidFill>
              </a:rPr>
              <a:t>system; </a:t>
            </a:r>
            <a:r>
              <a:rPr lang="en-US" dirty="0">
                <a:solidFill>
                  <a:schemeClr val="accent1"/>
                </a:solidFill>
              </a:rPr>
              <a:t>and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/>
                </a:solidFill>
              </a:rPr>
              <a:t>Allow </a:t>
            </a:r>
            <a:r>
              <a:rPr lang="en-US" dirty="0">
                <a:solidFill>
                  <a:schemeClr val="accent1"/>
                </a:solidFill>
              </a:rPr>
              <a:t>a coordinated transition to address future AS needs rather than addressing these needs through a piecemeal approach.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mix has changed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04800" y="1112773"/>
            <a:ext cx="8534400" cy="4807260"/>
          </a:xfrm>
        </p:spPr>
        <p:txBody>
          <a:bodyPr/>
          <a:lstStyle/>
          <a:p>
            <a:r>
              <a:rPr lang="en-US" sz="2800" dirty="0" smtClean="0"/>
              <a:t>Resource mix in ERCOT Market has changed significantly since current AS framework was developed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This has changed both the </a:t>
            </a:r>
            <a:r>
              <a:rPr lang="en-US" sz="2800" u="sng" dirty="0" smtClean="0"/>
              <a:t>need</a:t>
            </a:r>
            <a:r>
              <a:rPr lang="en-US" sz="2800" dirty="0" smtClean="0"/>
              <a:t> for AS and the </a:t>
            </a:r>
            <a:r>
              <a:rPr lang="en-US" sz="2800" u="sng" dirty="0" smtClean="0"/>
              <a:t>capability</a:t>
            </a:r>
            <a:r>
              <a:rPr lang="en-US" sz="2800" dirty="0" smtClean="0"/>
              <a:t> of resources to provide the AS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487495" y="2474550"/>
            <a:ext cx="4323157" cy="2132860"/>
            <a:chOff x="1088208" y="967750"/>
            <a:chExt cx="7228357" cy="3566160"/>
          </a:xfrm>
        </p:grpSpPr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>
              <a:off x="1088208" y="967750"/>
              <a:ext cx="7228357" cy="3566160"/>
              <a:chOff x="-76200" y="1036320"/>
              <a:chExt cx="9637809" cy="4754880"/>
            </a:xfrm>
          </p:grpSpPr>
          <p:grpSp>
            <p:nvGrpSpPr>
              <p:cNvPr id="55" name="Group 54"/>
              <p:cNvGrpSpPr>
                <a:grpSpLocks noChangeAspect="1"/>
              </p:cNvGrpSpPr>
              <p:nvPr/>
            </p:nvGrpSpPr>
            <p:grpSpPr>
              <a:xfrm>
                <a:off x="-76200" y="1127760"/>
                <a:ext cx="4288409" cy="4572000"/>
                <a:chOff x="352425" y="966312"/>
                <a:chExt cx="4040188" cy="4307363"/>
              </a:xfrm>
            </p:grpSpPr>
            <p:grpSp>
              <p:nvGrpSpPr>
                <p:cNvPr id="36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525463" y="1387475"/>
                  <a:ext cx="3867150" cy="3886200"/>
                  <a:chOff x="151" y="874"/>
                  <a:chExt cx="2436" cy="2448"/>
                </a:xfrm>
              </p:grpSpPr>
              <p:sp>
                <p:nvSpPr>
                  <p:cNvPr id="37" name="AutoShape 21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156" y="874"/>
                    <a:ext cx="2400" cy="2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38" name="Freeform 23"/>
                  <p:cNvSpPr>
                    <a:spLocks/>
                  </p:cNvSpPr>
                  <p:nvPr/>
                </p:nvSpPr>
                <p:spPr bwMode="auto">
                  <a:xfrm>
                    <a:off x="1370" y="881"/>
                    <a:ext cx="1" cy="601"/>
                  </a:xfrm>
                  <a:custGeom>
                    <a:avLst/>
                    <a:gdLst>
                      <a:gd name="T0" fmla="*/ 0 w 1"/>
                      <a:gd name="T1" fmla="*/ 601 h 601"/>
                      <a:gd name="T2" fmla="*/ 1 w 1"/>
                      <a:gd name="T3" fmla="*/ 0 h 601"/>
                      <a:gd name="T4" fmla="*/ 0 w 1"/>
                      <a:gd name="T5" fmla="*/ 0 h 601"/>
                      <a:gd name="T6" fmla="*/ 0 w 1"/>
                      <a:gd name="T7" fmla="*/ 601 h 6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" h="601">
                        <a:moveTo>
                          <a:pt x="0" y="601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601"/>
                        </a:lnTo>
                        <a:close/>
                      </a:path>
                    </a:pathLst>
                  </a:custGeom>
                  <a:solidFill>
                    <a:srgbClr val="00ACC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39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364" y="876"/>
                    <a:ext cx="12" cy="611"/>
                  </a:xfrm>
                  <a:custGeom>
                    <a:avLst/>
                    <a:gdLst>
                      <a:gd name="T0" fmla="*/ 50 w 101"/>
                      <a:gd name="T1" fmla="*/ 5007 h 5103"/>
                      <a:gd name="T2" fmla="*/ 2 w 101"/>
                      <a:gd name="T3" fmla="*/ 5055 h 5103"/>
                      <a:gd name="T4" fmla="*/ 5 w 101"/>
                      <a:gd name="T5" fmla="*/ 48 h 5103"/>
                      <a:gd name="T6" fmla="*/ 53 w 101"/>
                      <a:gd name="T7" fmla="*/ 96 h 5103"/>
                      <a:gd name="T8" fmla="*/ 48 w 101"/>
                      <a:gd name="T9" fmla="*/ 96 h 5103"/>
                      <a:gd name="T10" fmla="*/ 96 w 101"/>
                      <a:gd name="T11" fmla="*/ 48 h 5103"/>
                      <a:gd name="T12" fmla="*/ 96 w 101"/>
                      <a:gd name="T13" fmla="*/ 5055 h 5103"/>
                      <a:gd name="T14" fmla="*/ 48 w 101"/>
                      <a:gd name="T15" fmla="*/ 5007 h 5103"/>
                      <a:gd name="T16" fmla="*/ 50 w 101"/>
                      <a:gd name="T17" fmla="*/ 5007 h 5103"/>
                      <a:gd name="T18" fmla="*/ 48 w 101"/>
                      <a:gd name="T19" fmla="*/ 5103 h 5103"/>
                      <a:gd name="T20" fmla="*/ 0 w 101"/>
                      <a:gd name="T21" fmla="*/ 5055 h 5103"/>
                      <a:gd name="T22" fmla="*/ 0 w 101"/>
                      <a:gd name="T23" fmla="*/ 48 h 5103"/>
                      <a:gd name="T24" fmla="*/ 48 w 101"/>
                      <a:gd name="T25" fmla="*/ 0 h 5103"/>
                      <a:gd name="T26" fmla="*/ 53 w 101"/>
                      <a:gd name="T27" fmla="*/ 0 h 5103"/>
                      <a:gd name="T28" fmla="*/ 101 w 101"/>
                      <a:gd name="T29" fmla="*/ 48 h 5103"/>
                      <a:gd name="T30" fmla="*/ 98 w 101"/>
                      <a:gd name="T31" fmla="*/ 5055 h 5103"/>
                      <a:gd name="T32" fmla="*/ 50 w 101"/>
                      <a:gd name="T33" fmla="*/ 5103 h 5103"/>
                      <a:gd name="T34" fmla="*/ 48 w 101"/>
                      <a:gd name="T35" fmla="*/ 5103 h 51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01" h="5103">
                        <a:moveTo>
                          <a:pt x="50" y="5007"/>
                        </a:moveTo>
                        <a:lnTo>
                          <a:pt x="2" y="5055"/>
                        </a:lnTo>
                        <a:lnTo>
                          <a:pt x="5" y="48"/>
                        </a:lnTo>
                        <a:lnTo>
                          <a:pt x="53" y="96"/>
                        </a:lnTo>
                        <a:lnTo>
                          <a:pt x="48" y="96"/>
                        </a:lnTo>
                        <a:lnTo>
                          <a:pt x="96" y="48"/>
                        </a:lnTo>
                        <a:lnTo>
                          <a:pt x="96" y="5055"/>
                        </a:lnTo>
                        <a:lnTo>
                          <a:pt x="48" y="5007"/>
                        </a:lnTo>
                        <a:lnTo>
                          <a:pt x="50" y="5007"/>
                        </a:lnTo>
                        <a:close/>
                        <a:moveTo>
                          <a:pt x="48" y="5103"/>
                        </a:moveTo>
                        <a:cubicBezTo>
                          <a:pt x="21" y="5103"/>
                          <a:pt x="0" y="5082"/>
                          <a:pt x="0" y="5055"/>
                        </a:cubicBezTo>
                        <a:lnTo>
                          <a:pt x="0" y="48"/>
                        </a:lnTo>
                        <a:cubicBezTo>
                          <a:pt x="0" y="22"/>
                          <a:pt x="21" y="0"/>
                          <a:pt x="48" y="0"/>
                        </a:cubicBezTo>
                        <a:lnTo>
                          <a:pt x="53" y="0"/>
                        </a:lnTo>
                        <a:cubicBezTo>
                          <a:pt x="79" y="0"/>
                          <a:pt x="101" y="22"/>
                          <a:pt x="101" y="48"/>
                        </a:cubicBezTo>
                        <a:lnTo>
                          <a:pt x="98" y="5055"/>
                        </a:lnTo>
                        <a:cubicBezTo>
                          <a:pt x="98" y="5082"/>
                          <a:pt x="77" y="5103"/>
                          <a:pt x="50" y="5103"/>
                        </a:cubicBezTo>
                        <a:lnTo>
                          <a:pt x="48" y="510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0" name="Freeform 25"/>
                  <p:cNvSpPr>
                    <a:spLocks/>
                  </p:cNvSpPr>
                  <p:nvPr/>
                </p:nvSpPr>
                <p:spPr bwMode="auto">
                  <a:xfrm>
                    <a:off x="1370" y="882"/>
                    <a:ext cx="67" cy="601"/>
                  </a:xfrm>
                  <a:custGeom>
                    <a:avLst/>
                    <a:gdLst>
                      <a:gd name="T0" fmla="*/ 569 w 569"/>
                      <a:gd name="T1" fmla="*/ 17 h 5016"/>
                      <a:gd name="T2" fmla="*/ 3 w 569"/>
                      <a:gd name="T3" fmla="*/ 0 h 5016"/>
                      <a:gd name="T4" fmla="*/ 0 w 569"/>
                      <a:gd name="T5" fmla="*/ 5007 h 5016"/>
                      <a:gd name="T6" fmla="*/ 284 w 569"/>
                      <a:gd name="T7" fmla="*/ 5016 h 5016"/>
                      <a:gd name="T8" fmla="*/ 569 w 569"/>
                      <a:gd name="T9" fmla="*/ 17 h 50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69" h="5016">
                        <a:moveTo>
                          <a:pt x="569" y="17"/>
                        </a:moveTo>
                        <a:cubicBezTo>
                          <a:pt x="381" y="6"/>
                          <a:pt x="192" y="0"/>
                          <a:pt x="3" y="0"/>
                        </a:cubicBezTo>
                        <a:lnTo>
                          <a:pt x="0" y="5007"/>
                        </a:lnTo>
                        <a:cubicBezTo>
                          <a:pt x="95" y="5007"/>
                          <a:pt x="189" y="5010"/>
                          <a:pt x="284" y="5016"/>
                        </a:cubicBezTo>
                        <a:lnTo>
                          <a:pt x="569" y="17"/>
                        </a:lnTo>
                        <a:close/>
                      </a:path>
                    </a:pathLst>
                  </a:custGeom>
                  <a:solidFill>
                    <a:srgbClr val="5B677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1" name="Freeform 26"/>
                  <p:cNvSpPr>
                    <a:spLocks noEditPoints="1"/>
                  </p:cNvSpPr>
                  <p:nvPr/>
                </p:nvSpPr>
                <p:spPr bwMode="auto">
                  <a:xfrm>
                    <a:off x="1365" y="876"/>
                    <a:ext cx="78" cy="613"/>
                  </a:xfrm>
                  <a:custGeom>
                    <a:avLst/>
                    <a:gdLst>
                      <a:gd name="T0" fmla="*/ 570 w 666"/>
                      <a:gd name="T1" fmla="*/ 62 h 5113"/>
                      <a:gd name="T2" fmla="*/ 615 w 666"/>
                      <a:gd name="T3" fmla="*/ 113 h 5113"/>
                      <a:gd name="T4" fmla="*/ 332 w 666"/>
                      <a:gd name="T5" fmla="*/ 100 h 5113"/>
                      <a:gd name="T6" fmla="*/ 50 w 666"/>
                      <a:gd name="T7" fmla="*/ 96 h 5113"/>
                      <a:gd name="T8" fmla="*/ 99 w 666"/>
                      <a:gd name="T9" fmla="*/ 48 h 5113"/>
                      <a:gd name="T10" fmla="*/ 96 w 666"/>
                      <a:gd name="T11" fmla="*/ 5055 h 5113"/>
                      <a:gd name="T12" fmla="*/ 49 w 666"/>
                      <a:gd name="T13" fmla="*/ 5007 h 5113"/>
                      <a:gd name="T14" fmla="*/ 191 w 666"/>
                      <a:gd name="T15" fmla="*/ 5009 h 5113"/>
                      <a:gd name="T16" fmla="*/ 334 w 666"/>
                      <a:gd name="T17" fmla="*/ 5016 h 5113"/>
                      <a:gd name="T18" fmla="*/ 284 w 666"/>
                      <a:gd name="T19" fmla="*/ 5061 h 5113"/>
                      <a:gd name="T20" fmla="*/ 570 w 666"/>
                      <a:gd name="T21" fmla="*/ 62 h 5113"/>
                      <a:gd name="T22" fmla="*/ 380 w 666"/>
                      <a:gd name="T23" fmla="*/ 5067 h 5113"/>
                      <a:gd name="T24" fmla="*/ 330 w 666"/>
                      <a:gd name="T25" fmla="*/ 5112 h 5113"/>
                      <a:gd name="T26" fmla="*/ 190 w 666"/>
                      <a:gd name="T27" fmla="*/ 5105 h 5113"/>
                      <a:gd name="T28" fmla="*/ 48 w 666"/>
                      <a:gd name="T29" fmla="*/ 5103 h 5113"/>
                      <a:gd name="T30" fmla="*/ 0 w 666"/>
                      <a:gd name="T31" fmla="*/ 5055 h 5113"/>
                      <a:gd name="T32" fmla="*/ 3 w 666"/>
                      <a:gd name="T33" fmla="*/ 48 h 5113"/>
                      <a:gd name="T34" fmla="*/ 17 w 666"/>
                      <a:gd name="T35" fmla="*/ 14 h 5113"/>
                      <a:gd name="T36" fmla="*/ 52 w 666"/>
                      <a:gd name="T37" fmla="*/ 0 h 5113"/>
                      <a:gd name="T38" fmla="*/ 337 w 666"/>
                      <a:gd name="T39" fmla="*/ 5 h 5113"/>
                      <a:gd name="T40" fmla="*/ 620 w 666"/>
                      <a:gd name="T41" fmla="*/ 17 h 5113"/>
                      <a:gd name="T42" fmla="*/ 653 w 666"/>
                      <a:gd name="T43" fmla="*/ 33 h 5113"/>
                      <a:gd name="T44" fmla="*/ 665 w 666"/>
                      <a:gd name="T45" fmla="*/ 68 h 5113"/>
                      <a:gd name="T46" fmla="*/ 380 w 666"/>
                      <a:gd name="T47" fmla="*/ 5067 h 5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666" h="5113">
                        <a:moveTo>
                          <a:pt x="570" y="62"/>
                        </a:moveTo>
                        <a:lnTo>
                          <a:pt x="615" y="113"/>
                        </a:lnTo>
                        <a:lnTo>
                          <a:pt x="332" y="100"/>
                        </a:lnTo>
                        <a:lnTo>
                          <a:pt x="50" y="96"/>
                        </a:lnTo>
                        <a:lnTo>
                          <a:pt x="99" y="48"/>
                        </a:lnTo>
                        <a:lnTo>
                          <a:pt x="96" y="5055"/>
                        </a:lnTo>
                        <a:lnTo>
                          <a:pt x="49" y="5007"/>
                        </a:lnTo>
                        <a:lnTo>
                          <a:pt x="191" y="5009"/>
                        </a:lnTo>
                        <a:lnTo>
                          <a:pt x="334" y="5016"/>
                        </a:lnTo>
                        <a:lnTo>
                          <a:pt x="284" y="5061"/>
                        </a:lnTo>
                        <a:lnTo>
                          <a:pt x="570" y="62"/>
                        </a:lnTo>
                        <a:close/>
                        <a:moveTo>
                          <a:pt x="380" y="5067"/>
                        </a:moveTo>
                        <a:cubicBezTo>
                          <a:pt x="378" y="5093"/>
                          <a:pt x="356" y="5113"/>
                          <a:pt x="330" y="5112"/>
                        </a:cubicBezTo>
                        <a:lnTo>
                          <a:pt x="190" y="5105"/>
                        </a:lnTo>
                        <a:lnTo>
                          <a:pt x="48" y="5103"/>
                        </a:lnTo>
                        <a:cubicBezTo>
                          <a:pt x="22" y="5103"/>
                          <a:pt x="0" y="5082"/>
                          <a:pt x="0" y="5055"/>
                        </a:cubicBezTo>
                        <a:lnTo>
                          <a:pt x="3" y="48"/>
                        </a:lnTo>
                        <a:cubicBezTo>
                          <a:pt x="3" y="36"/>
                          <a:pt x="8" y="23"/>
                          <a:pt x="17" y="14"/>
                        </a:cubicBezTo>
                        <a:cubicBezTo>
                          <a:pt x="26" y="5"/>
                          <a:pt x="39" y="0"/>
                          <a:pt x="52" y="0"/>
                        </a:cubicBezTo>
                        <a:lnTo>
                          <a:pt x="337" y="5"/>
                        </a:lnTo>
                        <a:lnTo>
                          <a:pt x="620" y="17"/>
                        </a:lnTo>
                        <a:cubicBezTo>
                          <a:pt x="632" y="18"/>
                          <a:pt x="644" y="23"/>
                          <a:pt x="653" y="33"/>
                        </a:cubicBezTo>
                        <a:cubicBezTo>
                          <a:pt x="662" y="42"/>
                          <a:pt x="666" y="55"/>
                          <a:pt x="665" y="68"/>
                        </a:cubicBezTo>
                        <a:lnTo>
                          <a:pt x="380" y="506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2" name="Freeform 27"/>
                  <p:cNvSpPr>
                    <a:spLocks/>
                  </p:cNvSpPr>
                  <p:nvPr/>
                </p:nvSpPr>
                <p:spPr bwMode="auto">
                  <a:xfrm>
                    <a:off x="1404" y="884"/>
                    <a:ext cx="1183" cy="1268"/>
                  </a:xfrm>
                  <a:custGeom>
                    <a:avLst/>
                    <a:gdLst>
                      <a:gd name="T0" fmla="*/ 4855 w 5017"/>
                      <a:gd name="T1" fmla="*/ 5292 h 5292"/>
                      <a:gd name="T2" fmla="*/ 150 w 5017"/>
                      <a:gd name="T3" fmla="*/ 0 h 5292"/>
                      <a:gd name="T4" fmla="*/ 142 w 5017"/>
                      <a:gd name="T5" fmla="*/ 0 h 5292"/>
                      <a:gd name="T6" fmla="*/ 0 w 5017"/>
                      <a:gd name="T7" fmla="*/ 2499 h 5292"/>
                      <a:gd name="T8" fmla="*/ 2356 w 5017"/>
                      <a:gd name="T9" fmla="*/ 5142 h 5292"/>
                      <a:gd name="T10" fmla="*/ 2356 w 5017"/>
                      <a:gd name="T11" fmla="*/ 5145 h 5292"/>
                      <a:gd name="T12" fmla="*/ 4855 w 5017"/>
                      <a:gd name="T13" fmla="*/ 5292 h 52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017" h="5292">
                        <a:moveTo>
                          <a:pt x="4855" y="5292"/>
                        </a:moveTo>
                        <a:cubicBezTo>
                          <a:pt x="5017" y="2531"/>
                          <a:pt x="2910" y="162"/>
                          <a:pt x="150" y="0"/>
                        </a:cubicBezTo>
                        <a:cubicBezTo>
                          <a:pt x="147" y="0"/>
                          <a:pt x="145" y="0"/>
                          <a:pt x="142" y="0"/>
                        </a:cubicBezTo>
                        <a:lnTo>
                          <a:pt x="0" y="2499"/>
                        </a:lnTo>
                        <a:cubicBezTo>
                          <a:pt x="1380" y="2578"/>
                          <a:pt x="2435" y="3761"/>
                          <a:pt x="2356" y="5142"/>
                        </a:cubicBezTo>
                        <a:cubicBezTo>
                          <a:pt x="2356" y="5143"/>
                          <a:pt x="2356" y="5144"/>
                          <a:pt x="2356" y="5145"/>
                        </a:cubicBezTo>
                        <a:lnTo>
                          <a:pt x="4855" y="5292"/>
                        </a:lnTo>
                        <a:close/>
                      </a:path>
                    </a:pathLst>
                  </a:custGeom>
                  <a:solidFill>
                    <a:srgbClr val="00CE7D"/>
                  </a:solidFill>
                  <a:ln w="76200">
                    <a:solidFill>
                      <a:srgbClr val="FFD1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3" name="Freeform 28"/>
                  <p:cNvSpPr>
                    <a:spLocks noEditPoints="1"/>
                  </p:cNvSpPr>
                  <p:nvPr/>
                </p:nvSpPr>
                <p:spPr bwMode="auto">
                  <a:xfrm>
                    <a:off x="1398" y="878"/>
                    <a:ext cx="1159" cy="1280"/>
                  </a:xfrm>
                  <a:custGeom>
                    <a:avLst/>
                    <a:gdLst>
                      <a:gd name="T0" fmla="*/ 4865 w 4913"/>
                      <a:gd name="T1" fmla="*/ 5058 h 5341"/>
                      <a:gd name="T2" fmla="*/ 4814 w 4913"/>
                      <a:gd name="T3" fmla="*/ 4306 h 5341"/>
                      <a:gd name="T4" fmla="*/ 4655 w 4913"/>
                      <a:gd name="T5" fmla="*/ 3586 h 5341"/>
                      <a:gd name="T6" fmla="*/ 4395 w 4913"/>
                      <a:gd name="T7" fmla="*/ 2908 h 5341"/>
                      <a:gd name="T8" fmla="*/ 4042 w 4913"/>
                      <a:gd name="T9" fmla="*/ 2280 h 5341"/>
                      <a:gd name="T10" fmla="*/ 3605 w 4913"/>
                      <a:gd name="T11" fmla="*/ 1711 h 5341"/>
                      <a:gd name="T12" fmla="*/ 3091 w 4913"/>
                      <a:gd name="T13" fmla="*/ 1211 h 5341"/>
                      <a:gd name="T14" fmla="*/ 2509 w 4913"/>
                      <a:gd name="T15" fmla="*/ 788 h 5341"/>
                      <a:gd name="T16" fmla="*/ 1866 w 4913"/>
                      <a:gd name="T17" fmla="*/ 450 h 5341"/>
                      <a:gd name="T18" fmla="*/ 1169 w 4913"/>
                      <a:gd name="T19" fmla="*/ 208 h 5341"/>
                      <a:gd name="T20" fmla="*/ 428 w 4913"/>
                      <a:gd name="T21" fmla="*/ 70 h 5341"/>
                      <a:gd name="T22" fmla="*/ 191 w 4913"/>
                      <a:gd name="T23" fmla="*/ 26 h 5341"/>
                      <a:gd name="T24" fmla="*/ 91 w 4913"/>
                      <a:gd name="T25" fmla="*/ 2504 h 5341"/>
                      <a:gd name="T26" fmla="*/ 283 w 4913"/>
                      <a:gd name="T27" fmla="*/ 2527 h 5341"/>
                      <a:gd name="T28" fmla="*/ 531 w 4913"/>
                      <a:gd name="T29" fmla="*/ 2580 h 5341"/>
                      <a:gd name="T30" fmla="*/ 884 w 4913"/>
                      <a:gd name="T31" fmla="*/ 2702 h 5341"/>
                      <a:gd name="T32" fmla="*/ 1211 w 4913"/>
                      <a:gd name="T33" fmla="*/ 2873 h 5341"/>
                      <a:gd name="T34" fmla="*/ 1507 w 4913"/>
                      <a:gd name="T35" fmla="*/ 3087 h 5341"/>
                      <a:gd name="T36" fmla="*/ 1768 w 4913"/>
                      <a:gd name="T37" fmla="*/ 3340 h 5341"/>
                      <a:gd name="T38" fmla="*/ 1990 w 4913"/>
                      <a:gd name="T39" fmla="*/ 3628 h 5341"/>
                      <a:gd name="T40" fmla="*/ 2169 w 4913"/>
                      <a:gd name="T41" fmla="*/ 3946 h 5341"/>
                      <a:gd name="T42" fmla="*/ 2302 w 4913"/>
                      <a:gd name="T43" fmla="*/ 4290 h 5341"/>
                      <a:gd name="T44" fmla="*/ 2373 w 4913"/>
                      <a:gd name="T45" fmla="*/ 4593 h 5341"/>
                      <a:gd name="T46" fmla="*/ 2398 w 4913"/>
                      <a:gd name="T47" fmla="*/ 4780 h 5341"/>
                      <a:gd name="T48" fmla="*/ 2409 w 4913"/>
                      <a:gd name="T49" fmla="*/ 4971 h 5341"/>
                      <a:gd name="T50" fmla="*/ 2405 w 4913"/>
                      <a:gd name="T51" fmla="*/ 5166 h 5341"/>
                      <a:gd name="T52" fmla="*/ 4882 w 4913"/>
                      <a:gd name="T53" fmla="*/ 5292 h 5341"/>
                      <a:gd name="T54" fmla="*/ 2357 w 4913"/>
                      <a:gd name="T55" fmla="*/ 5164 h 5341"/>
                      <a:gd name="T56" fmla="*/ 2361 w 4913"/>
                      <a:gd name="T57" fmla="*/ 4973 h 5341"/>
                      <a:gd name="T58" fmla="*/ 2350 w 4913"/>
                      <a:gd name="T59" fmla="*/ 4785 h 5341"/>
                      <a:gd name="T60" fmla="*/ 2326 w 4913"/>
                      <a:gd name="T61" fmla="*/ 4601 h 5341"/>
                      <a:gd name="T62" fmla="*/ 2256 w 4913"/>
                      <a:gd name="T63" fmla="*/ 4305 h 5341"/>
                      <a:gd name="T64" fmla="*/ 2126 w 4913"/>
                      <a:gd name="T65" fmla="*/ 3968 h 5341"/>
                      <a:gd name="T66" fmla="*/ 1951 w 4913"/>
                      <a:gd name="T67" fmla="*/ 3655 h 5341"/>
                      <a:gd name="T68" fmla="*/ 1733 w 4913"/>
                      <a:gd name="T69" fmla="*/ 3373 h 5341"/>
                      <a:gd name="T70" fmla="*/ 1477 w 4913"/>
                      <a:gd name="T71" fmla="*/ 3124 h 5341"/>
                      <a:gd name="T72" fmla="*/ 1187 w 4913"/>
                      <a:gd name="T73" fmla="*/ 2914 h 5341"/>
                      <a:gd name="T74" fmla="*/ 866 w 4913"/>
                      <a:gd name="T75" fmla="*/ 2747 h 5341"/>
                      <a:gd name="T76" fmla="*/ 520 w 4913"/>
                      <a:gd name="T77" fmla="*/ 2627 h 5341"/>
                      <a:gd name="T78" fmla="*/ 276 w 4913"/>
                      <a:gd name="T79" fmla="*/ 2575 h 5341"/>
                      <a:gd name="T80" fmla="*/ 88 w 4913"/>
                      <a:gd name="T81" fmla="*/ 2552 h 5341"/>
                      <a:gd name="T82" fmla="*/ 144 w 4913"/>
                      <a:gd name="T83" fmla="*/ 23 h 5341"/>
                      <a:gd name="T84" fmla="*/ 435 w 4913"/>
                      <a:gd name="T85" fmla="*/ 22 h 5341"/>
                      <a:gd name="T86" fmla="*/ 1183 w 4913"/>
                      <a:gd name="T87" fmla="*/ 162 h 5341"/>
                      <a:gd name="T88" fmla="*/ 1886 w 4913"/>
                      <a:gd name="T89" fmla="*/ 407 h 5341"/>
                      <a:gd name="T90" fmla="*/ 2535 w 4913"/>
                      <a:gd name="T91" fmla="*/ 747 h 5341"/>
                      <a:gd name="T92" fmla="*/ 3123 w 4913"/>
                      <a:gd name="T93" fmla="*/ 1175 h 5341"/>
                      <a:gd name="T94" fmla="*/ 3642 w 4913"/>
                      <a:gd name="T95" fmla="*/ 1680 h 5341"/>
                      <a:gd name="T96" fmla="*/ 4083 w 4913"/>
                      <a:gd name="T97" fmla="*/ 2254 h 5341"/>
                      <a:gd name="T98" fmla="*/ 4439 w 4913"/>
                      <a:gd name="T99" fmla="*/ 2889 h 5341"/>
                      <a:gd name="T100" fmla="*/ 4701 w 4913"/>
                      <a:gd name="T101" fmla="*/ 3573 h 5341"/>
                      <a:gd name="T102" fmla="*/ 4862 w 4913"/>
                      <a:gd name="T103" fmla="*/ 4300 h 5341"/>
                      <a:gd name="T104" fmla="*/ 4913 w 4913"/>
                      <a:gd name="T105" fmla="*/ 5060 h 5341"/>
                      <a:gd name="T106" fmla="*/ 4879 w 4913"/>
                      <a:gd name="T107" fmla="*/ 5340 h 53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4913" h="5341">
                        <a:moveTo>
                          <a:pt x="4882" y="5292"/>
                        </a:moveTo>
                        <a:lnTo>
                          <a:pt x="4856" y="5315"/>
                        </a:lnTo>
                        <a:lnTo>
                          <a:pt x="4865" y="5058"/>
                        </a:lnTo>
                        <a:lnTo>
                          <a:pt x="4860" y="4804"/>
                        </a:lnTo>
                        <a:lnTo>
                          <a:pt x="4843" y="4553"/>
                        </a:lnTo>
                        <a:lnTo>
                          <a:pt x="4814" y="4306"/>
                        </a:lnTo>
                        <a:lnTo>
                          <a:pt x="4773" y="4062"/>
                        </a:lnTo>
                        <a:lnTo>
                          <a:pt x="4719" y="3822"/>
                        </a:lnTo>
                        <a:lnTo>
                          <a:pt x="4655" y="3586"/>
                        </a:lnTo>
                        <a:lnTo>
                          <a:pt x="4579" y="3355"/>
                        </a:lnTo>
                        <a:lnTo>
                          <a:pt x="4492" y="3129"/>
                        </a:lnTo>
                        <a:lnTo>
                          <a:pt x="4395" y="2908"/>
                        </a:lnTo>
                        <a:lnTo>
                          <a:pt x="4287" y="2692"/>
                        </a:lnTo>
                        <a:lnTo>
                          <a:pt x="4170" y="2483"/>
                        </a:lnTo>
                        <a:lnTo>
                          <a:pt x="4042" y="2280"/>
                        </a:lnTo>
                        <a:lnTo>
                          <a:pt x="3906" y="2083"/>
                        </a:lnTo>
                        <a:lnTo>
                          <a:pt x="3760" y="1894"/>
                        </a:lnTo>
                        <a:lnTo>
                          <a:pt x="3605" y="1711"/>
                        </a:lnTo>
                        <a:lnTo>
                          <a:pt x="3442" y="1537"/>
                        </a:lnTo>
                        <a:lnTo>
                          <a:pt x="3271" y="1370"/>
                        </a:lnTo>
                        <a:lnTo>
                          <a:pt x="3091" y="1211"/>
                        </a:lnTo>
                        <a:lnTo>
                          <a:pt x="2904" y="1061"/>
                        </a:lnTo>
                        <a:lnTo>
                          <a:pt x="2710" y="920"/>
                        </a:lnTo>
                        <a:lnTo>
                          <a:pt x="2509" y="788"/>
                        </a:lnTo>
                        <a:lnTo>
                          <a:pt x="2301" y="665"/>
                        </a:lnTo>
                        <a:lnTo>
                          <a:pt x="2086" y="553"/>
                        </a:lnTo>
                        <a:lnTo>
                          <a:pt x="1866" y="450"/>
                        </a:lnTo>
                        <a:lnTo>
                          <a:pt x="1639" y="359"/>
                        </a:lnTo>
                        <a:lnTo>
                          <a:pt x="1407" y="278"/>
                        </a:lnTo>
                        <a:lnTo>
                          <a:pt x="1169" y="208"/>
                        </a:lnTo>
                        <a:lnTo>
                          <a:pt x="927" y="150"/>
                        </a:lnTo>
                        <a:lnTo>
                          <a:pt x="680" y="104"/>
                        </a:lnTo>
                        <a:lnTo>
                          <a:pt x="428" y="70"/>
                        </a:lnTo>
                        <a:lnTo>
                          <a:pt x="173" y="48"/>
                        </a:lnTo>
                        <a:lnTo>
                          <a:pt x="167" y="48"/>
                        </a:lnTo>
                        <a:lnTo>
                          <a:pt x="191" y="26"/>
                        </a:lnTo>
                        <a:lnTo>
                          <a:pt x="49" y="2525"/>
                        </a:lnTo>
                        <a:lnTo>
                          <a:pt x="26" y="2500"/>
                        </a:lnTo>
                        <a:lnTo>
                          <a:pt x="91" y="2504"/>
                        </a:lnTo>
                        <a:lnTo>
                          <a:pt x="155" y="2510"/>
                        </a:lnTo>
                        <a:lnTo>
                          <a:pt x="219" y="2518"/>
                        </a:lnTo>
                        <a:lnTo>
                          <a:pt x="283" y="2527"/>
                        </a:lnTo>
                        <a:lnTo>
                          <a:pt x="346" y="2538"/>
                        </a:lnTo>
                        <a:lnTo>
                          <a:pt x="408" y="2551"/>
                        </a:lnTo>
                        <a:lnTo>
                          <a:pt x="531" y="2580"/>
                        </a:lnTo>
                        <a:lnTo>
                          <a:pt x="651" y="2615"/>
                        </a:lnTo>
                        <a:lnTo>
                          <a:pt x="769" y="2656"/>
                        </a:lnTo>
                        <a:lnTo>
                          <a:pt x="884" y="2702"/>
                        </a:lnTo>
                        <a:lnTo>
                          <a:pt x="996" y="2754"/>
                        </a:lnTo>
                        <a:lnTo>
                          <a:pt x="1105" y="2811"/>
                        </a:lnTo>
                        <a:lnTo>
                          <a:pt x="1211" y="2873"/>
                        </a:lnTo>
                        <a:lnTo>
                          <a:pt x="1313" y="2939"/>
                        </a:lnTo>
                        <a:lnTo>
                          <a:pt x="1412" y="3011"/>
                        </a:lnTo>
                        <a:lnTo>
                          <a:pt x="1507" y="3087"/>
                        </a:lnTo>
                        <a:lnTo>
                          <a:pt x="1598" y="3167"/>
                        </a:lnTo>
                        <a:lnTo>
                          <a:pt x="1685" y="3251"/>
                        </a:lnTo>
                        <a:lnTo>
                          <a:pt x="1768" y="3340"/>
                        </a:lnTo>
                        <a:lnTo>
                          <a:pt x="1846" y="3432"/>
                        </a:lnTo>
                        <a:lnTo>
                          <a:pt x="1920" y="3529"/>
                        </a:lnTo>
                        <a:lnTo>
                          <a:pt x="1990" y="3628"/>
                        </a:lnTo>
                        <a:lnTo>
                          <a:pt x="2055" y="3731"/>
                        </a:lnTo>
                        <a:lnTo>
                          <a:pt x="2114" y="3837"/>
                        </a:lnTo>
                        <a:lnTo>
                          <a:pt x="2169" y="3946"/>
                        </a:lnTo>
                        <a:lnTo>
                          <a:pt x="2219" y="4058"/>
                        </a:lnTo>
                        <a:lnTo>
                          <a:pt x="2263" y="4173"/>
                        </a:lnTo>
                        <a:lnTo>
                          <a:pt x="2302" y="4290"/>
                        </a:lnTo>
                        <a:lnTo>
                          <a:pt x="2334" y="4409"/>
                        </a:lnTo>
                        <a:lnTo>
                          <a:pt x="2362" y="4531"/>
                        </a:lnTo>
                        <a:lnTo>
                          <a:pt x="2373" y="4593"/>
                        </a:lnTo>
                        <a:lnTo>
                          <a:pt x="2383" y="4655"/>
                        </a:lnTo>
                        <a:lnTo>
                          <a:pt x="2391" y="4717"/>
                        </a:lnTo>
                        <a:lnTo>
                          <a:pt x="2398" y="4780"/>
                        </a:lnTo>
                        <a:lnTo>
                          <a:pt x="2403" y="4844"/>
                        </a:lnTo>
                        <a:lnTo>
                          <a:pt x="2407" y="4907"/>
                        </a:lnTo>
                        <a:lnTo>
                          <a:pt x="2409" y="4971"/>
                        </a:lnTo>
                        <a:lnTo>
                          <a:pt x="2409" y="5036"/>
                        </a:lnTo>
                        <a:lnTo>
                          <a:pt x="2408" y="5101"/>
                        </a:lnTo>
                        <a:lnTo>
                          <a:pt x="2405" y="5166"/>
                        </a:lnTo>
                        <a:lnTo>
                          <a:pt x="2405" y="5171"/>
                        </a:lnTo>
                        <a:lnTo>
                          <a:pt x="2382" y="5146"/>
                        </a:lnTo>
                        <a:lnTo>
                          <a:pt x="4882" y="5292"/>
                        </a:lnTo>
                        <a:close/>
                        <a:moveTo>
                          <a:pt x="2380" y="5193"/>
                        </a:moveTo>
                        <a:cubicBezTo>
                          <a:pt x="2366" y="5193"/>
                          <a:pt x="2356" y="5181"/>
                          <a:pt x="2357" y="5168"/>
                        </a:cubicBezTo>
                        <a:lnTo>
                          <a:pt x="2357" y="5164"/>
                        </a:lnTo>
                        <a:lnTo>
                          <a:pt x="2360" y="5100"/>
                        </a:lnTo>
                        <a:lnTo>
                          <a:pt x="2361" y="5036"/>
                        </a:lnTo>
                        <a:lnTo>
                          <a:pt x="2361" y="4973"/>
                        </a:lnTo>
                        <a:lnTo>
                          <a:pt x="2359" y="4910"/>
                        </a:lnTo>
                        <a:lnTo>
                          <a:pt x="2355" y="4847"/>
                        </a:lnTo>
                        <a:lnTo>
                          <a:pt x="2350" y="4785"/>
                        </a:lnTo>
                        <a:lnTo>
                          <a:pt x="2344" y="4724"/>
                        </a:lnTo>
                        <a:lnTo>
                          <a:pt x="2336" y="4662"/>
                        </a:lnTo>
                        <a:lnTo>
                          <a:pt x="2326" y="4601"/>
                        </a:lnTo>
                        <a:lnTo>
                          <a:pt x="2315" y="4541"/>
                        </a:lnTo>
                        <a:lnTo>
                          <a:pt x="2288" y="4422"/>
                        </a:lnTo>
                        <a:lnTo>
                          <a:pt x="2256" y="4305"/>
                        </a:lnTo>
                        <a:lnTo>
                          <a:pt x="2218" y="4190"/>
                        </a:lnTo>
                        <a:lnTo>
                          <a:pt x="2175" y="4077"/>
                        </a:lnTo>
                        <a:lnTo>
                          <a:pt x="2126" y="3968"/>
                        </a:lnTo>
                        <a:lnTo>
                          <a:pt x="2073" y="3861"/>
                        </a:lnTo>
                        <a:lnTo>
                          <a:pt x="2014" y="3756"/>
                        </a:lnTo>
                        <a:lnTo>
                          <a:pt x="1951" y="3655"/>
                        </a:lnTo>
                        <a:lnTo>
                          <a:pt x="1882" y="3558"/>
                        </a:lnTo>
                        <a:lnTo>
                          <a:pt x="1810" y="3464"/>
                        </a:lnTo>
                        <a:lnTo>
                          <a:pt x="1733" y="3373"/>
                        </a:lnTo>
                        <a:lnTo>
                          <a:pt x="1652" y="3286"/>
                        </a:lnTo>
                        <a:lnTo>
                          <a:pt x="1566" y="3203"/>
                        </a:lnTo>
                        <a:lnTo>
                          <a:pt x="1477" y="3124"/>
                        </a:lnTo>
                        <a:lnTo>
                          <a:pt x="1384" y="3050"/>
                        </a:lnTo>
                        <a:lnTo>
                          <a:pt x="1287" y="2980"/>
                        </a:lnTo>
                        <a:lnTo>
                          <a:pt x="1187" y="2914"/>
                        </a:lnTo>
                        <a:lnTo>
                          <a:pt x="1083" y="2853"/>
                        </a:lnTo>
                        <a:lnTo>
                          <a:pt x="976" y="2797"/>
                        </a:lnTo>
                        <a:lnTo>
                          <a:pt x="866" y="2747"/>
                        </a:lnTo>
                        <a:lnTo>
                          <a:pt x="754" y="2701"/>
                        </a:lnTo>
                        <a:lnTo>
                          <a:pt x="638" y="2661"/>
                        </a:lnTo>
                        <a:lnTo>
                          <a:pt x="520" y="2627"/>
                        </a:lnTo>
                        <a:lnTo>
                          <a:pt x="399" y="2598"/>
                        </a:lnTo>
                        <a:lnTo>
                          <a:pt x="338" y="2586"/>
                        </a:lnTo>
                        <a:lnTo>
                          <a:pt x="276" y="2575"/>
                        </a:lnTo>
                        <a:lnTo>
                          <a:pt x="214" y="2566"/>
                        </a:lnTo>
                        <a:lnTo>
                          <a:pt x="151" y="2558"/>
                        </a:lnTo>
                        <a:lnTo>
                          <a:pt x="88" y="2552"/>
                        </a:lnTo>
                        <a:lnTo>
                          <a:pt x="23" y="2548"/>
                        </a:lnTo>
                        <a:cubicBezTo>
                          <a:pt x="10" y="2547"/>
                          <a:pt x="0" y="2535"/>
                          <a:pt x="1" y="2522"/>
                        </a:cubicBezTo>
                        <a:lnTo>
                          <a:pt x="144" y="23"/>
                        </a:lnTo>
                        <a:cubicBezTo>
                          <a:pt x="144" y="10"/>
                          <a:pt x="155" y="0"/>
                          <a:pt x="168" y="0"/>
                        </a:cubicBezTo>
                        <a:lnTo>
                          <a:pt x="177" y="1"/>
                        </a:lnTo>
                        <a:lnTo>
                          <a:pt x="435" y="22"/>
                        </a:lnTo>
                        <a:lnTo>
                          <a:pt x="689" y="57"/>
                        </a:lnTo>
                        <a:lnTo>
                          <a:pt x="938" y="103"/>
                        </a:lnTo>
                        <a:lnTo>
                          <a:pt x="1183" y="162"/>
                        </a:lnTo>
                        <a:lnTo>
                          <a:pt x="1423" y="233"/>
                        </a:lnTo>
                        <a:lnTo>
                          <a:pt x="1657" y="314"/>
                        </a:lnTo>
                        <a:lnTo>
                          <a:pt x="1886" y="407"/>
                        </a:lnTo>
                        <a:lnTo>
                          <a:pt x="2109" y="510"/>
                        </a:lnTo>
                        <a:lnTo>
                          <a:pt x="2325" y="624"/>
                        </a:lnTo>
                        <a:lnTo>
                          <a:pt x="2535" y="747"/>
                        </a:lnTo>
                        <a:lnTo>
                          <a:pt x="2738" y="881"/>
                        </a:lnTo>
                        <a:lnTo>
                          <a:pt x="2935" y="1023"/>
                        </a:lnTo>
                        <a:lnTo>
                          <a:pt x="3123" y="1175"/>
                        </a:lnTo>
                        <a:lnTo>
                          <a:pt x="3304" y="1335"/>
                        </a:lnTo>
                        <a:lnTo>
                          <a:pt x="3477" y="1504"/>
                        </a:lnTo>
                        <a:lnTo>
                          <a:pt x="3642" y="1680"/>
                        </a:lnTo>
                        <a:lnTo>
                          <a:pt x="3798" y="1865"/>
                        </a:lnTo>
                        <a:lnTo>
                          <a:pt x="3945" y="2056"/>
                        </a:lnTo>
                        <a:lnTo>
                          <a:pt x="4083" y="2254"/>
                        </a:lnTo>
                        <a:lnTo>
                          <a:pt x="4211" y="2460"/>
                        </a:lnTo>
                        <a:lnTo>
                          <a:pt x="4330" y="2671"/>
                        </a:lnTo>
                        <a:lnTo>
                          <a:pt x="4439" y="2889"/>
                        </a:lnTo>
                        <a:lnTo>
                          <a:pt x="4537" y="3112"/>
                        </a:lnTo>
                        <a:lnTo>
                          <a:pt x="4624" y="3340"/>
                        </a:lnTo>
                        <a:lnTo>
                          <a:pt x="4701" y="3573"/>
                        </a:lnTo>
                        <a:lnTo>
                          <a:pt x="4766" y="3811"/>
                        </a:lnTo>
                        <a:lnTo>
                          <a:pt x="4820" y="4054"/>
                        </a:lnTo>
                        <a:lnTo>
                          <a:pt x="4862" y="4300"/>
                        </a:lnTo>
                        <a:lnTo>
                          <a:pt x="4891" y="4550"/>
                        </a:lnTo>
                        <a:lnTo>
                          <a:pt x="4908" y="4803"/>
                        </a:lnTo>
                        <a:lnTo>
                          <a:pt x="4913" y="5060"/>
                        </a:lnTo>
                        <a:lnTo>
                          <a:pt x="4904" y="5317"/>
                        </a:lnTo>
                        <a:cubicBezTo>
                          <a:pt x="4904" y="5323"/>
                          <a:pt x="4901" y="5330"/>
                          <a:pt x="4896" y="5334"/>
                        </a:cubicBezTo>
                        <a:cubicBezTo>
                          <a:pt x="4892" y="5338"/>
                          <a:pt x="4885" y="5341"/>
                          <a:pt x="4879" y="5340"/>
                        </a:cubicBezTo>
                        <a:lnTo>
                          <a:pt x="2380" y="51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4" name="Freeform 29"/>
                  <p:cNvSpPr>
                    <a:spLocks/>
                  </p:cNvSpPr>
                  <p:nvPr/>
                </p:nvSpPr>
                <p:spPr bwMode="auto">
                  <a:xfrm>
                    <a:off x="151" y="2008"/>
                    <a:ext cx="2398" cy="1312"/>
                  </a:xfrm>
                  <a:custGeom>
                    <a:avLst/>
                    <a:gdLst>
                      <a:gd name="T0" fmla="*/ 170 w 10166"/>
                      <a:gd name="T1" fmla="*/ 0 h 5474"/>
                      <a:gd name="T2" fmla="*/ 4860 w 10166"/>
                      <a:gd name="T3" fmla="*/ 5305 h 5474"/>
                      <a:gd name="T4" fmla="*/ 10165 w 10166"/>
                      <a:gd name="T5" fmla="*/ 614 h 5474"/>
                      <a:gd name="T6" fmla="*/ 10166 w 10166"/>
                      <a:gd name="T7" fmla="*/ 600 h 5474"/>
                      <a:gd name="T8" fmla="*/ 7667 w 10166"/>
                      <a:gd name="T9" fmla="*/ 453 h 5474"/>
                      <a:gd name="T10" fmla="*/ 5021 w 10166"/>
                      <a:gd name="T11" fmla="*/ 2806 h 5474"/>
                      <a:gd name="T12" fmla="*/ 2668 w 10166"/>
                      <a:gd name="T13" fmla="*/ 160 h 5474"/>
                      <a:gd name="T14" fmla="*/ 2669 w 10166"/>
                      <a:gd name="T15" fmla="*/ 153 h 5474"/>
                      <a:gd name="T16" fmla="*/ 170 w 10166"/>
                      <a:gd name="T17" fmla="*/ 0 h 54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166" h="5474">
                        <a:moveTo>
                          <a:pt x="170" y="0"/>
                        </a:moveTo>
                        <a:cubicBezTo>
                          <a:pt x="0" y="2760"/>
                          <a:pt x="2100" y="5135"/>
                          <a:pt x="4860" y="5305"/>
                        </a:cubicBezTo>
                        <a:cubicBezTo>
                          <a:pt x="7620" y="5474"/>
                          <a:pt x="9996" y="3375"/>
                          <a:pt x="10165" y="614"/>
                        </a:cubicBezTo>
                        <a:cubicBezTo>
                          <a:pt x="10166" y="610"/>
                          <a:pt x="10166" y="605"/>
                          <a:pt x="10166" y="600"/>
                        </a:cubicBezTo>
                        <a:lnTo>
                          <a:pt x="7667" y="453"/>
                        </a:lnTo>
                        <a:cubicBezTo>
                          <a:pt x="7586" y="1834"/>
                          <a:pt x="6401" y="2887"/>
                          <a:pt x="5021" y="2806"/>
                        </a:cubicBezTo>
                        <a:cubicBezTo>
                          <a:pt x="3641" y="2725"/>
                          <a:pt x="2587" y="1541"/>
                          <a:pt x="2668" y="160"/>
                        </a:cubicBezTo>
                        <a:cubicBezTo>
                          <a:pt x="2668" y="158"/>
                          <a:pt x="2669" y="156"/>
                          <a:pt x="2669" y="153"/>
                        </a:cubicBez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76200">
                    <a:solidFill>
                      <a:srgbClr val="FFD1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5" name="Freeform 30"/>
                  <p:cNvSpPr>
                    <a:spLocks noEditPoints="1"/>
                  </p:cNvSpPr>
                  <p:nvPr/>
                </p:nvSpPr>
                <p:spPr bwMode="auto">
                  <a:xfrm>
                    <a:off x="184" y="2002"/>
                    <a:ext cx="2371" cy="1286"/>
                  </a:xfrm>
                  <a:custGeom>
                    <a:avLst/>
                    <a:gdLst>
                      <a:gd name="T0" fmla="*/ 68 w 10054"/>
                      <a:gd name="T1" fmla="*/ 788 h 5363"/>
                      <a:gd name="T2" fmla="*/ 329 w 10054"/>
                      <a:gd name="T3" fmla="*/ 1987 h 5363"/>
                      <a:gd name="T4" fmla="*/ 862 w 10054"/>
                      <a:gd name="T5" fmla="*/ 3063 h 5363"/>
                      <a:gd name="T6" fmla="*/ 1631 w 10054"/>
                      <a:gd name="T7" fmla="*/ 3976 h 5363"/>
                      <a:gd name="T8" fmla="*/ 2599 w 10054"/>
                      <a:gd name="T9" fmla="*/ 4683 h 5363"/>
                      <a:gd name="T10" fmla="*/ 3729 w 10054"/>
                      <a:gd name="T11" fmla="*/ 5143 h 5363"/>
                      <a:gd name="T12" fmla="*/ 4982 w 10054"/>
                      <a:gd name="T13" fmla="*/ 5315 h 5363"/>
                      <a:gd name="T14" fmla="*/ 6218 w 10054"/>
                      <a:gd name="T15" fmla="*/ 5173 h 5363"/>
                      <a:gd name="T16" fmla="*/ 7349 w 10054"/>
                      <a:gd name="T17" fmla="*/ 4744 h 5363"/>
                      <a:gd name="T18" fmla="*/ 8332 w 10054"/>
                      <a:gd name="T19" fmla="*/ 4065 h 5363"/>
                      <a:gd name="T20" fmla="*/ 9126 w 10054"/>
                      <a:gd name="T21" fmla="*/ 3172 h 5363"/>
                      <a:gd name="T22" fmla="*/ 9690 w 10054"/>
                      <a:gd name="T23" fmla="*/ 2103 h 5363"/>
                      <a:gd name="T24" fmla="*/ 9982 w 10054"/>
                      <a:gd name="T25" fmla="*/ 893 h 5363"/>
                      <a:gd name="T26" fmla="*/ 7554 w 10054"/>
                      <a:gd name="T27" fmla="*/ 480 h 5363"/>
                      <a:gd name="T28" fmla="*/ 7515 w 10054"/>
                      <a:gd name="T29" fmla="*/ 800 h 5363"/>
                      <a:gd name="T30" fmla="*/ 7350 w 10054"/>
                      <a:gd name="T31" fmla="*/ 1338 h 5363"/>
                      <a:gd name="T32" fmla="*/ 7041 w 10054"/>
                      <a:gd name="T33" fmla="*/ 1865 h 5363"/>
                      <a:gd name="T34" fmla="*/ 6618 w 10054"/>
                      <a:gd name="T35" fmla="*/ 2299 h 5363"/>
                      <a:gd name="T36" fmla="*/ 6104 w 10054"/>
                      <a:gd name="T37" fmla="*/ 2621 h 5363"/>
                      <a:gd name="T38" fmla="*/ 5518 w 10054"/>
                      <a:gd name="T39" fmla="*/ 2812 h 5363"/>
                      <a:gd name="T40" fmla="*/ 5205 w 10054"/>
                      <a:gd name="T41" fmla="*/ 2853 h 5363"/>
                      <a:gd name="T42" fmla="*/ 4883 w 10054"/>
                      <a:gd name="T43" fmla="*/ 2854 h 5363"/>
                      <a:gd name="T44" fmla="*/ 4563 w 10054"/>
                      <a:gd name="T45" fmla="*/ 2816 h 5363"/>
                      <a:gd name="T46" fmla="*/ 4025 w 10054"/>
                      <a:gd name="T47" fmla="*/ 2652 h 5363"/>
                      <a:gd name="T48" fmla="*/ 3498 w 10054"/>
                      <a:gd name="T49" fmla="*/ 2342 h 5363"/>
                      <a:gd name="T50" fmla="*/ 3064 w 10054"/>
                      <a:gd name="T51" fmla="*/ 1919 h 5363"/>
                      <a:gd name="T52" fmla="*/ 2741 w 10054"/>
                      <a:gd name="T53" fmla="*/ 1405 h 5363"/>
                      <a:gd name="T54" fmla="*/ 2550 w 10054"/>
                      <a:gd name="T55" fmla="*/ 819 h 5363"/>
                      <a:gd name="T56" fmla="*/ 2508 w 10054"/>
                      <a:gd name="T57" fmla="*/ 506 h 5363"/>
                      <a:gd name="T58" fmla="*/ 2506 w 10054"/>
                      <a:gd name="T59" fmla="*/ 184 h 5363"/>
                      <a:gd name="T60" fmla="*/ 2533 w 10054"/>
                      <a:gd name="T61" fmla="*/ 155 h 5363"/>
                      <a:gd name="T62" fmla="*/ 2551 w 10054"/>
                      <a:gd name="T63" fmla="*/ 250 h 5363"/>
                      <a:gd name="T64" fmla="*/ 2561 w 10054"/>
                      <a:gd name="T65" fmla="*/ 565 h 5363"/>
                      <a:gd name="T66" fmla="*/ 2623 w 10054"/>
                      <a:gd name="T67" fmla="*/ 929 h 5363"/>
                      <a:gd name="T68" fmla="*/ 2838 w 10054"/>
                      <a:gd name="T69" fmla="*/ 1491 h 5363"/>
                      <a:gd name="T70" fmla="*/ 3177 w 10054"/>
                      <a:gd name="T71" fmla="*/ 1979 h 5363"/>
                      <a:gd name="T72" fmla="*/ 3623 w 10054"/>
                      <a:gd name="T73" fmla="*/ 2373 h 5363"/>
                      <a:gd name="T74" fmla="*/ 4156 w 10054"/>
                      <a:gd name="T75" fmla="*/ 2653 h 5363"/>
                      <a:gd name="T76" fmla="*/ 4633 w 10054"/>
                      <a:gd name="T77" fmla="*/ 2780 h 5363"/>
                      <a:gd name="T78" fmla="*/ 4949 w 10054"/>
                      <a:gd name="T79" fmla="*/ 2809 h 5363"/>
                      <a:gd name="T80" fmla="*/ 5264 w 10054"/>
                      <a:gd name="T81" fmla="*/ 2800 h 5363"/>
                      <a:gd name="T82" fmla="*/ 5627 w 10054"/>
                      <a:gd name="T83" fmla="*/ 2739 h 5363"/>
                      <a:gd name="T84" fmla="*/ 6189 w 10054"/>
                      <a:gd name="T85" fmla="*/ 2524 h 5363"/>
                      <a:gd name="T86" fmla="*/ 6678 w 10054"/>
                      <a:gd name="T87" fmla="*/ 2185 h 5363"/>
                      <a:gd name="T88" fmla="*/ 7072 w 10054"/>
                      <a:gd name="T89" fmla="*/ 1740 h 5363"/>
                      <a:gd name="T90" fmla="*/ 7352 w 10054"/>
                      <a:gd name="T91" fmla="*/ 1207 h 5363"/>
                      <a:gd name="T92" fmla="*/ 7478 w 10054"/>
                      <a:gd name="T93" fmla="*/ 730 h 5363"/>
                      <a:gd name="T94" fmla="*/ 7531 w 10054"/>
                      <a:gd name="T95" fmla="*/ 455 h 5363"/>
                      <a:gd name="T96" fmla="*/ 9995 w 10054"/>
                      <a:gd name="T97" fmla="*/ 1153 h 5363"/>
                      <a:gd name="T98" fmla="*/ 9641 w 10054"/>
                      <a:gd name="T99" fmla="*/ 2349 h 5363"/>
                      <a:gd name="T100" fmla="*/ 9022 w 10054"/>
                      <a:gd name="T101" fmla="*/ 3396 h 5363"/>
                      <a:gd name="T102" fmla="*/ 8178 w 10054"/>
                      <a:gd name="T103" fmla="*/ 4257 h 5363"/>
                      <a:gd name="T104" fmla="*/ 7152 w 10054"/>
                      <a:gd name="T105" fmla="*/ 4895 h 5363"/>
                      <a:gd name="T106" fmla="*/ 5986 w 10054"/>
                      <a:gd name="T107" fmla="*/ 5273 h 5363"/>
                      <a:gd name="T108" fmla="*/ 4721 w 10054"/>
                      <a:gd name="T109" fmla="*/ 5354 h 5363"/>
                      <a:gd name="T110" fmla="*/ 3476 w 10054"/>
                      <a:gd name="T111" fmla="*/ 5118 h 5363"/>
                      <a:gd name="T112" fmla="*/ 2365 w 10054"/>
                      <a:gd name="T113" fmla="*/ 4600 h 5363"/>
                      <a:gd name="T114" fmla="*/ 1425 w 10054"/>
                      <a:gd name="T115" fmla="*/ 3841 h 5363"/>
                      <a:gd name="T116" fmla="*/ 694 w 10054"/>
                      <a:gd name="T117" fmla="*/ 2883 h 5363"/>
                      <a:gd name="T118" fmla="*/ 207 w 10054"/>
                      <a:gd name="T119" fmla="*/ 1768 h 5363"/>
                      <a:gd name="T120" fmla="*/ 3 w 10054"/>
                      <a:gd name="T121" fmla="*/ 538 h 5363"/>
                      <a:gd name="T122" fmla="*/ 2533 w 10054"/>
                      <a:gd name="T123" fmla="*/ 155 h 5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10054" h="5363">
                        <a:moveTo>
                          <a:pt x="31" y="49"/>
                        </a:moveTo>
                        <a:lnTo>
                          <a:pt x="57" y="26"/>
                        </a:lnTo>
                        <a:lnTo>
                          <a:pt x="48" y="283"/>
                        </a:lnTo>
                        <a:lnTo>
                          <a:pt x="51" y="537"/>
                        </a:lnTo>
                        <a:lnTo>
                          <a:pt x="68" y="788"/>
                        </a:lnTo>
                        <a:lnTo>
                          <a:pt x="96" y="1035"/>
                        </a:lnTo>
                        <a:lnTo>
                          <a:pt x="137" y="1279"/>
                        </a:lnTo>
                        <a:lnTo>
                          <a:pt x="190" y="1520"/>
                        </a:lnTo>
                        <a:lnTo>
                          <a:pt x="254" y="1755"/>
                        </a:lnTo>
                        <a:lnTo>
                          <a:pt x="329" y="1987"/>
                        </a:lnTo>
                        <a:lnTo>
                          <a:pt x="415" y="2213"/>
                        </a:lnTo>
                        <a:lnTo>
                          <a:pt x="512" y="2434"/>
                        </a:lnTo>
                        <a:lnTo>
                          <a:pt x="619" y="2650"/>
                        </a:lnTo>
                        <a:lnTo>
                          <a:pt x="736" y="2860"/>
                        </a:lnTo>
                        <a:lnTo>
                          <a:pt x="862" y="3063"/>
                        </a:lnTo>
                        <a:lnTo>
                          <a:pt x="998" y="3260"/>
                        </a:lnTo>
                        <a:lnTo>
                          <a:pt x="1144" y="3450"/>
                        </a:lnTo>
                        <a:lnTo>
                          <a:pt x="1298" y="3633"/>
                        </a:lnTo>
                        <a:lnTo>
                          <a:pt x="1460" y="3808"/>
                        </a:lnTo>
                        <a:lnTo>
                          <a:pt x="1631" y="3976"/>
                        </a:lnTo>
                        <a:lnTo>
                          <a:pt x="1810" y="4135"/>
                        </a:lnTo>
                        <a:lnTo>
                          <a:pt x="1997" y="4286"/>
                        </a:lnTo>
                        <a:lnTo>
                          <a:pt x="2190" y="4427"/>
                        </a:lnTo>
                        <a:lnTo>
                          <a:pt x="2391" y="4560"/>
                        </a:lnTo>
                        <a:lnTo>
                          <a:pt x="2599" y="4683"/>
                        </a:lnTo>
                        <a:lnTo>
                          <a:pt x="2813" y="4796"/>
                        </a:lnTo>
                        <a:lnTo>
                          <a:pt x="3034" y="4899"/>
                        </a:lnTo>
                        <a:lnTo>
                          <a:pt x="3260" y="4992"/>
                        </a:lnTo>
                        <a:lnTo>
                          <a:pt x="3492" y="5073"/>
                        </a:lnTo>
                        <a:lnTo>
                          <a:pt x="3729" y="5143"/>
                        </a:lnTo>
                        <a:lnTo>
                          <a:pt x="3971" y="5202"/>
                        </a:lnTo>
                        <a:lnTo>
                          <a:pt x="4218" y="5249"/>
                        </a:lnTo>
                        <a:lnTo>
                          <a:pt x="4470" y="5284"/>
                        </a:lnTo>
                        <a:lnTo>
                          <a:pt x="4725" y="5306"/>
                        </a:lnTo>
                        <a:lnTo>
                          <a:pt x="4982" y="5315"/>
                        </a:lnTo>
                        <a:lnTo>
                          <a:pt x="5235" y="5311"/>
                        </a:lnTo>
                        <a:lnTo>
                          <a:pt x="5486" y="5295"/>
                        </a:lnTo>
                        <a:lnTo>
                          <a:pt x="5734" y="5266"/>
                        </a:lnTo>
                        <a:lnTo>
                          <a:pt x="5978" y="5226"/>
                        </a:lnTo>
                        <a:lnTo>
                          <a:pt x="6218" y="5173"/>
                        </a:lnTo>
                        <a:lnTo>
                          <a:pt x="6454" y="5109"/>
                        </a:lnTo>
                        <a:lnTo>
                          <a:pt x="6685" y="5034"/>
                        </a:lnTo>
                        <a:lnTo>
                          <a:pt x="6912" y="4948"/>
                        </a:lnTo>
                        <a:lnTo>
                          <a:pt x="7133" y="4851"/>
                        </a:lnTo>
                        <a:lnTo>
                          <a:pt x="7349" y="4744"/>
                        </a:lnTo>
                        <a:lnTo>
                          <a:pt x="7558" y="4627"/>
                        </a:lnTo>
                        <a:lnTo>
                          <a:pt x="7762" y="4500"/>
                        </a:lnTo>
                        <a:lnTo>
                          <a:pt x="7959" y="4364"/>
                        </a:lnTo>
                        <a:lnTo>
                          <a:pt x="8149" y="4219"/>
                        </a:lnTo>
                        <a:lnTo>
                          <a:pt x="8332" y="4065"/>
                        </a:lnTo>
                        <a:lnTo>
                          <a:pt x="8507" y="3902"/>
                        </a:lnTo>
                        <a:lnTo>
                          <a:pt x="8675" y="3731"/>
                        </a:lnTo>
                        <a:lnTo>
                          <a:pt x="8834" y="3553"/>
                        </a:lnTo>
                        <a:lnTo>
                          <a:pt x="8984" y="3366"/>
                        </a:lnTo>
                        <a:lnTo>
                          <a:pt x="9126" y="3172"/>
                        </a:lnTo>
                        <a:lnTo>
                          <a:pt x="9259" y="2971"/>
                        </a:lnTo>
                        <a:lnTo>
                          <a:pt x="9382" y="2764"/>
                        </a:lnTo>
                        <a:lnTo>
                          <a:pt x="9495" y="2550"/>
                        </a:lnTo>
                        <a:lnTo>
                          <a:pt x="9598" y="2329"/>
                        </a:lnTo>
                        <a:lnTo>
                          <a:pt x="9690" y="2103"/>
                        </a:lnTo>
                        <a:lnTo>
                          <a:pt x="9772" y="1871"/>
                        </a:lnTo>
                        <a:lnTo>
                          <a:pt x="9842" y="1634"/>
                        </a:lnTo>
                        <a:lnTo>
                          <a:pt x="9901" y="1391"/>
                        </a:lnTo>
                        <a:lnTo>
                          <a:pt x="9948" y="1144"/>
                        </a:lnTo>
                        <a:lnTo>
                          <a:pt x="9982" y="893"/>
                        </a:lnTo>
                        <a:lnTo>
                          <a:pt x="10005" y="637"/>
                        </a:lnTo>
                        <a:lnTo>
                          <a:pt x="10005" y="624"/>
                        </a:lnTo>
                        <a:lnTo>
                          <a:pt x="10028" y="649"/>
                        </a:lnTo>
                        <a:lnTo>
                          <a:pt x="7529" y="503"/>
                        </a:lnTo>
                        <a:lnTo>
                          <a:pt x="7554" y="480"/>
                        </a:lnTo>
                        <a:lnTo>
                          <a:pt x="7549" y="545"/>
                        </a:lnTo>
                        <a:lnTo>
                          <a:pt x="7543" y="610"/>
                        </a:lnTo>
                        <a:lnTo>
                          <a:pt x="7535" y="673"/>
                        </a:lnTo>
                        <a:lnTo>
                          <a:pt x="7526" y="737"/>
                        </a:lnTo>
                        <a:lnTo>
                          <a:pt x="7515" y="800"/>
                        </a:lnTo>
                        <a:lnTo>
                          <a:pt x="7503" y="862"/>
                        </a:lnTo>
                        <a:lnTo>
                          <a:pt x="7473" y="985"/>
                        </a:lnTo>
                        <a:lnTo>
                          <a:pt x="7438" y="1105"/>
                        </a:lnTo>
                        <a:lnTo>
                          <a:pt x="7397" y="1223"/>
                        </a:lnTo>
                        <a:lnTo>
                          <a:pt x="7350" y="1338"/>
                        </a:lnTo>
                        <a:lnTo>
                          <a:pt x="7298" y="1450"/>
                        </a:lnTo>
                        <a:lnTo>
                          <a:pt x="7241" y="1559"/>
                        </a:lnTo>
                        <a:lnTo>
                          <a:pt x="7179" y="1664"/>
                        </a:lnTo>
                        <a:lnTo>
                          <a:pt x="7112" y="1767"/>
                        </a:lnTo>
                        <a:lnTo>
                          <a:pt x="7041" y="1865"/>
                        </a:lnTo>
                        <a:lnTo>
                          <a:pt x="6964" y="1960"/>
                        </a:lnTo>
                        <a:lnTo>
                          <a:pt x="6884" y="2051"/>
                        </a:lnTo>
                        <a:lnTo>
                          <a:pt x="6799" y="2138"/>
                        </a:lnTo>
                        <a:lnTo>
                          <a:pt x="6711" y="2220"/>
                        </a:lnTo>
                        <a:lnTo>
                          <a:pt x="6618" y="2299"/>
                        </a:lnTo>
                        <a:lnTo>
                          <a:pt x="6522" y="2373"/>
                        </a:lnTo>
                        <a:lnTo>
                          <a:pt x="6422" y="2442"/>
                        </a:lnTo>
                        <a:lnTo>
                          <a:pt x="6319" y="2507"/>
                        </a:lnTo>
                        <a:lnTo>
                          <a:pt x="6213" y="2566"/>
                        </a:lnTo>
                        <a:lnTo>
                          <a:pt x="6104" y="2621"/>
                        </a:lnTo>
                        <a:lnTo>
                          <a:pt x="5992" y="2670"/>
                        </a:lnTo>
                        <a:lnTo>
                          <a:pt x="5877" y="2714"/>
                        </a:lnTo>
                        <a:lnTo>
                          <a:pt x="5760" y="2753"/>
                        </a:lnTo>
                        <a:lnTo>
                          <a:pt x="5640" y="2785"/>
                        </a:lnTo>
                        <a:lnTo>
                          <a:pt x="5518" y="2812"/>
                        </a:lnTo>
                        <a:lnTo>
                          <a:pt x="5456" y="2824"/>
                        </a:lnTo>
                        <a:lnTo>
                          <a:pt x="5394" y="2833"/>
                        </a:lnTo>
                        <a:lnTo>
                          <a:pt x="5332" y="2842"/>
                        </a:lnTo>
                        <a:lnTo>
                          <a:pt x="5269" y="2848"/>
                        </a:lnTo>
                        <a:lnTo>
                          <a:pt x="5205" y="2853"/>
                        </a:lnTo>
                        <a:lnTo>
                          <a:pt x="5141" y="2857"/>
                        </a:lnTo>
                        <a:lnTo>
                          <a:pt x="5077" y="2858"/>
                        </a:lnTo>
                        <a:lnTo>
                          <a:pt x="5013" y="2859"/>
                        </a:lnTo>
                        <a:lnTo>
                          <a:pt x="4948" y="2857"/>
                        </a:lnTo>
                        <a:lnTo>
                          <a:pt x="4883" y="2854"/>
                        </a:lnTo>
                        <a:lnTo>
                          <a:pt x="4818" y="2851"/>
                        </a:lnTo>
                        <a:lnTo>
                          <a:pt x="4753" y="2845"/>
                        </a:lnTo>
                        <a:lnTo>
                          <a:pt x="4690" y="2837"/>
                        </a:lnTo>
                        <a:lnTo>
                          <a:pt x="4626" y="2827"/>
                        </a:lnTo>
                        <a:lnTo>
                          <a:pt x="4563" y="2816"/>
                        </a:lnTo>
                        <a:lnTo>
                          <a:pt x="4500" y="2804"/>
                        </a:lnTo>
                        <a:lnTo>
                          <a:pt x="4378" y="2775"/>
                        </a:lnTo>
                        <a:lnTo>
                          <a:pt x="4257" y="2739"/>
                        </a:lnTo>
                        <a:lnTo>
                          <a:pt x="4140" y="2698"/>
                        </a:lnTo>
                        <a:lnTo>
                          <a:pt x="4025" y="2652"/>
                        </a:lnTo>
                        <a:lnTo>
                          <a:pt x="3913" y="2600"/>
                        </a:lnTo>
                        <a:lnTo>
                          <a:pt x="3804" y="2543"/>
                        </a:lnTo>
                        <a:lnTo>
                          <a:pt x="3698" y="2481"/>
                        </a:lnTo>
                        <a:lnTo>
                          <a:pt x="3596" y="2414"/>
                        </a:lnTo>
                        <a:lnTo>
                          <a:pt x="3498" y="2342"/>
                        </a:lnTo>
                        <a:lnTo>
                          <a:pt x="3403" y="2266"/>
                        </a:lnTo>
                        <a:lnTo>
                          <a:pt x="3312" y="2185"/>
                        </a:lnTo>
                        <a:lnTo>
                          <a:pt x="3225" y="2101"/>
                        </a:lnTo>
                        <a:lnTo>
                          <a:pt x="3142" y="2012"/>
                        </a:lnTo>
                        <a:lnTo>
                          <a:pt x="3064" y="1919"/>
                        </a:lnTo>
                        <a:lnTo>
                          <a:pt x="2990" y="1823"/>
                        </a:lnTo>
                        <a:lnTo>
                          <a:pt x="2920" y="1724"/>
                        </a:lnTo>
                        <a:lnTo>
                          <a:pt x="2856" y="1620"/>
                        </a:lnTo>
                        <a:lnTo>
                          <a:pt x="2796" y="1514"/>
                        </a:lnTo>
                        <a:lnTo>
                          <a:pt x="2741" y="1405"/>
                        </a:lnTo>
                        <a:lnTo>
                          <a:pt x="2692" y="1293"/>
                        </a:lnTo>
                        <a:lnTo>
                          <a:pt x="2648" y="1178"/>
                        </a:lnTo>
                        <a:lnTo>
                          <a:pt x="2609" y="1061"/>
                        </a:lnTo>
                        <a:lnTo>
                          <a:pt x="2577" y="941"/>
                        </a:lnTo>
                        <a:lnTo>
                          <a:pt x="2550" y="819"/>
                        </a:lnTo>
                        <a:lnTo>
                          <a:pt x="2538" y="758"/>
                        </a:lnTo>
                        <a:lnTo>
                          <a:pt x="2528" y="695"/>
                        </a:lnTo>
                        <a:lnTo>
                          <a:pt x="2520" y="633"/>
                        </a:lnTo>
                        <a:lnTo>
                          <a:pt x="2513" y="570"/>
                        </a:lnTo>
                        <a:lnTo>
                          <a:pt x="2508" y="506"/>
                        </a:lnTo>
                        <a:lnTo>
                          <a:pt x="2505" y="443"/>
                        </a:lnTo>
                        <a:lnTo>
                          <a:pt x="2502" y="378"/>
                        </a:lnTo>
                        <a:lnTo>
                          <a:pt x="2502" y="314"/>
                        </a:lnTo>
                        <a:lnTo>
                          <a:pt x="2503" y="249"/>
                        </a:lnTo>
                        <a:lnTo>
                          <a:pt x="2506" y="184"/>
                        </a:lnTo>
                        <a:cubicBezTo>
                          <a:pt x="2507" y="182"/>
                          <a:pt x="2507" y="181"/>
                          <a:pt x="2507" y="179"/>
                        </a:cubicBezTo>
                        <a:lnTo>
                          <a:pt x="2509" y="173"/>
                        </a:lnTo>
                        <a:lnTo>
                          <a:pt x="2530" y="202"/>
                        </a:lnTo>
                        <a:lnTo>
                          <a:pt x="31" y="49"/>
                        </a:lnTo>
                        <a:close/>
                        <a:moveTo>
                          <a:pt x="2533" y="155"/>
                        </a:moveTo>
                        <a:cubicBezTo>
                          <a:pt x="2541" y="155"/>
                          <a:pt x="2547" y="158"/>
                          <a:pt x="2551" y="164"/>
                        </a:cubicBezTo>
                        <a:cubicBezTo>
                          <a:pt x="2555" y="170"/>
                          <a:pt x="2557" y="177"/>
                          <a:pt x="2555" y="184"/>
                        </a:cubicBezTo>
                        <a:lnTo>
                          <a:pt x="2554" y="190"/>
                        </a:lnTo>
                        <a:lnTo>
                          <a:pt x="2554" y="186"/>
                        </a:lnTo>
                        <a:lnTo>
                          <a:pt x="2551" y="250"/>
                        </a:lnTo>
                        <a:lnTo>
                          <a:pt x="2550" y="313"/>
                        </a:lnTo>
                        <a:lnTo>
                          <a:pt x="2550" y="377"/>
                        </a:lnTo>
                        <a:lnTo>
                          <a:pt x="2552" y="440"/>
                        </a:lnTo>
                        <a:lnTo>
                          <a:pt x="2556" y="502"/>
                        </a:lnTo>
                        <a:lnTo>
                          <a:pt x="2561" y="565"/>
                        </a:lnTo>
                        <a:lnTo>
                          <a:pt x="2568" y="627"/>
                        </a:lnTo>
                        <a:lnTo>
                          <a:pt x="2576" y="688"/>
                        </a:lnTo>
                        <a:lnTo>
                          <a:pt x="2585" y="749"/>
                        </a:lnTo>
                        <a:lnTo>
                          <a:pt x="2596" y="809"/>
                        </a:lnTo>
                        <a:lnTo>
                          <a:pt x="2623" y="929"/>
                        </a:lnTo>
                        <a:lnTo>
                          <a:pt x="2655" y="1046"/>
                        </a:lnTo>
                        <a:lnTo>
                          <a:pt x="2693" y="1161"/>
                        </a:lnTo>
                        <a:lnTo>
                          <a:pt x="2736" y="1274"/>
                        </a:lnTo>
                        <a:lnTo>
                          <a:pt x="2784" y="1384"/>
                        </a:lnTo>
                        <a:lnTo>
                          <a:pt x="2838" y="1491"/>
                        </a:lnTo>
                        <a:lnTo>
                          <a:pt x="2897" y="1595"/>
                        </a:lnTo>
                        <a:lnTo>
                          <a:pt x="2960" y="1696"/>
                        </a:lnTo>
                        <a:lnTo>
                          <a:pt x="3028" y="1794"/>
                        </a:lnTo>
                        <a:lnTo>
                          <a:pt x="3100" y="1888"/>
                        </a:lnTo>
                        <a:lnTo>
                          <a:pt x="3177" y="1979"/>
                        </a:lnTo>
                        <a:lnTo>
                          <a:pt x="3258" y="2066"/>
                        </a:lnTo>
                        <a:lnTo>
                          <a:pt x="3344" y="2149"/>
                        </a:lnTo>
                        <a:lnTo>
                          <a:pt x="3433" y="2229"/>
                        </a:lnTo>
                        <a:lnTo>
                          <a:pt x="3526" y="2303"/>
                        </a:lnTo>
                        <a:lnTo>
                          <a:pt x="3623" y="2373"/>
                        </a:lnTo>
                        <a:lnTo>
                          <a:pt x="3723" y="2439"/>
                        </a:lnTo>
                        <a:lnTo>
                          <a:pt x="3826" y="2500"/>
                        </a:lnTo>
                        <a:lnTo>
                          <a:pt x="3933" y="2556"/>
                        </a:lnTo>
                        <a:lnTo>
                          <a:pt x="4043" y="2607"/>
                        </a:lnTo>
                        <a:lnTo>
                          <a:pt x="4156" y="2653"/>
                        </a:lnTo>
                        <a:lnTo>
                          <a:pt x="4271" y="2693"/>
                        </a:lnTo>
                        <a:lnTo>
                          <a:pt x="4389" y="2728"/>
                        </a:lnTo>
                        <a:lnTo>
                          <a:pt x="4510" y="2757"/>
                        </a:lnTo>
                        <a:lnTo>
                          <a:pt x="4571" y="2769"/>
                        </a:lnTo>
                        <a:lnTo>
                          <a:pt x="4633" y="2780"/>
                        </a:lnTo>
                        <a:lnTo>
                          <a:pt x="4695" y="2789"/>
                        </a:lnTo>
                        <a:lnTo>
                          <a:pt x="4758" y="2797"/>
                        </a:lnTo>
                        <a:lnTo>
                          <a:pt x="4821" y="2803"/>
                        </a:lnTo>
                        <a:lnTo>
                          <a:pt x="4885" y="2806"/>
                        </a:lnTo>
                        <a:lnTo>
                          <a:pt x="4949" y="2809"/>
                        </a:lnTo>
                        <a:lnTo>
                          <a:pt x="5012" y="2811"/>
                        </a:lnTo>
                        <a:lnTo>
                          <a:pt x="5076" y="2810"/>
                        </a:lnTo>
                        <a:lnTo>
                          <a:pt x="5139" y="2809"/>
                        </a:lnTo>
                        <a:lnTo>
                          <a:pt x="5201" y="2805"/>
                        </a:lnTo>
                        <a:lnTo>
                          <a:pt x="5264" y="2800"/>
                        </a:lnTo>
                        <a:lnTo>
                          <a:pt x="5325" y="2794"/>
                        </a:lnTo>
                        <a:lnTo>
                          <a:pt x="5387" y="2786"/>
                        </a:lnTo>
                        <a:lnTo>
                          <a:pt x="5448" y="2776"/>
                        </a:lnTo>
                        <a:lnTo>
                          <a:pt x="5508" y="2765"/>
                        </a:lnTo>
                        <a:lnTo>
                          <a:pt x="5627" y="2739"/>
                        </a:lnTo>
                        <a:lnTo>
                          <a:pt x="5745" y="2707"/>
                        </a:lnTo>
                        <a:lnTo>
                          <a:pt x="5860" y="2669"/>
                        </a:lnTo>
                        <a:lnTo>
                          <a:pt x="5972" y="2626"/>
                        </a:lnTo>
                        <a:lnTo>
                          <a:pt x="6082" y="2578"/>
                        </a:lnTo>
                        <a:lnTo>
                          <a:pt x="6189" y="2524"/>
                        </a:lnTo>
                        <a:lnTo>
                          <a:pt x="6294" y="2466"/>
                        </a:lnTo>
                        <a:lnTo>
                          <a:pt x="6395" y="2402"/>
                        </a:lnTo>
                        <a:lnTo>
                          <a:pt x="6493" y="2335"/>
                        </a:lnTo>
                        <a:lnTo>
                          <a:pt x="6587" y="2262"/>
                        </a:lnTo>
                        <a:lnTo>
                          <a:pt x="6678" y="2185"/>
                        </a:lnTo>
                        <a:lnTo>
                          <a:pt x="6765" y="2104"/>
                        </a:lnTo>
                        <a:lnTo>
                          <a:pt x="6848" y="2019"/>
                        </a:lnTo>
                        <a:lnTo>
                          <a:pt x="6927" y="1930"/>
                        </a:lnTo>
                        <a:lnTo>
                          <a:pt x="7002" y="1837"/>
                        </a:lnTo>
                        <a:lnTo>
                          <a:pt x="7072" y="1740"/>
                        </a:lnTo>
                        <a:lnTo>
                          <a:pt x="7138" y="1640"/>
                        </a:lnTo>
                        <a:lnTo>
                          <a:pt x="7199" y="1537"/>
                        </a:lnTo>
                        <a:lnTo>
                          <a:pt x="7255" y="1430"/>
                        </a:lnTo>
                        <a:lnTo>
                          <a:pt x="7306" y="1320"/>
                        </a:lnTo>
                        <a:lnTo>
                          <a:pt x="7352" y="1207"/>
                        </a:lnTo>
                        <a:lnTo>
                          <a:pt x="7392" y="1092"/>
                        </a:lnTo>
                        <a:lnTo>
                          <a:pt x="7426" y="974"/>
                        </a:lnTo>
                        <a:lnTo>
                          <a:pt x="7455" y="853"/>
                        </a:lnTo>
                        <a:lnTo>
                          <a:pt x="7468" y="792"/>
                        </a:lnTo>
                        <a:lnTo>
                          <a:pt x="7478" y="730"/>
                        </a:lnTo>
                        <a:lnTo>
                          <a:pt x="7488" y="668"/>
                        </a:lnTo>
                        <a:lnTo>
                          <a:pt x="7495" y="605"/>
                        </a:lnTo>
                        <a:lnTo>
                          <a:pt x="7502" y="542"/>
                        </a:lnTo>
                        <a:lnTo>
                          <a:pt x="7506" y="477"/>
                        </a:lnTo>
                        <a:cubicBezTo>
                          <a:pt x="7507" y="464"/>
                          <a:pt x="7518" y="454"/>
                          <a:pt x="7531" y="455"/>
                        </a:cubicBezTo>
                        <a:lnTo>
                          <a:pt x="10031" y="601"/>
                        </a:lnTo>
                        <a:cubicBezTo>
                          <a:pt x="10044" y="602"/>
                          <a:pt x="10054" y="613"/>
                          <a:pt x="10053" y="626"/>
                        </a:cubicBezTo>
                        <a:lnTo>
                          <a:pt x="10052" y="642"/>
                        </a:lnTo>
                        <a:lnTo>
                          <a:pt x="10030" y="900"/>
                        </a:lnTo>
                        <a:lnTo>
                          <a:pt x="9995" y="1153"/>
                        </a:lnTo>
                        <a:lnTo>
                          <a:pt x="9947" y="1403"/>
                        </a:lnTo>
                        <a:lnTo>
                          <a:pt x="9888" y="1647"/>
                        </a:lnTo>
                        <a:lnTo>
                          <a:pt x="9817" y="1887"/>
                        </a:lnTo>
                        <a:lnTo>
                          <a:pt x="9735" y="2121"/>
                        </a:lnTo>
                        <a:lnTo>
                          <a:pt x="9641" y="2349"/>
                        </a:lnTo>
                        <a:lnTo>
                          <a:pt x="9537" y="2572"/>
                        </a:lnTo>
                        <a:lnTo>
                          <a:pt x="9423" y="2788"/>
                        </a:lnTo>
                        <a:lnTo>
                          <a:pt x="9299" y="2998"/>
                        </a:lnTo>
                        <a:lnTo>
                          <a:pt x="9165" y="3201"/>
                        </a:lnTo>
                        <a:lnTo>
                          <a:pt x="9022" y="3396"/>
                        </a:lnTo>
                        <a:lnTo>
                          <a:pt x="8870" y="3585"/>
                        </a:lnTo>
                        <a:lnTo>
                          <a:pt x="8709" y="3765"/>
                        </a:lnTo>
                        <a:lnTo>
                          <a:pt x="8540" y="3938"/>
                        </a:lnTo>
                        <a:lnTo>
                          <a:pt x="8363" y="4102"/>
                        </a:lnTo>
                        <a:lnTo>
                          <a:pt x="8178" y="4257"/>
                        </a:lnTo>
                        <a:lnTo>
                          <a:pt x="7986" y="4404"/>
                        </a:lnTo>
                        <a:lnTo>
                          <a:pt x="7787" y="4541"/>
                        </a:lnTo>
                        <a:lnTo>
                          <a:pt x="7582" y="4669"/>
                        </a:lnTo>
                        <a:lnTo>
                          <a:pt x="7370" y="4787"/>
                        </a:lnTo>
                        <a:lnTo>
                          <a:pt x="7152" y="4895"/>
                        </a:lnTo>
                        <a:lnTo>
                          <a:pt x="6929" y="4993"/>
                        </a:lnTo>
                        <a:lnTo>
                          <a:pt x="6700" y="5080"/>
                        </a:lnTo>
                        <a:lnTo>
                          <a:pt x="6466" y="5155"/>
                        </a:lnTo>
                        <a:lnTo>
                          <a:pt x="6228" y="5220"/>
                        </a:lnTo>
                        <a:lnTo>
                          <a:pt x="5986" y="5273"/>
                        </a:lnTo>
                        <a:lnTo>
                          <a:pt x="5739" y="5314"/>
                        </a:lnTo>
                        <a:lnTo>
                          <a:pt x="5490" y="5343"/>
                        </a:lnTo>
                        <a:lnTo>
                          <a:pt x="5236" y="5359"/>
                        </a:lnTo>
                        <a:lnTo>
                          <a:pt x="4980" y="5363"/>
                        </a:lnTo>
                        <a:lnTo>
                          <a:pt x="4721" y="5354"/>
                        </a:lnTo>
                        <a:lnTo>
                          <a:pt x="4463" y="5331"/>
                        </a:lnTo>
                        <a:lnTo>
                          <a:pt x="4209" y="5296"/>
                        </a:lnTo>
                        <a:lnTo>
                          <a:pt x="3960" y="5249"/>
                        </a:lnTo>
                        <a:lnTo>
                          <a:pt x="3715" y="5189"/>
                        </a:lnTo>
                        <a:lnTo>
                          <a:pt x="3476" y="5118"/>
                        </a:lnTo>
                        <a:lnTo>
                          <a:pt x="3242" y="5036"/>
                        </a:lnTo>
                        <a:lnTo>
                          <a:pt x="3013" y="4942"/>
                        </a:lnTo>
                        <a:lnTo>
                          <a:pt x="2791" y="4838"/>
                        </a:lnTo>
                        <a:lnTo>
                          <a:pt x="2575" y="4724"/>
                        </a:lnTo>
                        <a:lnTo>
                          <a:pt x="2365" y="4600"/>
                        </a:lnTo>
                        <a:lnTo>
                          <a:pt x="2162" y="4466"/>
                        </a:lnTo>
                        <a:lnTo>
                          <a:pt x="1966" y="4323"/>
                        </a:lnTo>
                        <a:lnTo>
                          <a:pt x="1778" y="4171"/>
                        </a:lnTo>
                        <a:lnTo>
                          <a:pt x="1598" y="4010"/>
                        </a:lnTo>
                        <a:lnTo>
                          <a:pt x="1425" y="3841"/>
                        </a:lnTo>
                        <a:lnTo>
                          <a:pt x="1261" y="3664"/>
                        </a:lnTo>
                        <a:lnTo>
                          <a:pt x="1106" y="3479"/>
                        </a:lnTo>
                        <a:lnTo>
                          <a:pt x="959" y="3287"/>
                        </a:lnTo>
                        <a:lnTo>
                          <a:pt x="822" y="3089"/>
                        </a:lnTo>
                        <a:lnTo>
                          <a:pt x="694" y="2883"/>
                        </a:lnTo>
                        <a:lnTo>
                          <a:pt x="576" y="2671"/>
                        </a:lnTo>
                        <a:lnTo>
                          <a:pt x="468" y="2454"/>
                        </a:lnTo>
                        <a:lnTo>
                          <a:pt x="370" y="2230"/>
                        </a:lnTo>
                        <a:lnTo>
                          <a:pt x="283" y="2002"/>
                        </a:lnTo>
                        <a:lnTo>
                          <a:pt x="207" y="1768"/>
                        </a:lnTo>
                        <a:lnTo>
                          <a:pt x="143" y="1530"/>
                        </a:lnTo>
                        <a:lnTo>
                          <a:pt x="90" y="1287"/>
                        </a:lnTo>
                        <a:lnTo>
                          <a:pt x="49" y="1041"/>
                        </a:lnTo>
                        <a:lnTo>
                          <a:pt x="20" y="791"/>
                        </a:lnTo>
                        <a:lnTo>
                          <a:pt x="3" y="538"/>
                        </a:lnTo>
                        <a:lnTo>
                          <a:pt x="0" y="281"/>
                        </a:lnTo>
                        <a:lnTo>
                          <a:pt x="9" y="24"/>
                        </a:lnTo>
                        <a:cubicBezTo>
                          <a:pt x="9" y="17"/>
                          <a:pt x="12" y="11"/>
                          <a:pt x="17" y="7"/>
                        </a:cubicBezTo>
                        <a:cubicBezTo>
                          <a:pt x="22" y="3"/>
                          <a:pt x="28" y="0"/>
                          <a:pt x="34" y="1"/>
                        </a:cubicBezTo>
                        <a:lnTo>
                          <a:pt x="2533" y="15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6" name="Freeform 31"/>
                  <p:cNvSpPr>
                    <a:spLocks/>
                  </p:cNvSpPr>
                  <p:nvPr/>
                </p:nvSpPr>
                <p:spPr bwMode="auto">
                  <a:xfrm>
                    <a:off x="191" y="1641"/>
                    <a:ext cx="630" cy="404"/>
                  </a:xfrm>
                  <a:custGeom>
                    <a:avLst/>
                    <a:gdLst>
                      <a:gd name="T0" fmla="*/ 681 w 5338"/>
                      <a:gd name="T1" fmla="*/ 0 h 3369"/>
                      <a:gd name="T2" fmla="*/ 0 w 5338"/>
                      <a:gd name="T3" fmla="*/ 3062 h 3369"/>
                      <a:gd name="T4" fmla="*/ 4998 w 5338"/>
                      <a:gd name="T5" fmla="*/ 3369 h 3369"/>
                      <a:gd name="T6" fmla="*/ 5338 w 5338"/>
                      <a:gd name="T7" fmla="*/ 1838 h 3369"/>
                      <a:gd name="T8" fmla="*/ 681 w 5338"/>
                      <a:gd name="T9" fmla="*/ 0 h 33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338" h="3369">
                        <a:moveTo>
                          <a:pt x="681" y="0"/>
                        </a:moveTo>
                        <a:cubicBezTo>
                          <a:pt x="295" y="979"/>
                          <a:pt x="65" y="2012"/>
                          <a:pt x="0" y="3062"/>
                        </a:cubicBezTo>
                        <a:lnTo>
                          <a:pt x="4998" y="3369"/>
                        </a:lnTo>
                        <a:cubicBezTo>
                          <a:pt x="5030" y="2844"/>
                          <a:pt x="5145" y="2328"/>
                          <a:pt x="5338" y="1838"/>
                        </a:cubicBezTo>
                        <a:lnTo>
                          <a:pt x="681" y="0"/>
                        </a:lnTo>
                        <a:close/>
                      </a:path>
                    </a:pathLst>
                  </a:custGeom>
                  <a:solidFill>
                    <a:srgbClr val="6650B1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7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186" y="1635"/>
                    <a:ext cx="641" cy="416"/>
                  </a:xfrm>
                  <a:custGeom>
                    <a:avLst/>
                    <a:gdLst>
                      <a:gd name="T0" fmla="*/ 774 w 5441"/>
                      <a:gd name="T1" fmla="*/ 67 h 3468"/>
                      <a:gd name="T2" fmla="*/ 637 w 5441"/>
                      <a:gd name="T3" fmla="*/ 435 h 3468"/>
                      <a:gd name="T4" fmla="*/ 515 w 5441"/>
                      <a:gd name="T5" fmla="*/ 807 h 3468"/>
                      <a:gd name="T6" fmla="*/ 407 w 5441"/>
                      <a:gd name="T7" fmla="*/ 1184 h 3468"/>
                      <a:gd name="T8" fmla="*/ 315 w 5441"/>
                      <a:gd name="T9" fmla="*/ 1564 h 3468"/>
                      <a:gd name="T10" fmla="*/ 238 w 5441"/>
                      <a:gd name="T11" fmla="*/ 1948 h 3468"/>
                      <a:gd name="T12" fmla="*/ 175 w 5441"/>
                      <a:gd name="T13" fmla="*/ 2335 h 3468"/>
                      <a:gd name="T14" fmla="*/ 128 w 5441"/>
                      <a:gd name="T15" fmla="*/ 2723 h 3468"/>
                      <a:gd name="T16" fmla="*/ 96 w 5441"/>
                      <a:gd name="T17" fmla="*/ 3114 h 3468"/>
                      <a:gd name="T18" fmla="*/ 5049 w 5441"/>
                      <a:gd name="T19" fmla="*/ 3371 h 3468"/>
                      <a:gd name="T20" fmla="*/ 5015 w 5441"/>
                      <a:gd name="T21" fmla="*/ 3218 h 3468"/>
                      <a:gd name="T22" fmla="*/ 5070 w 5441"/>
                      <a:gd name="T23" fmla="*/ 2825 h 3468"/>
                      <a:gd name="T24" fmla="*/ 5156 w 5441"/>
                      <a:gd name="T25" fmla="*/ 2437 h 3468"/>
                      <a:gd name="T26" fmla="*/ 5272 w 5441"/>
                      <a:gd name="T27" fmla="*/ 2057 h 3468"/>
                      <a:gd name="T28" fmla="*/ 5369 w 5441"/>
                      <a:gd name="T29" fmla="*/ 1932 h 3468"/>
                      <a:gd name="T30" fmla="*/ 5404 w 5441"/>
                      <a:gd name="T31" fmla="*/ 1843 h 3468"/>
                      <a:gd name="T32" fmla="*/ 5364 w 5441"/>
                      <a:gd name="T33" fmla="*/ 2087 h 3468"/>
                      <a:gd name="T34" fmla="*/ 5249 w 5441"/>
                      <a:gd name="T35" fmla="*/ 2460 h 3468"/>
                      <a:gd name="T36" fmla="*/ 5165 w 5441"/>
                      <a:gd name="T37" fmla="*/ 2840 h 3468"/>
                      <a:gd name="T38" fmla="*/ 5110 w 5441"/>
                      <a:gd name="T39" fmla="*/ 3226 h 3468"/>
                      <a:gd name="T40" fmla="*/ 5044 w 5441"/>
                      <a:gd name="T41" fmla="*/ 3466 h 3468"/>
                      <a:gd name="T42" fmla="*/ 12 w 5441"/>
                      <a:gd name="T43" fmla="*/ 3143 h 3468"/>
                      <a:gd name="T44" fmla="*/ 15 w 5441"/>
                      <a:gd name="T45" fmla="*/ 2910 h 3468"/>
                      <a:gd name="T46" fmla="*/ 55 w 5441"/>
                      <a:gd name="T47" fmla="*/ 2516 h 3468"/>
                      <a:gd name="T48" fmla="*/ 110 w 5441"/>
                      <a:gd name="T49" fmla="*/ 2124 h 3468"/>
                      <a:gd name="T50" fmla="*/ 181 w 5441"/>
                      <a:gd name="T51" fmla="*/ 1736 h 3468"/>
                      <a:gd name="T52" fmla="*/ 266 w 5441"/>
                      <a:gd name="T53" fmla="*/ 1350 h 3468"/>
                      <a:gd name="T54" fmla="*/ 367 w 5441"/>
                      <a:gd name="T55" fmla="*/ 968 h 3468"/>
                      <a:gd name="T56" fmla="*/ 483 w 5441"/>
                      <a:gd name="T57" fmla="*/ 590 h 3468"/>
                      <a:gd name="T58" fmla="*/ 614 w 5441"/>
                      <a:gd name="T59" fmla="*/ 216 h 3468"/>
                      <a:gd name="T60" fmla="*/ 710 w 5441"/>
                      <a:gd name="T61" fmla="*/ 6 h 3468"/>
                      <a:gd name="T62" fmla="*/ 5404 w 5441"/>
                      <a:gd name="T63" fmla="*/ 1843 h 34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5441" h="3468">
                        <a:moveTo>
                          <a:pt x="711" y="94"/>
                        </a:moveTo>
                        <a:lnTo>
                          <a:pt x="774" y="67"/>
                        </a:lnTo>
                        <a:lnTo>
                          <a:pt x="703" y="251"/>
                        </a:lnTo>
                        <a:lnTo>
                          <a:pt x="637" y="435"/>
                        </a:lnTo>
                        <a:lnTo>
                          <a:pt x="574" y="621"/>
                        </a:lnTo>
                        <a:lnTo>
                          <a:pt x="515" y="807"/>
                        </a:lnTo>
                        <a:lnTo>
                          <a:pt x="459" y="995"/>
                        </a:lnTo>
                        <a:lnTo>
                          <a:pt x="407" y="1184"/>
                        </a:lnTo>
                        <a:lnTo>
                          <a:pt x="360" y="1374"/>
                        </a:lnTo>
                        <a:lnTo>
                          <a:pt x="315" y="1564"/>
                        </a:lnTo>
                        <a:lnTo>
                          <a:pt x="274" y="1756"/>
                        </a:lnTo>
                        <a:lnTo>
                          <a:pt x="238" y="1948"/>
                        </a:lnTo>
                        <a:lnTo>
                          <a:pt x="205" y="2141"/>
                        </a:lnTo>
                        <a:lnTo>
                          <a:pt x="175" y="2335"/>
                        </a:lnTo>
                        <a:lnTo>
                          <a:pt x="150" y="2529"/>
                        </a:lnTo>
                        <a:lnTo>
                          <a:pt x="128" y="2723"/>
                        </a:lnTo>
                        <a:lnTo>
                          <a:pt x="110" y="2919"/>
                        </a:lnTo>
                        <a:lnTo>
                          <a:pt x="96" y="3114"/>
                        </a:lnTo>
                        <a:lnTo>
                          <a:pt x="51" y="3063"/>
                        </a:lnTo>
                        <a:lnTo>
                          <a:pt x="5049" y="3371"/>
                        </a:lnTo>
                        <a:lnTo>
                          <a:pt x="4999" y="3415"/>
                        </a:lnTo>
                        <a:lnTo>
                          <a:pt x="5015" y="3218"/>
                        </a:lnTo>
                        <a:lnTo>
                          <a:pt x="5038" y="3021"/>
                        </a:lnTo>
                        <a:lnTo>
                          <a:pt x="5070" y="2825"/>
                        </a:lnTo>
                        <a:lnTo>
                          <a:pt x="5109" y="2630"/>
                        </a:lnTo>
                        <a:lnTo>
                          <a:pt x="5156" y="2437"/>
                        </a:lnTo>
                        <a:lnTo>
                          <a:pt x="5210" y="2246"/>
                        </a:lnTo>
                        <a:lnTo>
                          <a:pt x="5272" y="2057"/>
                        </a:lnTo>
                        <a:lnTo>
                          <a:pt x="5341" y="1871"/>
                        </a:lnTo>
                        <a:lnTo>
                          <a:pt x="5369" y="1932"/>
                        </a:lnTo>
                        <a:lnTo>
                          <a:pt x="711" y="94"/>
                        </a:lnTo>
                        <a:close/>
                        <a:moveTo>
                          <a:pt x="5404" y="1843"/>
                        </a:moveTo>
                        <a:cubicBezTo>
                          <a:pt x="5428" y="1852"/>
                          <a:pt x="5441" y="1880"/>
                          <a:pt x="5431" y="1904"/>
                        </a:cubicBezTo>
                        <a:lnTo>
                          <a:pt x="5364" y="2087"/>
                        </a:lnTo>
                        <a:lnTo>
                          <a:pt x="5303" y="2273"/>
                        </a:lnTo>
                        <a:lnTo>
                          <a:pt x="5249" y="2460"/>
                        </a:lnTo>
                        <a:lnTo>
                          <a:pt x="5203" y="2649"/>
                        </a:lnTo>
                        <a:lnTo>
                          <a:pt x="5165" y="2840"/>
                        </a:lnTo>
                        <a:lnTo>
                          <a:pt x="5134" y="3032"/>
                        </a:lnTo>
                        <a:lnTo>
                          <a:pt x="5110" y="3226"/>
                        </a:lnTo>
                        <a:lnTo>
                          <a:pt x="5094" y="3422"/>
                        </a:lnTo>
                        <a:cubicBezTo>
                          <a:pt x="5092" y="3448"/>
                          <a:pt x="5070" y="3468"/>
                          <a:pt x="5044" y="3466"/>
                        </a:cubicBezTo>
                        <a:lnTo>
                          <a:pt x="46" y="3159"/>
                        </a:lnTo>
                        <a:cubicBezTo>
                          <a:pt x="33" y="3158"/>
                          <a:pt x="21" y="3152"/>
                          <a:pt x="12" y="3143"/>
                        </a:cubicBezTo>
                        <a:cubicBezTo>
                          <a:pt x="4" y="3133"/>
                          <a:pt x="0" y="3120"/>
                          <a:pt x="1" y="3108"/>
                        </a:cubicBezTo>
                        <a:lnTo>
                          <a:pt x="15" y="2910"/>
                        </a:lnTo>
                        <a:lnTo>
                          <a:pt x="33" y="2713"/>
                        </a:lnTo>
                        <a:lnTo>
                          <a:pt x="55" y="2516"/>
                        </a:lnTo>
                        <a:lnTo>
                          <a:pt x="81" y="2320"/>
                        </a:lnTo>
                        <a:lnTo>
                          <a:pt x="110" y="2124"/>
                        </a:lnTo>
                        <a:lnTo>
                          <a:pt x="143" y="1930"/>
                        </a:lnTo>
                        <a:lnTo>
                          <a:pt x="181" y="1736"/>
                        </a:lnTo>
                        <a:lnTo>
                          <a:pt x="222" y="1543"/>
                        </a:lnTo>
                        <a:lnTo>
                          <a:pt x="266" y="1350"/>
                        </a:lnTo>
                        <a:lnTo>
                          <a:pt x="315" y="1159"/>
                        </a:lnTo>
                        <a:lnTo>
                          <a:pt x="367" y="968"/>
                        </a:lnTo>
                        <a:lnTo>
                          <a:pt x="423" y="778"/>
                        </a:lnTo>
                        <a:lnTo>
                          <a:pt x="483" y="590"/>
                        </a:lnTo>
                        <a:lnTo>
                          <a:pt x="546" y="403"/>
                        </a:lnTo>
                        <a:lnTo>
                          <a:pt x="614" y="216"/>
                        </a:lnTo>
                        <a:lnTo>
                          <a:pt x="684" y="32"/>
                        </a:lnTo>
                        <a:cubicBezTo>
                          <a:pt x="689" y="20"/>
                          <a:pt x="698" y="11"/>
                          <a:pt x="710" y="6"/>
                        </a:cubicBezTo>
                        <a:cubicBezTo>
                          <a:pt x="721" y="0"/>
                          <a:pt x="735" y="0"/>
                          <a:pt x="747" y="5"/>
                        </a:cubicBezTo>
                        <a:lnTo>
                          <a:pt x="5404" y="184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8" name="Freeform 33"/>
                  <p:cNvSpPr>
                    <a:spLocks/>
                  </p:cNvSpPr>
                  <p:nvPr/>
                </p:nvSpPr>
                <p:spPr bwMode="auto">
                  <a:xfrm>
                    <a:off x="272" y="1157"/>
                    <a:ext cx="721" cy="704"/>
                  </a:xfrm>
                  <a:custGeom>
                    <a:avLst/>
                    <a:gdLst>
                      <a:gd name="T0" fmla="*/ 2927 w 6121"/>
                      <a:gd name="T1" fmla="*/ 0 h 5874"/>
                      <a:gd name="T2" fmla="*/ 0 w 6121"/>
                      <a:gd name="T3" fmla="*/ 4036 h 5874"/>
                      <a:gd name="T4" fmla="*/ 4657 w 6121"/>
                      <a:gd name="T5" fmla="*/ 5874 h 5874"/>
                      <a:gd name="T6" fmla="*/ 6121 w 6121"/>
                      <a:gd name="T7" fmla="*/ 3856 h 5874"/>
                      <a:gd name="T8" fmla="*/ 2927 w 6121"/>
                      <a:gd name="T9" fmla="*/ 0 h 58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121" h="5874">
                        <a:moveTo>
                          <a:pt x="2927" y="0"/>
                        </a:moveTo>
                        <a:cubicBezTo>
                          <a:pt x="1626" y="1077"/>
                          <a:pt x="619" y="2466"/>
                          <a:pt x="0" y="4036"/>
                        </a:cubicBezTo>
                        <a:lnTo>
                          <a:pt x="4657" y="5874"/>
                        </a:lnTo>
                        <a:cubicBezTo>
                          <a:pt x="4967" y="5089"/>
                          <a:pt x="5471" y="4395"/>
                          <a:pt x="6121" y="3856"/>
                        </a:cubicBezTo>
                        <a:lnTo>
                          <a:pt x="2927" y="0"/>
                        </a:lnTo>
                        <a:close/>
                      </a:path>
                    </a:pathLst>
                  </a:custGeom>
                  <a:solidFill>
                    <a:srgbClr val="910258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49" name="Freeform 34"/>
                  <p:cNvSpPr>
                    <a:spLocks noEditPoints="1"/>
                  </p:cNvSpPr>
                  <p:nvPr/>
                </p:nvSpPr>
                <p:spPr bwMode="auto">
                  <a:xfrm>
                    <a:off x="266" y="1152"/>
                    <a:ext cx="734" cy="716"/>
                  </a:xfrm>
                  <a:custGeom>
                    <a:avLst/>
                    <a:gdLst>
                      <a:gd name="T0" fmla="*/ 3007 w 6224"/>
                      <a:gd name="T1" fmla="*/ 85 h 5977"/>
                      <a:gd name="T2" fmla="*/ 2535 w 6224"/>
                      <a:gd name="T3" fmla="*/ 502 h 5977"/>
                      <a:gd name="T4" fmla="*/ 2091 w 6224"/>
                      <a:gd name="T5" fmla="*/ 946 h 5977"/>
                      <a:gd name="T6" fmla="*/ 1679 w 6224"/>
                      <a:gd name="T7" fmla="*/ 1416 h 5977"/>
                      <a:gd name="T8" fmla="*/ 1296 w 6224"/>
                      <a:gd name="T9" fmla="*/ 1910 h 5977"/>
                      <a:gd name="T10" fmla="*/ 945 w 6224"/>
                      <a:gd name="T11" fmla="*/ 2428 h 5977"/>
                      <a:gd name="T12" fmla="*/ 627 w 6224"/>
                      <a:gd name="T13" fmla="*/ 2967 h 5977"/>
                      <a:gd name="T14" fmla="*/ 343 w 6224"/>
                      <a:gd name="T15" fmla="*/ 3526 h 5977"/>
                      <a:gd name="T16" fmla="*/ 93 w 6224"/>
                      <a:gd name="T17" fmla="*/ 4103 h 5977"/>
                      <a:gd name="T18" fmla="*/ 4724 w 6224"/>
                      <a:gd name="T19" fmla="*/ 5878 h 5977"/>
                      <a:gd name="T20" fmla="*/ 4723 w 6224"/>
                      <a:gd name="T21" fmla="*/ 5758 h 5977"/>
                      <a:gd name="T22" fmla="*/ 4858 w 6224"/>
                      <a:gd name="T23" fmla="*/ 5470 h 5977"/>
                      <a:gd name="T24" fmla="*/ 5011 w 6224"/>
                      <a:gd name="T25" fmla="*/ 5191 h 5977"/>
                      <a:gd name="T26" fmla="*/ 5180 w 6224"/>
                      <a:gd name="T27" fmla="*/ 4923 h 5977"/>
                      <a:gd name="T28" fmla="*/ 5367 w 6224"/>
                      <a:gd name="T29" fmla="*/ 4667 h 5977"/>
                      <a:gd name="T30" fmla="*/ 5568 w 6224"/>
                      <a:gd name="T31" fmla="*/ 4422 h 5977"/>
                      <a:gd name="T32" fmla="*/ 5785 w 6224"/>
                      <a:gd name="T33" fmla="*/ 4190 h 5977"/>
                      <a:gd name="T34" fmla="*/ 6018 w 6224"/>
                      <a:gd name="T35" fmla="*/ 3972 h 5977"/>
                      <a:gd name="T36" fmla="*/ 6133 w 6224"/>
                      <a:gd name="T37" fmla="*/ 3935 h 5977"/>
                      <a:gd name="T38" fmla="*/ 6207 w 6224"/>
                      <a:gd name="T39" fmla="*/ 3874 h 5977"/>
                      <a:gd name="T40" fmla="*/ 6082 w 6224"/>
                      <a:gd name="T41" fmla="*/ 4043 h 5977"/>
                      <a:gd name="T42" fmla="*/ 5854 w 6224"/>
                      <a:gd name="T43" fmla="*/ 4257 h 5977"/>
                      <a:gd name="T44" fmla="*/ 5641 w 6224"/>
                      <a:gd name="T45" fmla="*/ 4484 h 5977"/>
                      <a:gd name="T46" fmla="*/ 5443 w 6224"/>
                      <a:gd name="T47" fmla="*/ 4724 h 5977"/>
                      <a:gd name="T48" fmla="*/ 5261 w 6224"/>
                      <a:gd name="T49" fmla="*/ 4976 h 5977"/>
                      <a:gd name="T50" fmla="*/ 5094 w 6224"/>
                      <a:gd name="T51" fmla="*/ 5239 h 5977"/>
                      <a:gd name="T52" fmla="*/ 4944 w 6224"/>
                      <a:gd name="T53" fmla="*/ 5512 h 5977"/>
                      <a:gd name="T54" fmla="*/ 4811 w 6224"/>
                      <a:gd name="T55" fmla="*/ 5795 h 5977"/>
                      <a:gd name="T56" fmla="*/ 4689 w 6224"/>
                      <a:gd name="T57" fmla="*/ 5967 h 5977"/>
                      <a:gd name="T58" fmla="*/ 5 w 6224"/>
                      <a:gd name="T59" fmla="*/ 4103 h 5977"/>
                      <a:gd name="T60" fmla="*/ 126 w 6224"/>
                      <a:gd name="T61" fmla="*/ 3772 h 5977"/>
                      <a:gd name="T62" fmla="*/ 396 w 6224"/>
                      <a:gd name="T63" fmla="*/ 3199 h 5977"/>
                      <a:gd name="T64" fmla="*/ 700 w 6224"/>
                      <a:gd name="T65" fmla="*/ 2644 h 5977"/>
                      <a:gd name="T66" fmla="*/ 1038 w 6224"/>
                      <a:gd name="T67" fmla="*/ 2111 h 5977"/>
                      <a:gd name="T68" fmla="*/ 1408 w 6224"/>
                      <a:gd name="T69" fmla="*/ 1600 h 5977"/>
                      <a:gd name="T70" fmla="*/ 1810 w 6224"/>
                      <a:gd name="T71" fmla="*/ 1113 h 5977"/>
                      <a:gd name="T72" fmla="*/ 2243 w 6224"/>
                      <a:gd name="T73" fmla="*/ 652 h 5977"/>
                      <a:gd name="T74" fmla="*/ 2704 w 6224"/>
                      <a:gd name="T75" fmla="*/ 217 h 5977"/>
                      <a:gd name="T76" fmla="*/ 2980 w 6224"/>
                      <a:gd name="T77" fmla="*/ 1 h 5977"/>
                      <a:gd name="T78" fmla="*/ 6207 w 6224"/>
                      <a:gd name="T79" fmla="*/ 3874 h 59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6224" h="5977">
                        <a:moveTo>
                          <a:pt x="2939" y="79"/>
                        </a:moveTo>
                        <a:lnTo>
                          <a:pt x="3007" y="85"/>
                        </a:lnTo>
                        <a:lnTo>
                          <a:pt x="2767" y="290"/>
                        </a:lnTo>
                        <a:lnTo>
                          <a:pt x="2535" y="502"/>
                        </a:lnTo>
                        <a:lnTo>
                          <a:pt x="2309" y="721"/>
                        </a:lnTo>
                        <a:lnTo>
                          <a:pt x="2091" y="946"/>
                        </a:lnTo>
                        <a:lnTo>
                          <a:pt x="1881" y="1178"/>
                        </a:lnTo>
                        <a:lnTo>
                          <a:pt x="1679" y="1416"/>
                        </a:lnTo>
                        <a:lnTo>
                          <a:pt x="1483" y="1660"/>
                        </a:lnTo>
                        <a:lnTo>
                          <a:pt x="1296" y="1910"/>
                        </a:lnTo>
                        <a:lnTo>
                          <a:pt x="1116" y="2166"/>
                        </a:lnTo>
                        <a:lnTo>
                          <a:pt x="945" y="2428"/>
                        </a:lnTo>
                        <a:lnTo>
                          <a:pt x="781" y="2695"/>
                        </a:lnTo>
                        <a:lnTo>
                          <a:pt x="627" y="2967"/>
                        </a:lnTo>
                        <a:lnTo>
                          <a:pt x="480" y="3243"/>
                        </a:lnTo>
                        <a:lnTo>
                          <a:pt x="343" y="3526"/>
                        </a:lnTo>
                        <a:lnTo>
                          <a:pt x="214" y="3812"/>
                        </a:lnTo>
                        <a:lnTo>
                          <a:pt x="93" y="4103"/>
                        </a:lnTo>
                        <a:lnTo>
                          <a:pt x="67" y="4040"/>
                        </a:lnTo>
                        <a:lnTo>
                          <a:pt x="4724" y="5878"/>
                        </a:lnTo>
                        <a:lnTo>
                          <a:pt x="4662" y="5904"/>
                        </a:lnTo>
                        <a:lnTo>
                          <a:pt x="4723" y="5758"/>
                        </a:lnTo>
                        <a:lnTo>
                          <a:pt x="4788" y="5613"/>
                        </a:lnTo>
                        <a:lnTo>
                          <a:pt x="4858" y="5470"/>
                        </a:lnTo>
                        <a:lnTo>
                          <a:pt x="4932" y="5329"/>
                        </a:lnTo>
                        <a:lnTo>
                          <a:pt x="5011" y="5191"/>
                        </a:lnTo>
                        <a:lnTo>
                          <a:pt x="5094" y="5056"/>
                        </a:lnTo>
                        <a:lnTo>
                          <a:pt x="5180" y="4923"/>
                        </a:lnTo>
                        <a:lnTo>
                          <a:pt x="5271" y="4793"/>
                        </a:lnTo>
                        <a:lnTo>
                          <a:pt x="5367" y="4667"/>
                        </a:lnTo>
                        <a:lnTo>
                          <a:pt x="5465" y="4543"/>
                        </a:lnTo>
                        <a:lnTo>
                          <a:pt x="5568" y="4422"/>
                        </a:lnTo>
                        <a:lnTo>
                          <a:pt x="5675" y="4304"/>
                        </a:lnTo>
                        <a:lnTo>
                          <a:pt x="5785" y="4190"/>
                        </a:lnTo>
                        <a:lnTo>
                          <a:pt x="5899" y="4079"/>
                        </a:lnTo>
                        <a:lnTo>
                          <a:pt x="6018" y="3972"/>
                        </a:lnTo>
                        <a:lnTo>
                          <a:pt x="6139" y="3868"/>
                        </a:lnTo>
                        <a:lnTo>
                          <a:pt x="6133" y="3935"/>
                        </a:lnTo>
                        <a:lnTo>
                          <a:pt x="2939" y="79"/>
                        </a:lnTo>
                        <a:close/>
                        <a:moveTo>
                          <a:pt x="6207" y="3874"/>
                        </a:moveTo>
                        <a:cubicBezTo>
                          <a:pt x="6224" y="3894"/>
                          <a:pt x="6221" y="3924"/>
                          <a:pt x="6201" y="3941"/>
                        </a:cubicBezTo>
                        <a:lnTo>
                          <a:pt x="6082" y="4043"/>
                        </a:lnTo>
                        <a:lnTo>
                          <a:pt x="5966" y="4148"/>
                        </a:lnTo>
                        <a:lnTo>
                          <a:pt x="5854" y="4257"/>
                        </a:lnTo>
                        <a:lnTo>
                          <a:pt x="5746" y="4369"/>
                        </a:lnTo>
                        <a:lnTo>
                          <a:pt x="5641" y="4484"/>
                        </a:lnTo>
                        <a:lnTo>
                          <a:pt x="5541" y="4602"/>
                        </a:lnTo>
                        <a:lnTo>
                          <a:pt x="5443" y="4724"/>
                        </a:lnTo>
                        <a:lnTo>
                          <a:pt x="5350" y="4849"/>
                        </a:lnTo>
                        <a:lnTo>
                          <a:pt x="5261" y="4976"/>
                        </a:lnTo>
                        <a:lnTo>
                          <a:pt x="5175" y="5106"/>
                        </a:lnTo>
                        <a:lnTo>
                          <a:pt x="5094" y="5239"/>
                        </a:lnTo>
                        <a:lnTo>
                          <a:pt x="5017" y="5374"/>
                        </a:lnTo>
                        <a:lnTo>
                          <a:pt x="4944" y="5512"/>
                        </a:lnTo>
                        <a:lnTo>
                          <a:pt x="4875" y="5652"/>
                        </a:lnTo>
                        <a:lnTo>
                          <a:pt x="4811" y="5795"/>
                        </a:lnTo>
                        <a:lnTo>
                          <a:pt x="4751" y="5941"/>
                        </a:lnTo>
                        <a:cubicBezTo>
                          <a:pt x="4741" y="5965"/>
                          <a:pt x="4713" y="5977"/>
                          <a:pt x="4689" y="5967"/>
                        </a:cubicBezTo>
                        <a:lnTo>
                          <a:pt x="31" y="4129"/>
                        </a:lnTo>
                        <a:cubicBezTo>
                          <a:pt x="19" y="4124"/>
                          <a:pt x="10" y="4115"/>
                          <a:pt x="5" y="4103"/>
                        </a:cubicBezTo>
                        <a:cubicBezTo>
                          <a:pt x="0" y="4091"/>
                          <a:pt x="0" y="4078"/>
                          <a:pt x="5" y="4066"/>
                        </a:cubicBezTo>
                        <a:lnTo>
                          <a:pt x="126" y="3772"/>
                        </a:lnTo>
                        <a:lnTo>
                          <a:pt x="256" y="3483"/>
                        </a:lnTo>
                        <a:lnTo>
                          <a:pt x="396" y="3199"/>
                        </a:lnTo>
                        <a:lnTo>
                          <a:pt x="543" y="2919"/>
                        </a:lnTo>
                        <a:lnTo>
                          <a:pt x="700" y="2644"/>
                        </a:lnTo>
                        <a:lnTo>
                          <a:pt x="864" y="2375"/>
                        </a:lnTo>
                        <a:lnTo>
                          <a:pt x="1038" y="2111"/>
                        </a:lnTo>
                        <a:lnTo>
                          <a:pt x="1219" y="1853"/>
                        </a:lnTo>
                        <a:lnTo>
                          <a:pt x="1408" y="1600"/>
                        </a:lnTo>
                        <a:lnTo>
                          <a:pt x="1605" y="1353"/>
                        </a:lnTo>
                        <a:lnTo>
                          <a:pt x="1810" y="1113"/>
                        </a:lnTo>
                        <a:lnTo>
                          <a:pt x="2022" y="879"/>
                        </a:lnTo>
                        <a:lnTo>
                          <a:pt x="2243" y="652"/>
                        </a:lnTo>
                        <a:lnTo>
                          <a:pt x="2470" y="431"/>
                        </a:lnTo>
                        <a:lnTo>
                          <a:pt x="2704" y="217"/>
                        </a:lnTo>
                        <a:lnTo>
                          <a:pt x="2945" y="12"/>
                        </a:lnTo>
                        <a:cubicBezTo>
                          <a:pt x="2955" y="4"/>
                          <a:pt x="2967" y="0"/>
                          <a:pt x="2980" y="1"/>
                        </a:cubicBezTo>
                        <a:cubicBezTo>
                          <a:pt x="2993" y="2"/>
                          <a:pt x="3005" y="8"/>
                          <a:pt x="3013" y="18"/>
                        </a:cubicBezTo>
                        <a:lnTo>
                          <a:pt x="6207" y="38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50" name="Freeform 35"/>
                  <p:cNvSpPr>
                    <a:spLocks/>
                  </p:cNvSpPr>
                  <p:nvPr/>
                </p:nvSpPr>
                <p:spPr bwMode="auto">
                  <a:xfrm>
                    <a:off x="617" y="882"/>
                    <a:ext cx="753" cy="738"/>
                  </a:xfrm>
                  <a:custGeom>
                    <a:avLst/>
                    <a:gdLst>
                      <a:gd name="T0" fmla="*/ 6388 w 6388"/>
                      <a:gd name="T1" fmla="*/ 0 h 6158"/>
                      <a:gd name="T2" fmla="*/ 0 w 6388"/>
                      <a:gd name="T3" fmla="*/ 2302 h 6158"/>
                      <a:gd name="T4" fmla="*/ 3194 w 6388"/>
                      <a:gd name="T5" fmla="*/ 6158 h 6158"/>
                      <a:gd name="T6" fmla="*/ 6388 w 6388"/>
                      <a:gd name="T7" fmla="*/ 5007 h 6158"/>
                      <a:gd name="T8" fmla="*/ 6388 w 6388"/>
                      <a:gd name="T9" fmla="*/ 0 h 61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388" h="6158">
                        <a:moveTo>
                          <a:pt x="6388" y="0"/>
                        </a:moveTo>
                        <a:cubicBezTo>
                          <a:pt x="4055" y="0"/>
                          <a:pt x="1796" y="814"/>
                          <a:pt x="0" y="2302"/>
                        </a:cubicBezTo>
                        <a:lnTo>
                          <a:pt x="3194" y="6158"/>
                        </a:lnTo>
                        <a:cubicBezTo>
                          <a:pt x="4092" y="5414"/>
                          <a:pt x="5221" y="5007"/>
                          <a:pt x="6388" y="5007"/>
                        </a:cubicBezTo>
                        <a:lnTo>
                          <a:pt x="6388" y="0"/>
                        </a:lnTo>
                        <a:close/>
                      </a:path>
                    </a:pathLst>
                  </a:custGeom>
                  <a:solidFill>
                    <a:srgbClr val="003865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51" name="Freeform 36"/>
                  <p:cNvSpPr>
                    <a:spLocks noEditPoints="1"/>
                  </p:cNvSpPr>
                  <p:nvPr/>
                </p:nvSpPr>
                <p:spPr bwMode="auto">
                  <a:xfrm>
                    <a:off x="611" y="876"/>
                    <a:ext cx="765" cy="750"/>
                  </a:xfrm>
                  <a:custGeom>
                    <a:avLst/>
                    <a:gdLst>
                      <a:gd name="T0" fmla="*/ 6438 w 6485"/>
                      <a:gd name="T1" fmla="*/ 96 h 6260"/>
                      <a:gd name="T2" fmla="*/ 6002 w 6485"/>
                      <a:gd name="T3" fmla="*/ 106 h 6260"/>
                      <a:gd name="T4" fmla="*/ 5570 w 6485"/>
                      <a:gd name="T5" fmla="*/ 134 h 6260"/>
                      <a:gd name="T6" fmla="*/ 5141 w 6485"/>
                      <a:gd name="T7" fmla="*/ 181 h 6260"/>
                      <a:gd name="T8" fmla="*/ 4715 w 6485"/>
                      <a:gd name="T9" fmla="*/ 246 h 6260"/>
                      <a:gd name="T10" fmla="*/ 4293 w 6485"/>
                      <a:gd name="T11" fmla="*/ 329 h 6260"/>
                      <a:gd name="T12" fmla="*/ 3876 w 6485"/>
                      <a:gd name="T13" fmla="*/ 431 h 6260"/>
                      <a:gd name="T14" fmla="*/ 3464 w 6485"/>
                      <a:gd name="T15" fmla="*/ 550 h 6260"/>
                      <a:gd name="T16" fmla="*/ 3058 w 6485"/>
                      <a:gd name="T17" fmla="*/ 687 h 6260"/>
                      <a:gd name="T18" fmla="*/ 2657 w 6485"/>
                      <a:gd name="T19" fmla="*/ 841 h 6260"/>
                      <a:gd name="T20" fmla="*/ 2264 w 6485"/>
                      <a:gd name="T21" fmla="*/ 1012 h 6260"/>
                      <a:gd name="T22" fmla="*/ 1878 w 6485"/>
                      <a:gd name="T23" fmla="*/ 1200 h 6260"/>
                      <a:gd name="T24" fmla="*/ 1500 w 6485"/>
                      <a:gd name="T25" fmla="*/ 1405 h 6260"/>
                      <a:gd name="T26" fmla="*/ 1131 w 6485"/>
                      <a:gd name="T27" fmla="*/ 1626 h 6260"/>
                      <a:gd name="T28" fmla="*/ 770 w 6485"/>
                      <a:gd name="T29" fmla="*/ 1864 h 6260"/>
                      <a:gd name="T30" fmla="*/ 420 w 6485"/>
                      <a:gd name="T31" fmla="*/ 2118 h 6260"/>
                      <a:gd name="T32" fmla="*/ 79 w 6485"/>
                      <a:gd name="T33" fmla="*/ 2388 h 6260"/>
                      <a:gd name="T34" fmla="*/ 3280 w 6485"/>
                      <a:gd name="T35" fmla="*/ 6176 h 6260"/>
                      <a:gd name="T36" fmla="*/ 3384 w 6485"/>
                      <a:gd name="T37" fmla="*/ 6033 h 6260"/>
                      <a:gd name="T38" fmla="*/ 3745 w 6485"/>
                      <a:gd name="T39" fmla="*/ 5784 h 6260"/>
                      <a:gd name="T40" fmla="*/ 4124 w 6485"/>
                      <a:gd name="T41" fmla="*/ 5568 h 6260"/>
                      <a:gd name="T42" fmla="*/ 4519 w 6485"/>
                      <a:gd name="T43" fmla="*/ 5385 h 6260"/>
                      <a:gd name="T44" fmla="*/ 4928 w 6485"/>
                      <a:gd name="T45" fmla="*/ 5238 h 6260"/>
                      <a:gd name="T46" fmla="*/ 5349 w 6485"/>
                      <a:gd name="T47" fmla="*/ 5126 h 6260"/>
                      <a:gd name="T48" fmla="*/ 5779 w 6485"/>
                      <a:gd name="T49" fmla="*/ 5051 h 6260"/>
                      <a:gd name="T50" fmla="*/ 6216 w 6485"/>
                      <a:gd name="T51" fmla="*/ 5013 h 6260"/>
                      <a:gd name="T52" fmla="*/ 6389 w 6485"/>
                      <a:gd name="T53" fmla="*/ 5055 h 6260"/>
                      <a:gd name="T54" fmla="*/ 6485 w 6485"/>
                      <a:gd name="T55" fmla="*/ 5055 h 6260"/>
                      <a:gd name="T56" fmla="*/ 6222 w 6485"/>
                      <a:gd name="T57" fmla="*/ 5108 h 6260"/>
                      <a:gd name="T58" fmla="*/ 5793 w 6485"/>
                      <a:gd name="T59" fmla="*/ 5145 h 6260"/>
                      <a:gd name="T60" fmla="*/ 5372 w 6485"/>
                      <a:gd name="T61" fmla="*/ 5219 h 6260"/>
                      <a:gd name="T62" fmla="*/ 4959 w 6485"/>
                      <a:gd name="T63" fmla="*/ 5329 h 6260"/>
                      <a:gd name="T64" fmla="*/ 4558 w 6485"/>
                      <a:gd name="T65" fmla="*/ 5473 h 6260"/>
                      <a:gd name="T66" fmla="*/ 4170 w 6485"/>
                      <a:gd name="T67" fmla="*/ 5652 h 6260"/>
                      <a:gd name="T68" fmla="*/ 3798 w 6485"/>
                      <a:gd name="T69" fmla="*/ 5864 h 6260"/>
                      <a:gd name="T70" fmla="*/ 3444 w 6485"/>
                      <a:gd name="T71" fmla="*/ 6109 h 6260"/>
                      <a:gd name="T72" fmla="*/ 3206 w 6485"/>
                      <a:gd name="T73" fmla="*/ 6237 h 6260"/>
                      <a:gd name="T74" fmla="*/ 1 w 6485"/>
                      <a:gd name="T75" fmla="*/ 2346 h 6260"/>
                      <a:gd name="T76" fmla="*/ 189 w 6485"/>
                      <a:gd name="T77" fmla="*/ 2175 h 6260"/>
                      <a:gd name="T78" fmla="*/ 538 w 6485"/>
                      <a:gd name="T79" fmla="*/ 1911 h 6260"/>
                      <a:gd name="T80" fmla="*/ 897 w 6485"/>
                      <a:gd name="T81" fmla="*/ 1663 h 6260"/>
                      <a:gd name="T82" fmla="*/ 1266 w 6485"/>
                      <a:gd name="T83" fmla="*/ 1431 h 6260"/>
                      <a:gd name="T84" fmla="*/ 1643 w 6485"/>
                      <a:gd name="T85" fmla="*/ 1216 h 6260"/>
                      <a:gd name="T86" fmla="*/ 2029 w 6485"/>
                      <a:gd name="T87" fmla="*/ 1017 h 6260"/>
                      <a:gd name="T88" fmla="*/ 2422 w 6485"/>
                      <a:gd name="T89" fmla="*/ 836 h 6260"/>
                      <a:gd name="T90" fmla="*/ 2823 w 6485"/>
                      <a:gd name="T91" fmla="*/ 671 h 6260"/>
                      <a:gd name="T92" fmla="*/ 3230 w 6485"/>
                      <a:gd name="T93" fmla="*/ 525 h 6260"/>
                      <a:gd name="T94" fmla="*/ 3644 w 6485"/>
                      <a:gd name="T95" fmla="*/ 396 h 6260"/>
                      <a:gd name="T96" fmla="*/ 4063 w 6485"/>
                      <a:gd name="T97" fmla="*/ 285 h 6260"/>
                      <a:gd name="T98" fmla="*/ 4486 w 6485"/>
                      <a:gd name="T99" fmla="*/ 191 h 6260"/>
                      <a:gd name="T100" fmla="*/ 4914 w 6485"/>
                      <a:gd name="T101" fmla="*/ 116 h 6260"/>
                      <a:gd name="T102" fmla="*/ 5346 w 6485"/>
                      <a:gd name="T103" fmla="*/ 60 h 6260"/>
                      <a:gd name="T104" fmla="*/ 5780 w 6485"/>
                      <a:gd name="T105" fmla="*/ 22 h 6260"/>
                      <a:gd name="T106" fmla="*/ 6218 w 6485"/>
                      <a:gd name="T107" fmla="*/ 3 h 6260"/>
                      <a:gd name="T108" fmla="*/ 6471 w 6485"/>
                      <a:gd name="T109" fmla="*/ 14 h 6260"/>
                      <a:gd name="T110" fmla="*/ 6485 w 6485"/>
                      <a:gd name="T111" fmla="*/ 5055 h 62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6485" h="6260">
                        <a:moveTo>
                          <a:pt x="6389" y="48"/>
                        </a:moveTo>
                        <a:lnTo>
                          <a:pt x="6438" y="96"/>
                        </a:lnTo>
                        <a:lnTo>
                          <a:pt x="6219" y="99"/>
                        </a:lnTo>
                        <a:lnTo>
                          <a:pt x="6002" y="106"/>
                        </a:lnTo>
                        <a:lnTo>
                          <a:pt x="5786" y="118"/>
                        </a:lnTo>
                        <a:lnTo>
                          <a:pt x="5570" y="134"/>
                        </a:lnTo>
                        <a:lnTo>
                          <a:pt x="5355" y="155"/>
                        </a:lnTo>
                        <a:lnTo>
                          <a:pt x="5141" y="181"/>
                        </a:lnTo>
                        <a:lnTo>
                          <a:pt x="4928" y="211"/>
                        </a:lnTo>
                        <a:lnTo>
                          <a:pt x="4715" y="246"/>
                        </a:lnTo>
                        <a:lnTo>
                          <a:pt x="4504" y="286"/>
                        </a:lnTo>
                        <a:lnTo>
                          <a:pt x="4293" y="329"/>
                        </a:lnTo>
                        <a:lnTo>
                          <a:pt x="4084" y="378"/>
                        </a:lnTo>
                        <a:lnTo>
                          <a:pt x="3876" y="431"/>
                        </a:lnTo>
                        <a:lnTo>
                          <a:pt x="3669" y="488"/>
                        </a:lnTo>
                        <a:lnTo>
                          <a:pt x="3464" y="550"/>
                        </a:lnTo>
                        <a:lnTo>
                          <a:pt x="3260" y="616"/>
                        </a:lnTo>
                        <a:lnTo>
                          <a:pt x="3058" y="687"/>
                        </a:lnTo>
                        <a:lnTo>
                          <a:pt x="2857" y="761"/>
                        </a:lnTo>
                        <a:lnTo>
                          <a:pt x="2657" y="841"/>
                        </a:lnTo>
                        <a:lnTo>
                          <a:pt x="2460" y="924"/>
                        </a:lnTo>
                        <a:lnTo>
                          <a:pt x="2264" y="1012"/>
                        </a:lnTo>
                        <a:lnTo>
                          <a:pt x="2070" y="1104"/>
                        </a:lnTo>
                        <a:lnTo>
                          <a:pt x="1878" y="1200"/>
                        </a:lnTo>
                        <a:lnTo>
                          <a:pt x="1688" y="1300"/>
                        </a:lnTo>
                        <a:lnTo>
                          <a:pt x="1500" y="1405"/>
                        </a:lnTo>
                        <a:lnTo>
                          <a:pt x="1314" y="1513"/>
                        </a:lnTo>
                        <a:lnTo>
                          <a:pt x="1131" y="1626"/>
                        </a:lnTo>
                        <a:lnTo>
                          <a:pt x="949" y="1743"/>
                        </a:lnTo>
                        <a:lnTo>
                          <a:pt x="770" y="1864"/>
                        </a:lnTo>
                        <a:lnTo>
                          <a:pt x="594" y="1989"/>
                        </a:lnTo>
                        <a:lnTo>
                          <a:pt x="420" y="2118"/>
                        </a:lnTo>
                        <a:lnTo>
                          <a:pt x="248" y="2251"/>
                        </a:lnTo>
                        <a:lnTo>
                          <a:pt x="79" y="2388"/>
                        </a:lnTo>
                        <a:lnTo>
                          <a:pt x="86" y="2320"/>
                        </a:lnTo>
                        <a:lnTo>
                          <a:pt x="3280" y="6176"/>
                        </a:lnTo>
                        <a:lnTo>
                          <a:pt x="3213" y="6169"/>
                        </a:lnTo>
                        <a:lnTo>
                          <a:pt x="3384" y="6033"/>
                        </a:lnTo>
                        <a:lnTo>
                          <a:pt x="3562" y="5905"/>
                        </a:lnTo>
                        <a:lnTo>
                          <a:pt x="3745" y="5784"/>
                        </a:lnTo>
                        <a:lnTo>
                          <a:pt x="3932" y="5672"/>
                        </a:lnTo>
                        <a:lnTo>
                          <a:pt x="4124" y="5568"/>
                        </a:lnTo>
                        <a:lnTo>
                          <a:pt x="4320" y="5472"/>
                        </a:lnTo>
                        <a:lnTo>
                          <a:pt x="4519" y="5385"/>
                        </a:lnTo>
                        <a:lnTo>
                          <a:pt x="4722" y="5307"/>
                        </a:lnTo>
                        <a:lnTo>
                          <a:pt x="4928" y="5238"/>
                        </a:lnTo>
                        <a:lnTo>
                          <a:pt x="5138" y="5177"/>
                        </a:lnTo>
                        <a:lnTo>
                          <a:pt x="5349" y="5126"/>
                        </a:lnTo>
                        <a:lnTo>
                          <a:pt x="5563" y="5083"/>
                        </a:lnTo>
                        <a:lnTo>
                          <a:pt x="5779" y="5051"/>
                        </a:lnTo>
                        <a:lnTo>
                          <a:pt x="5997" y="5027"/>
                        </a:lnTo>
                        <a:lnTo>
                          <a:pt x="6216" y="5013"/>
                        </a:lnTo>
                        <a:lnTo>
                          <a:pt x="6436" y="5007"/>
                        </a:lnTo>
                        <a:lnTo>
                          <a:pt x="6389" y="5055"/>
                        </a:lnTo>
                        <a:lnTo>
                          <a:pt x="6389" y="48"/>
                        </a:lnTo>
                        <a:close/>
                        <a:moveTo>
                          <a:pt x="6485" y="5055"/>
                        </a:moveTo>
                        <a:cubicBezTo>
                          <a:pt x="6485" y="5082"/>
                          <a:pt x="6464" y="5103"/>
                          <a:pt x="6438" y="5103"/>
                        </a:cubicBezTo>
                        <a:lnTo>
                          <a:pt x="6222" y="5108"/>
                        </a:lnTo>
                        <a:lnTo>
                          <a:pt x="6007" y="5122"/>
                        </a:lnTo>
                        <a:lnTo>
                          <a:pt x="5793" y="5145"/>
                        </a:lnTo>
                        <a:lnTo>
                          <a:pt x="5582" y="5178"/>
                        </a:lnTo>
                        <a:lnTo>
                          <a:pt x="5372" y="5219"/>
                        </a:lnTo>
                        <a:lnTo>
                          <a:pt x="5164" y="5270"/>
                        </a:lnTo>
                        <a:lnTo>
                          <a:pt x="4959" y="5329"/>
                        </a:lnTo>
                        <a:lnTo>
                          <a:pt x="4757" y="5397"/>
                        </a:lnTo>
                        <a:lnTo>
                          <a:pt x="4558" y="5473"/>
                        </a:lnTo>
                        <a:lnTo>
                          <a:pt x="4362" y="5559"/>
                        </a:lnTo>
                        <a:lnTo>
                          <a:pt x="4170" y="5652"/>
                        </a:lnTo>
                        <a:lnTo>
                          <a:pt x="3982" y="5754"/>
                        </a:lnTo>
                        <a:lnTo>
                          <a:pt x="3798" y="5864"/>
                        </a:lnTo>
                        <a:lnTo>
                          <a:pt x="3618" y="5982"/>
                        </a:lnTo>
                        <a:lnTo>
                          <a:pt x="3444" y="6109"/>
                        </a:lnTo>
                        <a:lnTo>
                          <a:pt x="3273" y="6244"/>
                        </a:lnTo>
                        <a:cubicBezTo>
                          <a:pt x="3252" y="6260"/>
                          <a:pt x="3223" y="6257"/>
                          <a:pt x="3206" y="6237"/>
                        </a:cubicBezTo>
                        <a:lnTo>
                          <a:pt x="12" y="2381"/>
                        </a:lnTo>
                        <a:cubicBezTo>
                          <a:pt x="4" y="2371"/>
                          <a:pt x="0" y="2358"/>
                          <a:pt x="1" y="2346"/>
                        </a:cubicBezTo>
                        <a:cubicBezTo>
                          <a:pt x="2" y="2333"/>
                          <a:pt x="9" y="2321"/>
                          <a:pt x="19" y="2313"/>
                        </a:cubicBezTo>
                        <a:lnTo>
                          <a:pt x="189" y="2175"/>
                        </a:lnTo>
                        <a:lnTo>
                          <a:pt x="362" y="2041"/>
                        </a:lnTo>
                        <a:lnTo>
                          <a:pt x="538" y="1911"/>
                        </a:lnTo>
                        <a:lnTo>
                          <a:pt x="717" y="1785"/>
                        </a:lnTo>
                        <a:lnTo>
                          <a:pt x="897" y="1663"/>
                        </a:lnTo>
                        <a:lnTo>
                          <a:pt x="1080" y="1545"/>
                        </a:lnTo>
                        <a:lnTo>
                          <a:pt x="1266" y="1431"/>
                        </a:lnTo>
                        <a:lnTo>
                          <a:pt x="1453" y="1321"/>
                        </a:lnTo>
                        <a:lnTo>
                          <a:pt x="1643" y="1216"/>
                        </a:lnTo>
                        <a:lnTo>
                          <a:pt x="1835" y="1114"/>
                        </a:lnTo>
                        <a:lnTo>
                          <a:pt x="2029" y="1017"/>
                        </a:lnTo>
                        <a:lnTo>
                          <a:pt x="2225" y="924"/>
                        </a:lnTo>
                        <a:lnTo>
                          <a:pt x="2422" y="836"/>
                        </a:lnTo>
                        <a:lnTo>
                          <a:pt x="2622" y="751"/>
                        </a:lnTo>
                        <a:lnTo>
                          <a:pt x="2823" y="671"/>
                        </a:lnTo>
                        <a:lnTo>
                          <a:pt x="3026" y="596"/>
                        </a:lnTo>
                        <a:lnTo>
                          <a:pt x="3230" y="525"/>
                        </a:lnTo>
                        <a:lnTo>
                          <a:pt x="3436" y="458"/>
                        </a:lnTo>
                        <a:lnTo>
                          <a:pt x="3644" y="396"/>
                        </a:lnTo>
                        <a:lnTo>
                          <a:pt x="3853" y="338"/>
                        </a:lnTo>
                        <a:lnTo>
                          <a:pt x="4063" y="285"/>
                        </a:lnTo>
                        <a:lnTo>
                          <a:pt x="4274" y="235"/>
                        </a:lnTo>
                        <a:lnTo>
                          <a:pt x="4486" y="191"/>
                        </a:lnTo>
                        <a:lnTo>
                          <a:pt x="4700" y="152"/>
                        </a:lnTo>
                        <a:lnTo>
                          <a:pt x="4914" y="116"/>
                        </a:lnTo>
                        <a:lnTo>
                          <a:pt x="5129" y="86"/>
                        </a:lnTo>
                        <a:lnTo>
                          <a:pt x="5346" y="60"/>
                        </a:lnTo>
                        <a:lnTo>
                          <a:pt x="5563" y="39"/>
                        </a:lnTo>
                        <a:lnTo>
                          <a:pt x="5780" y="22"/>
                        </a:lnTo>
                        <a:lnTo>
                          <a:pt x="5999" y="10"/>
                        </a:lnTo>
                        <a:lnTo>
                          <a:pt x="6218" y="3"/>
                        </a:lnTo>
                        <a:lnTo>
                          <a:pt x="6436" y="0"/>
                        </a:lnTo>
                        <a:cubicBezTo>
                          <a:pt x="6449" y="0"/>
                          <a:pt x="6462" y="5"/>
                          <a:pt x="6471" y="14"/>
                        </a:cubicBezTo>
                        <a:cubicBezTo>
                          <a:pt x="6480" y="23"/>
                          <a:pt x="6485" y="36"/>
                          <a:pt x="6485" y="48"/>
                        </a:cubicBezTo>
                        <a:lnTo>
                          <a:pt x="6485" y="505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</p:grp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2552700" y="1220658"/>
                  <a:ext cx="152400" cy="20005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flipH="1" flipV="1">
                  <a:off x="2257425" y="1209089"/>
                  <a:ext cx="152400" cy="20005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1724024" y="4496594"/>
                  <a:ext cx="1371599" cy="5817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Gas-Steam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50%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2714625" y="2143579"/>
                  <a:ext cx="1371599" cy="6464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Coal</a:t>
                  </a:r>
                  <a:endParaRPr lang="en-US" sz="800" b="1" dirty="0" smtClean="0">
                    <a:solidFill>
                      <a:schemeClr val="bg1"/>
                    </a:solidFill>
                  </a:endParaRPr>
                </a:p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</a:rPr>
                    <a:t>25%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352425" y="2835823"/>
                  <a:ext cx="1371599" cy="5817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Gas-CT/CC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5%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70613" y="2212976"/>
                  <a:ext cx="1371599" cy="5817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Nuclear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8%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257300" y="1767778"/>
                  <a:ext cx="1371599" cy="5817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Cogen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11%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1419225" y="966312"/>
                  <a:ext cx="1371599" cy="5817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tx2"/>
                      </a:solidFill>
                    </a:rPr>
                    <a:t>Other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tx2"/>
                      </a:solidFill>
                    </a:rPr>
                    <a:t>0.9%</a:t>
                  </a:r>
                  <a:endParaRPr lang="en-US" sz="6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333626" y="975797"/>
                  <a:ext cx="1371599" cy="5817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tx2"/>
                      </a:solidFill>
                    </a:rPr>
                    <a:t>Renewables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tx2"/>
                      </a:solidFill>
                    </a:rPr>
                    <a:t>0.008%</a:t>
                  </a:r>
                  <a:endParaRPr lang="en-US" sz="6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92" name="Group 91"/>
              <p:cNvGrpSpPr>
                <a:grpSpLocks noChangeAspect="1"/>
              </p:cNvGrpSpPr>
              <p:nvPr/>
            </p:nvGrpSpPr>
            <p:grpSpPr>
              <a:xfrm>
                <a:off x="4648200" y="1036320"/>
                <a:ext cx="4913409" cy="4754880"/>
                <a:chOff x="4460281" y="978870"/>
                <a:chExt cx="5080405" cy="4916488"/>
              </a:xfrm>
            </p:grpSpPr>
            <p:grpSp>
              <p:nvGrpSpPr>
                <p:cNvPr id="57" name="Group 40"/>
                <p:cNvGrpSpPr>
                  <a:grpSpLocks noChangeAspect="1"/>
                </p:cNvGrpSpPr>
                <p:nvPr/>
              </p:nvGrpSpPr>
              <p:grpSpPr bwMode="auto">
                <a:xfrm rot="-4260000">
                  <a:off x="4288037" y="1151114"/>
                  <a:ext cx="4916488" cy="4572000"/>
                  <a:chOff x="2702" y="725"/>
                  <a:chExt cx="3097" cy="2880"/>
                </a:xfrm>
              </p:grpSpPr>
              <p:sp>
                <p:nvSpPr>
                  <p:cNvPr id="58" name="AutoShape 39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2702" y="725"/>
                    <a:ext cx="3097" cy="28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0" name="Freeform 42"/>
                  <p:cNvSpPr>
                    <a:spLocks/>
                  </p:cNvSpPr>
                  <p:nvPr/>
                </p:nvSpPr>
                <p:spPr bwMode="auto">
                  <a:xfrm>
                    <a:off x="4260" y="816"/>
                    <a:ext cx="1081" cy="944"/>
                  </a:xfrm>
                  <a:custGeom>
                    <a:avLst/>
                    <a:gdLst>
                      <a:gd name="T0" fmla="*/ 8566 w 8566"/>
                      <a:gd name="T1" fmla="*/ 4302 h 7490"/>
                      <a:gd name="T2" fmla="*/ 0 w 8566"/>
                      <a:gd name="T3" fmla="*/ 0 h 7490"/>
                      <a:gd name="T4" fmla="*/ 0 w 8566"/>
                      <a:gd name="T5" fmla="*/ 5339 h 7490"/>
                      <a:gd name="T6" fmla="*/ 4283 w 8566"/>
                      <a:gd name="T7" fmla="*/ 7490 h 7490"/>
                      <a:gd name="T8" fmla="*/ 8566 w 8566"/>
                      <a:gd name="T9" fmla="*/ 4302 h 74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566" h="7490">
                        <a:moveTo>
                          <a:pt x="8566" y="4302"/>
                        </a:moveTo>
                        <a:cubicBezTo>
                          <a:pt x="6551" y="1595"/>
                          <a:pt x="3375" y="0"/>
                          <a:pt x="0" y="0"/>
                        </a:cubicBezTo>
                        <a:lnTo>
                          <a:pt x="0" y="5339"/>
                        </a:lnTo>
                        <a:cubicBezTo>
                          <a:pt x="1688" y="5339"/>
                          <a:pt x="3276" y="6137"/>
                          <a:pt x="4283" y="7490"/>
                        </a:cubicBezTo>
                        <a:lnTo>
                          <a:pt x="8566" y="4302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73025">
                    <a:solidFill>
                      <a:srgbClr val="FFD1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1" name="Freeform 43"/>
                  <p:cNvSpPr>
                    <a:spLocks noEditPoints="1"/>
                  </p:cNvSpPr>
                  <p:nvPr/>
                </p:nvSpPr>
                <p:spPr bwMode="auto">
                  <a:xfrm>
                    <a:off x="4254" y="810"/>
                    <a:ext cx="1094" cy="956"/>
                  </a:xfrm>
                  <a:custGeom>
                    <a:avLst/>
                    <a:gdLst>
                      <a:gd name="T0" fmla="*/ 8186 w 8664"/>
                      <a:gd name="T1" fmla="*/ 3885 h 7593"/>
                      <a:gd name="T2" fmla="*/ 6869 w 8664"/>
                      <a:gd name="T3" fmla="*/ 2572 h 7593"/>
                      <a:gd name="T4" fmla="*/ 5358 w 8664"/>
                      <a:gd name="T5" fmla="*/ 1517 h 7593"/>
                      <a:gd name="T6" fmla="*/ 4264 w 8664"/>
                      <a:gd name="T7" fmla="*/ 967 h 7593"/>
                      <a:gd name="T8" fmla="*/ 3404 w 8664"/>
                      <a:gd name="T9" fmla="*/ 639 h 7593"/>
                      <a:gd name="T10" fmla="*/ 2516 w 8664"/>
                      <a:gd name="T11" fmla="*/ 386 h 7593"/>
                      <a:gd name="T12" fmla="*/ 1605 w 8664"/>
                      <a:gd name="T13" fmla="*/ 210 h 7593"/>
                      <a:gd name="T14" fmla="*/ 675 w 8664"/>
                      <a:gd name="T15" fmla="*/ 114 h 7593"/>
                      <a:gd name="T16" fmla="*/ 96 w 8664"/>
                      <a:gd name="T17" fmla="*/ 48 h 7593"/>
                      <a:gd name="T18" fmla="*/ 207 w 8664"/>
                      <a:gd name="T19" fmla="*/ 5342 h 7593"/>
                      <a:gd name="T20" fmla="*/ 680 w 8664"/>
                      <a:gd name="T21" fmla="*/ 5377 h 7593"/>
                      <a:gd name="T22" fmla="*/ 1146 w 8664"/>
                      <a:gd name="T23" fmla="*/ 5452 h 7593"/>
                      <a:gd name="T24" fmla="*/ 1600 w 8664"/>
                      <a:gd name="T25" fmla="*/ 5568 h 7593"/>
                      <a:gd name="T26" fmla="*/ 2041 w 8664"/>
                      <a:gd name="T27" fmla="*/ 5721 h 7593"/>
                      <a:gd name="T28" fmla="*/ 2466 w 8664"/>
                      <a:gd name="T29" fmla="*/ 5912 h 7593"/>
                      <a:gd name="T30" fmla="*/ 2873 w 8664"/>
                      <a:gd name="T31" fmla="*/ 6139 h 7593"/>
                      <a:gd name="T32" fmla="*/ 3260 w 8664"/>
                      <a:gd name="T33" fmla="*/ 6401 h 7593"/>
                      <a:gd name="T34" fmla="*/ 3623 w 8664"/>
                      <a:gd name="T35" fmla="*/ 6696 h 7593"/>
                      <a:gd name="T36" fmla="*/ 3962 w 8664"/>
                      <a:gd name="T37" fmla="*/ 7024 h 7593"/>
                      <a:gd name="T38" fmla="*/ 4273 w 8664"/>
                      <a:gd name="T39" fmla="*/ 7383 h 7593"/>
                      <a:gd name="T40" fmla="*/ 8586 w 8664"/>
                      <a:gd name="T41" fmla="*/ 4311 h 7593"/>
                      <a:gd name="T42" fmla="*/ 4198 w 8664"/>
                      <a:gd name="T43" fmla="*/ 7443 h 7593"/>
                      <a:gd name="T44" fmla="*/ 3893 w 8664"/>
                      <a:gd name="T45" fmla="*/ 7091 h 7593"/>
                      <a:gd name="T46" fmla="*/ 3561 w 8664"/>
                      <a:gd name="T47" fmla="*/ 6769 h 7593"/>
                      <a:gd name="T48" fmla="*/ 3203 w 8664"/>
                      <a:gd name="T49" fmla="*/ 6479 h 7593"/>
                      <a:gd name="T50" fmla="*/ 2824 w 8664"/>
                      <a:gd name="T51" fmla="*/ 6222 h 7593"/>
                      <a:gd name="T52" fmla="*/ 2424 w 8664"/>
                      <a:gd name="T53" fmla="*/ 5999 h 7593"/>
                      <a:gd name="T54" fmla="*/ 2006 w 8664"/>
                      <a:gd name="T55" fmla="*/ 5811 h 7593"/>
                      <a:gd name="T56" fmla="*/ 1573 w 8664"/>
                      <a:gd name="T57" fmla="*/ 5660 h 7593"/>
                      <a:gd name="T58" fmla="*/ 1127 w 8664"/>
                      <a:gd name="T59" fmla="*/ 5547 h 7593"/>
                      <a:gd name="T60" fmla="*/ 671 w 8664"/>
                      <a:gd name="T61" fmla="*/ 5472 h 7593"/>
                      <a:gd name="T62" fmla="*/ 206 w 8664"/>
                      <a:gd name="T63" fmla="*/ 5438 h 7593"/>
                      <a:gd name="T64" fmla="*/ 0 w 8664"/>
                      <a:gd name="T65" fmla="*/ 48 h 7593"/>
                      <a:gd name="T66" fmla="*/ 367 w 8664"/>
                      <a:gd name="T67" fmla="*/ 5 h 7593"/>
                      <a:gd name="T68" fmla="*/ 1309 w 8664"/>
                      <a:gd name="T69" fmla="*/ 74 h 7593"/>
                      <a:gd name="T70" fmla="*/ 2235 w 8664"/>
                      <a:gd name="T71" fmla="*/ 225 h 7593"/>
                      <a:gd name="T72" fmla="*/ 3139 w 8664"/>
                      <a:gd name="T73" fmla="*/ 455 h 7593"/>
                      <a:gd name="T74" fmla="*/ 4017 w 8664"/>
                      <a:gd name="T75" fmla="*/ 761 h 7593"/>
                      <a:gd name="T76" fmla="*/ 4864 w 8664"/>
                      <a:gd name="T77" fmla="*/ 1142 h 7593"/>
                      <a:gd name="T78" fmla="*/ 6444 w 8664"/>
                      <a:gd name="T79" fmla="*/ 2115 h 7593"/>
                      <a:gd name="T80" fmla="*/ 7842 w 8664"/>
                      <a:gd name="T81" fmla="*/ 3356 h 7593"/>
                      <a:gd name="T82" fmla="*/ 8662 w 8664"/>
                      <a:gd name="T83" fmla="*/ 4356 h 75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8664" h="7593">
                        <a:moveTo>
                          <a:pt x="8586" y="4311"/>
                        </a:moveTo>
                        <a:lnTo>
                          <a:pt x="8577" y="4380"/>
                        </a:lnTo>
                        <a:lnTo>
                          <a:pt x="8186" y="3885"/>
                        </a:lnTo>
                        <a:lnTo>
                          <a:pt x="7771" y="3420"/>
                        </a:lnTo>
                        <a:lnTo>
                          <a:pt x="7331" y="2982"/>
                        </a:lnTo>
                        <a:lnTo>
                          <a:pt x="6869" y="2572"/>
                        </a:lnTo>
                        <a:lnTo>
                          <a:pt x="6385" y="2190"/>
                        </a:lnTo>
                        <a:lnTo>
                          <a:pt x="5881" y="1838"/>
                        </a:lnTo>
                        <a:lnTo>
                          <a:pt x="5358" y="1517"/>
                        </a:lnTo>
                        <a:lnTo>
                          <a:pt x="4819" y="1226"/>
                        </a:lnTo>
                        <a:lnTo>
                          <a:pt x="4544" y="1093"/>
                        </a:lnTo>
                        <a:lnTo>
                          <a:pt x="4264" y="967"/>
                        </a:lnTo>
                        <a:lnTo>
                          <a:pt x="3981" y="850"/>
                        </a:lnTo>
                        <a:lnTo>
                          <a:pt x="3693" y="740"/>
                        </a:lnTo>
                        <a:lnTo>
                          <a:pt x="3404" y="639"/>
                        </a:lnTo>
                        <a:lnTo>
                          <a:pt x="3110" y="546"/>
                        </a:lnTo>
                        <a:lnTo>
                          <a:pt x="2814" y="462"/>
                        </a:lnTo>
                        <a:lnTo>
                          <a:pt x="2516" y="386"/>
                        </a:lnTo>
                        <a:lnTo>
                          <a:pt x="2214" y="319"/>
                        </a:lnTo>
                        <a:lnTo>
                          <a:pt x="1910" y="260"/>
                        </a:lnTo>
                        <a:lnTo>
                          <a:pt x="1605" y="210"/>
                        </a:lnTo>
                        <a:lnTo>
                          <a:pt x="1297" y="170"/>
                        </a:lnTo>
                        <a:lnTo>
                          <a:pt x="986" y="137"/>
                        </a:lnTo>
                        <a:lnTo>
                          <a:pt x="675" y="114"/>
                        </a:lnTo>
                        <a:lnTo>
                          <a:pt x="362" y="100"/>
                        </a:lnTo>
                        <a:lnTo>
                          <a:pt x="48" y="96"/>
                        </a:lnTo>
                        <a:lnTo>
                          <a:pt x="96" y="48"/>
                        </a:lnTo>
                        <a:lnTo>
                          <a:pt x="96" y="5387"/>
                        </a:lnTo>
                        <a:lnTo>
                          <a:pt x="49" y="5339"/>
                        </a:lnTo>
                        <a:lnTo>
                          <a:pt x="207" y="5342"/>
                        </a:lnTo>
                        <a:lnTo>
                          <a:pt x="366" y="5349"/>
                        </a:lnTo>
                        <a:lnTo>
                          <a:pt x="523" y="5361"/>
                        </a:lnTo>
                        <a:lnTo>
                          <a:pt x="680" y="5377"/>
                        </a:lnTo>
                        <a:lnTo>
                          <a:pt x="837" y="5397"/>
                        </a:lnTo>
                        <a:lnTo>
                          <a:pt x="992" y="5423"/>
                        </a:lnTo>
                        <a:lnTo>
                          <a:pt x="1146" y="5452"/>
                        </a:lnTo>
                        <a:lnTo>
                          <a:pt x="1298" y="5487"/>
                        </a:lnTo>
                        <a:lnTo>
                          <a:pt x="1450" y="5525"/>
                        </a:lnTo>
                        <a:lnTo>
                          <a:pt x="1600" y="5568"/>
                        </a:lnTo>
                        <a:lnTo>
                          <a:pt x="1748" y="5615"/>
                        </a:lnTo>
                        <a:lnTo>
                          <a:pt x="1895" y="5666"/>
                        </a:lnTo>
                        <a:lnTo>
                          <a:pt x="2041" y="5721"/>
                        </a:lnTo>
                        <a:lnTo>
                          <a:pt x="2184" y="5781"/>
                        </a:lnTo>
                        <a:lnTo>
                          <a:pt x="2326" y="5845"/>
                        </a:lnTo>
                        <a:lnTo>
                          <a:pt x="2466" y="5912"/>
                        </a:lnTo>
                        <a:lnTo>
                          <a:pt x="2604" y="5984"/>
                        </a:lnTo>
                        <a:lnTo>
                          <a:pt x="2739" y="6060"/>
                        </a:lnTo>
                        <a:lnTo>
                          <a:pt x="2873" y="6139"/>
                        </a:lnTo>
                        <a:lnTo>
                          <a:pt x="3004" y="6222"/>
                        </a:lnTo>
                        <a:lnTo>
                          <a:pt x="3133" y="6310"/>
                        </a:lnTo>
                        <a:lnTo>
                          <a:pt x="3260" y="6401"/>
                        </a:lnTo>
                        <a:lnTo>
                          <a:pt x="3384" y="6495"/>
                        </a:lnTo>
                        <a:lnTo>
                          <a:pt x="3505" y="6594"/>
                        </a:lnTo>
                        <a:lnTo>
                          <a:pt x="3623" y="6696"/>
                        </a:lnTo>
                        <a:lnTo>
                          <a:pt x="3739" y="6802"/>
                        </a:lnTo>
                        <a:lnTo>
                          <a:pt x="3852" y="6911"/>
                        </a:lnTo>
                        <a:lnTo>
                          <a:pt x="3962" y="7024"/>
                        </a:lnTo>
                        <a:lnTo>
                          <a:pt x="4068" y="7140"/>
                        </a:lnTo>
                        <a:lnTo>
                          <a:pt x="4172" y="7259"/>
                        </a:lnTo>
                        <a:lnTo>
                          <a:pt x="4273" y="7383"/>
                        </a:lnTo>
                        <a:lnTo>
                          <a:pt x="4370" y="7509"/>
                        </a:lnTo>
                        <a:lnTo>
                          <a:pt x="4303" y="7500"/>
                        </a:lnTo>
                        <a:lnTo>
                          <a:pt x="8586" y="4311"/>
                        </a:lnTo>
                        <a:close/>
                        <a:moveTo>
                          <a:pt x="4360" y="7577"/>
                        </a:moveTo>
                        <a:cubicBezTo>
                          <a:pt x="4339" y="7593"/>
                          <a:pt x="4309" y="7588"/>
                          <a:pt x="4293" y="7568"/>
                        </a:cubicBezTo>
                        <a:lnTo>
                          <a:pt x="4198" y="7443"/>
                        </a:lnTo>
                        <a:lnTo>
                          <a:pt x="4100" y="7322"/>
                        </a:lnTo>
                        <a:lnTo>
                          <a:pt x="3998" y="7205"/>
                        </a:lnTo>
                        <a:lnTo>
                          <a:pt x="3893" y="7091"/>
                        </a:lnTo>
                        <a:lnTo>
                          <a:pt x="3785" y="6980"/>
                        </a:lnTo>
                        <a:lnTo>
                          <a:pt x="3674" y="6873"/>
                        </a:lnTo>
                        <a:lnTo>
                          <a:pt x="3561" y="6769"/>
                        </a:lnTo>
                        <a:lnTo>
                          <a:pt x="3444" y="6669"/>
                        </a:lnTo>
                        <a:lnTo>
                          <a:pt x="3325" y="6572"/>
                        </a:lnTo>
                        <a:lnTo>
                          <a:pt x="3203" y="6479"/>
                        </a:lnTo>
                        <a:lnTo>
                          <a:pt x="3080" y="6389"/>
                        </a:lnTo>
                        <a:lnTo>
                          <a:pt x="2953" y="6303"/>
                        </a:lnTo>
                        <a:lnTo>
                          <a:pt x="2824" y="6222"/>
                        </a:lnTo>
                        <a:lnTo>
                          <a:pt x="2693" y="6143"/>
                        </a:lnTo>
                        <a:lnTo>
                          <a:pt x="2559" y="6069"/>
                        </a:lnTo>
                        <a:lnTo>
                          <a:pt x="2424" y="5999"/>
                        </a:lnTo>
                        <a:lnTo>
                          <a:pt x="2287" y="5932"/>
                        </a:lnTo>
                        <a:lnTo>
                          <a:pt x="2148" y="5869"/>
                        </a:lnTo>
                        <a:lnTo>
                          <a:pt x="2006" y="5811"/>
                        </a:lnTo>
                        <a:lnTo>
                          <a:pt x="1864" y="5756"/>
                        </a:lnTo>
                        <a:lnTo>
                          <a:pt x="1720" y="5706"/>
                        </a:lnTo>
                        <a:lnTo>
                          <a:pt x="1573" y="5660"/>
                        </a:lnTo>
                        <a:lnTo>
                          <a:pt x="1426" y="5618"/>
                        </a:lnTo>
                        <a:lnTo>
                          <a:pt x="1277" y="5580"/>
                        </a:lnTo>
                        <a:lnTo>
                          <a:pt x="1127" y="5547"/>
                        </a:lnTo>
                        <a:lnTo>
                          <a:pt x="976" y="5517"/>
                        </a:lnTo>
                        <a:lnTo>
                          <a:pt x="824" y="5493"/>
                        </a:lnTo>
                        <a:lnTo>
                          <a:pt x="671" y="5472"/>
                        </a:lnTo>
                        <a:lnTo>
                          <a:pt x="516" y="5456"/>
                        </a:lnTo>
                        <a:lnTo>
                          <a:pt x="361" y="5445"/>
                        </a:lnTo>
                        <a:lnTo>
                          <a:pt x="206" y="5438"/>
                        </a:lnTo>
                        <a:lnTo>
                          <a:pt x="48" y="5435"/>
                        </a:lnTo>
                        <a:cubicBezTo>
                          <a:pt x="21" y="5435"/>
                          <a:pt x="0" y="5414"/>
                          <a:pt x="0" y="5387"/>
                        </a:cubicBezTo>
                        <a:lnTo>
                          <a:pt x="0" y="48"/>
                        </a:lnTo>
                        <a:cubicBezTo>
                          <a:pt x="0" y="35"/>
                          <a:pt x="6" y="23"/>
                          <a:pt x="15" y="14"/>
                        </a:cubicBezTo>
                        <a:cubicBezTo>
                          <a:pt x="24" y="5"/>
                          <a:pt x="36" y="0"/>
                          <a:pt x="49" y="0"/>
                        </a:cubicBezTo>
                        <a:lnTo>
                          <a:pt x="367" y="5"/>
                        </a:lnTo>
                        <a:lnTo>
                          <a:pt x="682" y="19"/>
                        </a:lnTo>
                        <a:lnTo>
                          <a:pt x="996" y="42"/>
                        </a:lnTo>
                        <a:lnTo>
                          <a:pt x="1309" y="74"/>
                        </a:lnTo>
                        <a:lnTo>
                          <a:pt x="1620" y="116"/>
                        </a:lnTo>
                        <a:lnTo>
                          <a:pt x="1929" y="166"/>
                        </a:lnTo>
                        <a:lnTo>
                          <a:pt x="2235" y="225"/>
                        </a:lnTo>
                        <a:lnTo>
                          <a:pt x="2539" y="293"/>
                        </a:lnTo>
                        <a:lnTo>
                          <a:pt x="2841" y="370"/>
                        </a:lnTo>
                        <a:lnTo>
                          <a:pt x="3139" y="455"/>
                        </a:lnTo>
                        <a:lnTo>
                          <a:pt x="3435" y="549"/>
                        </a:lnTo>
                        <a:lnTo>
                          <a:pt x="3728" y="651"/>
                        </a:lnTo>
                        <a:lnTo>
                          <a:pt x="4017" y="761"/>
                        </a:lnTo>
                        <a:lnTo>
                          <a:pt x="4303" y="880"/>
                        </a:lnTo>
                        <a:lnTo>
                          <a:pt x="4585" y="1006"/>
                        </a:lnTo>
                        <a:lnTo>
                          <a:pt x="4864" y="1142"/>
                        </a:lnTo>
                        <a:lnTo>
                          <a:pt x="5409" y="1435"/>
                        </a:lnTo>
                        <a:lnTo>
                          <a:pt x="5936" y="1760"/>
                        </a:lnTo>
                        <a:lnTo>
                          <a:pt x="6444" y="2115"/>
                        </a:lnTo>
                        <a:lnTo>
                          <a:pt x="6932" y="2500"/>
                        </a:lnTo>
                        <a:lnTo>
                          <a:pt x="7399" y="2914"/>
                        </a:lnTo>
                        <a:lnTo>
                          <a:pt x="7842" y="3356"/>
                        </a:lnTo>
                        <a:lnTo>
                          <a:pt x="8261" y="3826"/>
                        </a:lnTo>
                        <a:lnTo>
                          <a:pt x="8652" y="4320"/>
                        </a:lnTo>
                        <a:cubicBezTo>
                          <a:pt x="8660" y="4330"/>
                          <a:pt x="8664" y="4343"/>
                          <a:pt x="8662" y="4356"/>
                        </a:cubicBezTo>
                        <a:cubicBezTo>
                          <a:pt x="8660" y="4369"/>
                          <a:pt x="8654" y="4381"/>
                          <a:pt x="8643" y="4388"/>
                        </a:cubicBezTo>
                        <a:lnTo>
                          <a:pt x="4360" y="75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 cap="flat">
                    <a:noFill/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2" name="Freeform 44"/>
                  <p:cNvSpPr>
                    <a:spLocks/>
                  </p:cNvSpPr>
                  <p:nvPr/>
                </p:nvSpPr>
                <p:spPr bwMode="auto">
                  <a:xfrm>
                    <a:off x="4745" y="1358"/>
                    <a:ext cx="991" cy="1739"/>
                  </a:xfrm>
                  <a:custGeom>
                    <a:avLst/>
                    <a:gdLst>
                      <a:gd name="T0" fmla="*/ 3837 w 7854"/>
                      <a:gd name="T1" fmla="*/ 13803 h 13803"/>
                      <a:gd name="T2" fmla="*/ 4728 w 7854"/>
                      <a:gd name="T3" fmla="*/ 0 h 13803"/>
                      <a:gd name="T4" fmla="*/ 445 w 7854"/>
                      <a:gd name="T5" fmla="*/ 3188 h 13803"/>
                      <a:gd name="T6" fmla="*/ 0 w 7854"/>
                      <a:gd name="T7" fmla="*/ 10090 h 13803"/>
                      <a:gd name="T8" fmla="*/ 3837 w 7854"/>
                      <a:gd name="T9" fmla="*/ 13803 h 138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854" h="13803">
                        <a:moveTo>
                          <a:pt x="3837" y="13803"/>
                        </a:moveTo>
                        <a:cubicBezTo>
                          <a:pt x="7476" y="10041"/>
                          <a:pt x="7854" y="4198"/>
                          <a:pt x="4728" y="0"/>
                        </a:cubicBezTo>
                        <a:lnTo>
                          <a:pt x="445" y="3188"/>
                        </a:lnTo>
                        <a:cubicBezTo>
                          <a:pt x="2008" y="5287"/>
                          <a:pt x="1819" y="8209"/>
                          <a:pt x="0" y="10090"/>
                        </a:cubicBezTo>
                        <a:lnTo>
                          <a:pt x="3837" y="13803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 w="76200">
                    <a:solidFill>
                      <a:srgbClr val="FFD1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3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4738" y="1352"/>
                    <a:ext cx="876" cy="1751"/>
                  </a:xfrm>
                  <a:custGeom>
                    <a:avLst/>
                    <a:gdLst>
                      <a:gd name="T0" fmla="*/ 4187 w 6940"/>
                      <a:gd name="T1" fmla="*/ 13461 h 13900"/>
                      <a:gd name="T2" fmla="*/ 5063 w 6940"/>
                      <a:gd name="T3" fmla="*/ 12323 h 13900"/>
                      <a:gd name="T4" fmla="*/ 5765 w 6940"/>
                      <a:gd name="T5" fmla="*/ 11101 h 13900"/>
                      <a:gd name="T6" fmla="*/ 6294 w 6940"/>
                      <a:gd name="T7" fmla="*/ 9813 h 13900"/>
                      <a:gd name="T8" fmla="*/ 6648 w 6940"/>
                      <a:gd name="T9" fmla="*/ 8477 h 13900"/>
                      <a:gd name="T10" fmla="*/ 6825 w 6940"/>
                      <a:gd name="T11" fmla="*/ 7110 h 13900"/>
                      <a:gd name="T12" fmla="*/ 6825 w 6940"/>
                      <a:gd name="T13" fmla="*/ 5732 h 13900"/>
                      <a:gd name="T14" fmla="*/ 6646 w 6940"/>
                      <a:gd name="T15" fmla="*/ 4361 h 13900"/>
                      <a:gd name="T16" fmla="*/ 6287 w 6940"/>
                      <a:gd name="T17" fmla="*/ 3015 h 13900"/>
                      <a:gd name="T18" fmla="*/ 5746 w 6940"/>
                      <a:gd name="T19" fmla="*/ 1713 h 13900"/>
                      <a:gd name="T20" fmla="*/ 5024 w 6940"/>
                      <a:gd name="T21" fmla="*/ 473 h 13900"/>
                      <a:gd name="T22" fmla="*/ 527 w 6940"/>
                      <a:gd name="T23" fmla="*/ 3276 h 13900"/>
                      <a:gd name="T24" fmla="*/ 811 w 6940"/>
                      <a:gd name="T25" fmla="*/ 3615 h 13900"/>
                      <a:gd name="T26" fmla="*/ 1147 w 6940"/>
                      <a:gd name="T27" fmla="*/ 4254 h 13900"/>
                      <a:gd name="T28" fmla="*/ 1390 w 6940"/>
                      <a:gd name="T29" fmla="*/ 4923 h 13900"/>
                      <a:gd name="T30" fmla="*/ 1541 w 6940"/>
                      <a:gd name="T31" fmla="*/ 5610 h 13900"/>
                      <a:gd name="T32" fmla="*/ 1602 w 6940"/>
                      <a:gd name="T33" fmla="*/ 6307 h 13900"/>
                      <a:gd name="T34" fmla="*/ 1572 w 6940"/>
                      <a:gd name="T35" fmla="*/ 7004 h 13900"/>
                      <a:gd name="T36" fmla="*/ 1452 w 6940"/>
                      <a:gd name="T37" fmla="*/ 7693 h 13900"/>
                      <a:gd name="T38" fmla="*/ 1244 w 6940"/>
                      <a:gd name="T39" fmla="*/ 8363 h 13900"/>
                      <a:gd name="T40" fmla="*/ 946 w 6940"/>
                      <a:gd name="T41" fmla="*/ 9006 h 13900"/>
                      <a:gd name="T42" fmla="*/ 561 w 6940"/>
                      <a:gd name="T43" fmla="*/ 9612 h 13900"/>
                      <a:gd name="T44" fmla="*/ 88 w 6940"/>
                      <a:gd name="T45" fmla="*/ 10172 h 13900"/>
                      <a:gd name="T46" fmla="*/ 20 w 6940"/>
                      <a:gd name="T47" fmla="*/ 10173 h 13900"/>
                      <a:gd name="T48" fmla="*/ 337 w 6940"/>
                      <a:gd name="T49" fmla="*/ 9745 h 13900"/>
                      <a:gd name="T50" fmla="*/ 744 w 6940"/>
                      <a:gd name="T51" fmla="*/ 9165 h 13900"/>
                      <a:gd name="T52" fmla="*/ 1066 w 6940"/>
                      <a:gd name="T53" fmla="*/ 8544 h 13900"/>
                      <a:gd name="T54" fmla="*/ 1300 w 6940"/>
                      <a:gd name="T55" fmla="*/ 7894 h 13900"/>
                      <a:gd name="T56" fmla="*/ 1447 w 6940"/>
                      <a:gd name="T57" fmla="*/ 7223 h 13900"/>
                      <a:gd name="T58" fmla="*/ 1506 w 6940"/>
                      <a:gd name="T59" fmla="*/ 6539 h 13900"/>
                      <a:gd name="T60" fmla="*/ 1476 w 6940"/>
                      <a:gd name="T61" fmla="*/ 5854 h 13900"/>
                      <a:gd name="T62" fmla="*/ 1358 w 6940"/>
                      <a:gd name="T63" fmla="*/ 5175 h 13900"/>
                      <a:gd name="T64" fmla="*/ 1149 w 6940"/>
                      <a:gd name="T65" fmla="*/ 4511 h 13900"/>
                      <a:gd name="T66" fmla="*/ 851 w 6940"/>
                      <a:gd name="T67" fmla="*/ 3872 h 13900"/>
                      <a:gd name="T68" fmla="*/ 459 w 6940"/>
                      <a:gd name="T69" fmla="*/ 3265 h 13900"/>
                      <a:gd name="T70" fmla="*/ 4789 w 6940"/>
                      <a:gd name="T71" fmla="*/ 2 h 13900"/>
                      <a:gd name="T72" fmla="*/ 5368 w 6940"/>
                      <a:gd name="T73" fmla="*/ 830 h 13900"/>
                      <a:gd name="T74" fmla="*/ 6035 w 6940"/>
                      <a:gd name="T75" fmla="*/ 2105 h 13900"/>
                      <a:gd name="T76" fmla="*/ 6519 w 6940"/>
                      <a:gd name="T77" fmla="*/ 3436 h 13900"/>
                      <a:gd name="T78" fmla="*/ 6820 w 6940"/>
                      <a:gd name="T79" fmla="*/ 4804 h 13900"/>
                      <a:gd name="T80" fmla="*/ 6940 w 6940"/>
                      <a:gd name="T81" fmla="*/ 6191 h 13900"/>
                      <a:gd name="T82" fmla="*/ 6881 w 6940"/>
                      <a:gd name="T83" fmla="*/ 7580 h 13900"/>
                      <a:gd name="T84" fmla="*/ 6642 w 6940"/>
                      <a:gd name="T85" fmla="*/ 8951 h 13900"/>
                      <a:gd name="T86" fmla="*/ 6226 w 6940"/>
                      <a:gd name="T87" fmla="*/ 10285 h 13900"/>
                      <a:gd name="T88" fmla="*/ 5634 w 6940"/>
                      <a:gd name="T89" fmla="*/ 11565 h 13900"/>
                      <a:gd name="T90" fmla="*/ 4866 w 6940"/>
                      <a:gd name="T91" fmla="*/ 12772 h 13900"/>
                      <a:gd name="T92" fmla="*/ 3926 w 6940"/>
                      <a:gd name="T93" fmla="*/ 13885 h 13900"/>
                      <a:gd name="T94" fmla="*/ 20 w 6940"/>
                      <a:gd name="T95" fmla="*/ 10173 h 139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</a:cxnLst>
                    <a:rect l="0" t="0" r="r" b="b"/>
                    <a:pathLst>
                      <a:path w="6940" h="13900">
                        <a:moveTo>
                          <a:pt x="3924" y="13817"/>
                        </a:moveTo>
                        <a:lnTo>
                          <a:pt x="3855" y="13819"/>
                        </a:lnTo>
                        <a:lnTo>
                          <a:pt x="4187" y="13461"/>
                        </a:lnTo>
                        <a:lnTo>
                          <a:pt x="4498" y="13092"/>
                        </a:lnTo>
                        <a:lnTo>
                          <a:pt x="4790" y="12713"/>
                        </a:lnTo>
                        <a:lnTo>
                          <a:pt x="5063" y="12323"/>
                        </a:lnTo>
                        <a:lnTo>
                          <a:pt x="5316" y="11925"/>
                        </a:lnTo>
                        <a:lnTo>
                          <a:pt x="5550" y="11517"/>
                        </a:lnTo>
                        <a:lnTo>
                          <a:pt x="5765" y="11101"/>
                        </a:lnTo>
                        <a:lnTo>
                          <a:pt x="5961" y="10678"/>
                        </a:lnTo>
                        <a:lnTo>
                          <a:pt x="6137" y="10249"/>
                        </a:lnTo>
                        <a:lnTo>
                          <a:pt x="6294" y="9813"/>
                        </a:lnTo>
                        <a:lnTo>
                          <a:pt x="6431" y="9372"/>
                        </a:lnTo>
                        <a:lnTo>
                          <a:pt x="6549" y="8926"/>
                        </a:lnTo>
                        <a:lnTo>
                          <a:pt x="6648" y="8477"/>
                        </a:lnTo>
                        <a:lnTo>
                          <a:pt x="6726" y="8023"/>
                        </a:lnTo>
                        <a:lnTo>
                          <a:pt x="6785" y="7568"/>
                        </a:lnTo>
                        <a:lnTo>
                          <a:pt x="6825" y="7110"/>
                        </a:lnTo>
                        <a:lnTo>
                          <a:pt x="6845" y="6651"/>
                        </a:lnTo>
                        <a:lnTo>
                          <a:pt x="6844" y="6191"/>
                        </a:lnTo>
                        <a:lnTo>
                          <a:pt x="6825" y="5732"/>
                        </a:lnTo>
                        <a:lnTo>
                          <a:pt x="6785" y="5274"/>
                        </a:lnTo>
                        <a:lnTo>
                          <a:pt x="6725" y="4816"/>
                        </a:lnTo>
                        <a:lnTo>
                          <a:pt x="6646" y="4361"/>
                        </a:lnTo>
                        <a:lnTo>
                          <a:pt x="6546" y="3909"/>
                        </a:lnTo>
                        <a:lnTo>
                          <a:pt x="6426" y="3460"/>
                        </a:lnTo>
                        <a:lnTo>
                          <a:pt x="6287" y="3015"/>
                        </a:lnTo>
                        <a:lnTo>
                          <a:pt x="6126" y="2576"/>
                        </a:lnTo>
                        <a:lnTo>
                          <a:pt x="5947" y="2141"/>
                        </a:lnTo>
                        <a:lnTo>
                          <a:pt x="5746" y="1713"/>
                        </a:lnTo>
                        <a:lnTo>
                          <a:pt x="5526" y="1292"/>
                        </a:lnTo>
                        <a:lnTo>
                          <a:pt x="5285" y="879"/>
                        </a:lnTo>
                        <a:lnTo>
                          <a:pt x="5024" y="473"/>
                        </a:lnTo>
                        <a:lnTo>
                          <a:pt x="4742" y="77"/>
                        </a:lnTo>
                        <a:lnTo>
                          <a:pt x="4810" y="87"/>
                        </a:lnTo>
                        <a:lnTo>
                          <a:pt x="527" y="3276"/>
                        </a:lnTo>
                        <a:lnTo>
                          <a:pt x="538" y="3210"/>
                        </a:lnTo>
                        <a:lnTo>
                          <a:pt x="679" y="3409"/>
                        </a:lnTo>
                        <a:lnTo>
                          <a:pt x="811" y="3615"/>
                        </a:lnTo>
                        <a:lnTo>
                          <a:pt x="933" y="3824"/>
                        </a:lnTo>
                        <a:lnTo>
                          <a:pt x="1045" y="4037"/>
                        </a:lnTo>
                        <a:lnTo>
                          <a:pt x="1147" y="4254"/>
                        </a:lnTo>
                        <a:lnTo>
                          <a:pt x="1238" y="4474"/>
                        </a:lnTo>
                        <a:lnTo>
                          <a:pt x="1319" y="4697"/>
                        </a:lnTo>
                        <a:lnTo>
                          <a:pt x="1390" y="4923"/>
                        </a:lnTo>
                        <a:lnTo>
                          <a:pt x="1450" y="5150"/>
                        </a:lnTo>
                        <a:lnTo>
                          <a:pt x="1501" y="5379"/>
                        </a:lnTo>
                        <a:lnTo>
                          <a:pt x="1541" y="5610"/>
                        </a:lnTo>
                        <a:lnTo>
                          <a:pt x="1572" y="5841"/>
                        </a:lnTo>
                        <a:lnTo>
                          <a:pt x="1592" y="6074"/>
                        </a:lnTo>
                        <a:lnTo>
                          <a:pt x="1602" y="6307"/>
                        </a:lnTo>
                        <a:lnTo>
                          <a:pt x="1602" y="6539"/>
                        </a:lnTo>
                        <a:lnTo>
                          <a:pt x="1592" y="6772"/>
                        </a:lnTo>
                        <a:lnTo>
                          <a:pt x="1572" y="7004"/>
                        </a:lnTo>
                        <a:lnTo>
                          <a:pt x="1542" y="7235"/>
                        </a:lnTo>
                        <a:lnTo>
                          <a:pt x="1502" y="7465"/>
                        </a:lnTo>
                        <a:lnTo>
                          <a:pt x="1452" y="7693"/>
                        </a:lnTo>
                        <a:lnTo>
                          <a:pt x="1393" y="7918"/>
                        </a:lnTo>
                        <a:lnTo>
                          <a:pt x="1323" y="8142"/>
                        </a:lnTo>
                        <a:lnTo>
                          <a:pt x="1244" y="8363"/>
                        </a:lnTo>
                        <a:lnTo>
                          <a:pt x="1154" y="8581"/>
                        </a:lnTo>
                        <a:lnTo>
                          <a:pt x="1055" y="8795"/>
                        </a:lnTo>
                        <a:lnTo>
                          <a:pt x="946" y="9006"/>
                        </a:lnTo>
                        <a:lnTo>
                          <a:pt x="828" y="9212"/>
                        </a:lnTo>
                        <a:lnTo>
                          <a:pt x="699" y="9414"/>
                        </a:lnTo>
                        <a:lnTo>
                          <a:pt x="561" y="9612"/>
                        </a:lnTo>
                        <a:lnTo>
                          <a:pt x="413" y="9804"/>
                        </a:lnTo>
                        <a:lnTo>
                          <a:pt x="255" y="9990"/>
                        </a:lnTo>
                        <a:lnTo>
                          <a:pt x="88" y="10172"/>
                        </a:lnTo>
                        <a:lnTo>
                          <a:pt x="86" y="10104"/>
                        </a:lnTo>
                        <a:lnTo>
                          <a:pt x="3924" y="13817"/>
                        </a:lnTo>
                        <a:close/>
                        <a:moveTo>
                          <a:pt x="20" y="10173"/>
                        </a:moveTo>
                        <a:cubicBezTo>
                          <a:pt x="1" y="10155"/>
                          <a:pt x="0" y="10126"/>
                          <a:pt x="18" y="10106"/>
                        </a:cubicBezTo>
                        <a:lnTo>
                          <a:pt x="182" y="9928"/>
                        </a:lnTo>
                        <a:lnTo>
                          <a:pt x="337" y="9745"/>
                        </a:lnTo>
                        <a:lnTo>
                          <a:pt x="482" y="9556"/>
                        </a:lnTo>
                        <a:lnTo>
                          <a:pt x="618" y="9363"/>
                        </a:lnTo>
                        <a:lnTo>
                          <a:pt x="744" y="9165"/>
                        </a:lnTo>
                        <a:lnTo>
                          <a:pt x="861" y="8961"/>
                        </a:lnTo>
                        <a:lnTo>
                          <a:pt x="968" y="8755"/>
                        </a:lnTo>
                        <a:lnTo>
                          <a:pt x="1066" y="8544"/>
                        </a:lnTo>
                        <a:lnTo>
                          <a:pt x="1153" y="8330"/>
                        </a:lnTo>
                        <a:lnTo>
                          <a:pt x="1232" y="8114"/>
                        </a:lnTo>
                        <a:lnTo>
                          <a:pt x="1300" y="7894"/>
                        </a:lnTo>
                        <a:lnTo>
                          <a:pt x="1359" y="7672"/>
                        </a:lnTo>
                        <a:lnTo>
                          <a:pt x="1408" y="7448"/>
                        </a:lnTo>
                        <a:lnTo>
                          <a:pt x="1447" y="7223"/>
                        </a:lnTo>
                        <a:lnTo>
                          <a:pt x="1477" y="6996"/>
                        </a:lnTo>
                        <a:lnTo>
                          <a:pt x="1496" y="6768"/>
                        </a:lnTo>
                        <a:lnTo>
                          <a:pt x="1506" y="6539"/>
                        </a:lnTo>
                        <a:lnTo>
                          <a:pt x="1506" y="6311"/>
                        </a:lnTo>
                        <a:lnTo>
                          <a:pt x="1496" y="6082"/>
                        </a:lnTo>
                        <a:lnTo>
                          <a:pt x="1476" y="5854"/>
                        </a:lnTo>
                        <a:lnTo>
                          <a:pt x="1447" y="5626"/>
                        </a:lnTo>
                        <a:lnTo>
                          <a:pt x="1407" y="5400"/>
                        </a:lnTo>
                        <a:lnTo>
                          <a:pt x="1358" y="5175"/>
                        </a:lnTo>
                        <a:lnTo>
                          <a:pt x="1298" y="4951"/>
                        </a:lnTo>
                        <a:lnTo>
                          <a:pt x="1229" y="4730"/>
                        </a:lnTo>
                        <a:lnTo>
                          <a:pt x="1149" y="4511"/>
                        </a:lnTo>
                        <a:lnTo>
                          <a:pt x="1060" y="4295"/>
                        </a:lnTo>
                        <a:lnTo>
                          <a:pt x="960" y="4082"/>
                        </a:lnTo>
                        <a:lnTo>
                          <a:pt x="851" y="3872"/>
                        </a:lnTo>
                        <a:lnTo>
                          <a:pt x="731" y="3666"/>
                        </a:lnTo>
                        <a:lnTo>
                          <a:pt x="601" y="3464"/>
                        </a:lnTo>
                        <a:lnTo>
                          <a:pt x="459" y="3265"/>
                        </a:lnTo>
                        <a:cubicBezTo>
                          <a:pt x="444" y="3244"/>
                          <a:pt x="449" y="3215"/>
                          <a:pt x="470" y="3199"/>
                        </a:cubicBezTo>
                        <a:lnTo>
                          <a:pt x="4753" y="10"/>
                        </a:lnTo>
                        <a:cubicBezTo>
                          <a:pt x="4763" y="3"/>
                          <a:pt x="4776" y="0"/>
                          <a:pt x="4789" y="2"/>
                        </a:cubicBezTo>
                        <a:cubicBezTo>
                          <a:pt x="4802" y="4"/>
                          <a:pt x="4813" y="11"/>
                          <a:pt x="4821" y="21"/>
                        </a:cubicBezTo>
                        <a:lnTo>
                          <a:pt x="5105" y="421"/>
                        </a:lnTo>
                        <a:lnTo>
                          <a:pt x="5368" y="830"/>
                        </a:lnTo>
                        <a:lnTo>
                          <a:pt x="5611" y="1248"/>
                        </a:lnTo>
                        <a:lnTo>
                          <a:pt x="5833" y="1673"/>
                        </a:lnTo>
                        <a:lnTo>
                          <a:pt x="6035" y="2105"/>
                        </a:lnTo>
                        <a:lnTo>
                          <a:pt x="6217" y="2543"/>
                        </a:lnTo>
                        <a:lnTo>
                          <a:pt x="6378" y="2987"/>
                        </a:lnTo>
                        <a:lnTo>
                          <a:pt x="6519" y="3436"/>
                        </a:lnTo>
                        <a:lnTo>
                          <a:pt x="6639" y="3888"/>
                        </a:lnTo>
                        <a:lnTo>
                          <a:pt x="6740" y="4345"/>
                        </a:lnTo>
                        <a:lnTo>
                          <a:pt x="6820" y="4804"/>
                        </a:lnTo>
                        <a:lnTo>
                          <a:pt x="6880" y="5265"/>
                        </a:lnTo>
                        <a:lnTo>
                          <a:pt x="6920" y="5728"/>
                        </a:lnTo>
                        <a:lnTo>
                          <a:pt x="6940" y="6191"/>
                        </a:lnTo>
                        <a:lnTo>
                          <a:pt x="6940" y="6655"/>
                        </a:lnTo>
                        <a:lnTo>
                          <a:pt x="6920" y="7118"/>
                        </a:lnTo>
                        <a:lnTo>
                          <a:pt x="6881" y="7580"/>
                        </a:lnTo>
                        <a:lnTo>
                          <a:pt x="6821" y="8040"/>
                        </a:lnTo>
                        <a:lnTo>
                          <a:pt x="6741" y="8497"/>
                        </a:lnTo>
                        <a:lnTo>
                          <a:pt x="6642" y="8951"/>
                        </a:lnTo>
                        <a:lnTo>
                          <a:pt x="6523" y="9401"/>
                        </a:lnTo>
                        <a:lnTo>
                          <a:pt x="6384" y="9846"/>
                        </a:lnTo>
                        <a:lnTo>
                          <a:pt x="6226" y="10285"/>
                        </a:lnTo>
                        <a:lnTo>
                          <a:pt x="6048" y="10719"/>
                        </a:lnTo>
                        <a:lnTo>
                          <a:pt x="5851" y="11146"/>
                        </a:lnTo>
                        <a:lnTo>
                          <a:pt x="5634" y="11565"/>
                        </a:lnTo>
                        <a:lnTo>
                          <a:pt x="5397" y="11976"/>
                        </a:lnTo>
                        <a:lnTo>
                          <a:pt x="5141" y="12378"/>
                        </a:lnTo>
                        <a:lnTo>
                          <a:pt x="4866" y="12772"/>
                        </a:lnTo>
                        <a:lnTo>
                          <a:pt x="4571" y="13154"/>
                        </a:lnTo>
                        <a:lnTo>
                          <a:pt x="4257" y="13526"/>
                        </a:lnTo>
                        <a:lnTo>
                          <a:pt x="3926" y="13885"/>
                        </a:lnTo>
                        <a:cubicBezTo>
                          <a:pt x="3917" y="13894"/>
                          <a:pt x="3905" y="13900"/>
                          <a:pt x="3892" y="13900"/>
                        </a:cubicBezTo>
                        <a:cubicBezTo>
                          <a:pt x="3879" y="13900"/>
                          <a:pt x="3866" y="13895"/>
                          <a:pt x="3857" y="13886"/>
                        </a:cubicBezTo>
                        <a:lnTo>
                          <a:pt x="20" y="101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4" name="Freeform 46"/>
                  <p:cNvSpPr>
                    <a:spLocks/>
                  </p:cNvSpPr>
                  <p:nvPr/>
                </p:nvSpPr>
                <p:spPr bwMode="auto">
                  <a:xfrm>
                    <a:off x="4161" y="2633"/>
                    <a:ext cx="1058" cy="901"/>
                  </a:xfrm>
                  <a:custGeom>
                    <a:avLst/>
                    <a:gdLst>
                      <a:gd name="T0" fmla="*/ 0 w 8379"/>
                      <a:gd name="T1" fmla="*/ 6943 h 7150"/>
                      <a:gd name="T2" fmla="*/ 8379 w 8379"/>
                      <a:gd name="T3" fmla="*/ 3713 h 7150"/>
                      <a:gd name="T4" fmla="*/ 4542 w 8379"/>
                      <a:gd name="T5" fmla="*/ 0 h 7150"/>
                      <a:gd name="T6" fmla="*/ 352 w 8379"/>
                      <a:gd name="T7" fmla="*/ 1615 h 7150"/>
                      <a:gd name="T8" fmla="*/ 0 w 8379"/>
                      <a:gd name="T9" fmla="*/ 6943 h 71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379" h="7150">
                        <a:moveTo>
                          <a:pt x="0" y="6943"/>
                        </a:moveTo>
                        <a:cubicBezTo>
                          <a:pt x="3132" y="7150"/>
                          <a:pt x="6197" y="5969"/>
                          <a:pt x="8379" y="3713"/>
                        </a:cubicBezTo>
                        <a:lnTo>
                          <a:pt x="4542" y="0"/>
                        </a:lnTo>
                        <a:cubicBezTo>
                          <a:pt x="3451" y="1128"/>
                          <a:pt x="1918" y="1718"/>
                          <a:pt x="352" y="1615"/>
                        </a:cubicBezTo>
                        <a:lnTo>
                          <a:pt x="0" y="6943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4155" y="2626"/>
                    <a:ext cx="1070" cy="890"/>
                  </a:xfrm>
                  <a:custGeom>
                    <a:avLst/>
                    <a:gdLst>
                      <a:gd name="T0" fmla="*/ 52 w 8477"/>
                      <a:gd name="T1" fmla="*/ 6948 h 7066"/>
                      <a:gd name="T2" fmla="*/ 637 w 8477"/>
                      <a:gd name="T3" fmla="*/ 6970 h 7066"/>
                      <a:gd name="T4" fmla="*/ 1218 w 8477"/>
                      <a:gd name="T5" fmla="*/ 6961 h 7066"/>
                      <a:gd name="T6" fmla="*/ 2366 w 8477"/>
                      <a:gd name="T7" fmla="*/ 6848 h 7066"/>
                      <a:gd name="T8" fmla="*/ 3490 w 8477"/>
                      <a:gd name="T9" fmla="*/ 6613 h 7066"/>
                      <a:gd name="T10" fmla="*/ 4579 w 8477"/>
                      <a:gd name="T11" fmla="*/ 6260 h 7066"/>
                      <a:gd name="T12" fmla="*/ 5623 w 8477"/>
                      <a:gd name="T13" fmla="*/ 5791 h 7066"/>
                      <a:gd name="T14" fmla="*/ 6614 w 8477"/>
                      <a:gd name="T15" fmla="*/ 5211 h 7066"/>
                      <a:gd name="T16" fmla="*/ 7541 w 8477"/>
                      <a:gd name="T17" fmla="*/ 4523 h 7066"/>
                      <a:gd name="T18" fmla="*/ 8395 w 8477"/>
                      <a:gd name="T19" fmla="*/ 3732 h 7066"/>
                      <a:gd name="T20" fmla="*/ 4558 w 8477"/>
                      <a:gd name="T21" fmla="*/ 87 h 7066"/>
                      <a:gd name="T22" fmla="*/ 4521 w 8477"/>
                      <a:gd name="T23" fmla="*/ 191 h 7066"/>
                      <a:gd name="T24" fmla="*/ 4305 w 8477"/>
                      <a:gd name="T25" fmla="*/ 392 h 7066"/>
                      <a:gd name="T26" fmla="*/ 4079 w 8477"/>
                      <a:gd name="T27" fmla="*/ 579 h 7066"/>
                      <a:gd name="T28" fmla="*/ 3844 w 8477"/>
                      <a:gd name="T29" fmla="*/ 753 h 7066"/>
                      <a:gd name="T30" fmla="*/ 3601 w 8477"/>
                      <a:gd name="T31" fmla="*/ 914 h 7066"/>
                      <a:gd name="T32" fmla="*/ 3350 w 8477"/>
                      <a:gd name="T33" fmla="*/ 1061 h 7066"/>
                      <a:gd name="T34" fmla="*/ 3091 w 8477"/>
                      <a:gd name="T35" fmla="*/ 1194 h 7066"/>
                      <a:gd name="T36" fmla="*/ 2827 w 8477"/>
                      <a:gd name="T37" fmla="*/ 1313 h 7066"/>
                      <a:gd name="T38" fmla="*/ 2556 w 8477"/>
                      <a:gd name="T39" fmla="*/ 1417 h 7066"/>
                      <a:gd name="T40" fmla="*/ 2280 w 8477"/>
                      <a:gd name="T41" fmla="*/ 1507 h 7066"/>
                      <a:gd name="T42" fmla="*/ 2000 w 8477"/>
                      <a:gd name="T43" fmla="*/ 1582 h 7066"/>
                      <a:gd name="T44" fmla="*/ 1715 w 8477"/>
                      <a:gd name="T45" fmla="*/ 1641 h 7066"/>
                      <a:gd name="T46" fmla="*/ 1427 w 8477"/>
                      <a:gd name="T47" fmla="*/ 1686 h 7066"/>
                      <a:gd name="T48" fmla="*/ 1135 w 8477"/>
                      <a:gd name="T49" fmla="*/ 1714 h 7066"/>
                      <a:gd name="T50" fmla="*/ 842 w 8477"/>
                      <a:gd name="T51" fmla="*/ 1727 h 7066"/>
                      <a:gd name="T52" fmla="*/ 547 w 8477"/>
                      <a:gd name="T53" fmla="*/ 1723 h 7066"/>
                      <a:gd name="T54" fmla="*/ 449 w 8477"/>
                      <a:gd name="T55" fmla="*/ 1671 h 7066"/>
                      <a:gd name="T56" fmla="*/ 354 w 8477"/>
                      <a:gd name="T57" fmla="*/ 1665 h 7066"/>
                      <a:gd name="T58" fmla="*/ 549 w 8477"/>
                      <a:gd name="T59" fmla="*/ 1627 h 7066"/>
                      <a:gd name="T60" fmla="*/ 839 w 8477"/>
                      <a:gd name="T61" fmla="*/ 1631 h 7066"/>
                      <a:gd name="T62" fmla="*/ 1127 w 8477"/>
                      <a:gd name="T63" fmla="*/ 1618 h 7066"/>
                      <a:gd name="T64" fmla="*/ 1413 w 8477"/>
                      <a:gd name="T65" fmla="*/ 1590 h 7066"/>
                      <a:gd name="T66" fmla="*/ 1697 w 8477"/>
                      <a:gd name="T67" fmla="*/ 1547 h 7066"/>
                      <a:gd name="T68" fmla="*/ 1976 w 8477"/>
                      <a:gd name="T69" fmla="*/ 1488 h 7066"/>
                      <a:gd name="T70" fmla="*/ 2252 w 8477"/>
                      <a:gd name="T71" fmla="*/ 1415 h 7066"/>
                      <a:gd name="T72" fmla="*/ 2523 w 8477"/>
                      <a:gd name="T73" fmla="*/ 1327 h 7066"/>
                      <a:gd name="T74" fmla="*/ 2789 w 8477"/>
                      <a:gd name="T75" fmla="*/ 1225 h 7066"/>
                      <a:gd name="T76" fmla="*/ 3049 w 8477"/>
                      <a:gd name="T77" fmla="*/ 1108 h 7066"/>
                      <a:gd name="T78" fmla="*/ 3302 w 8477"/>
                      <a:gd name="T79" fmla="*/ 978 h 7066"/>
                      <a:gd name="T80" fmla="*/ 3549 w 8477"/>
                      <a:gd name="T81" fmla="*/ 833 h 7066"/>
                      <a:gd name="T82" fmla="*/ 3788 w 8477"/>
                      <a:gd name="T83" fmla="*/ 675 h 7066"/>
                      <a:gd name="T84" fmla="*/ 4019 w 8477"/>
                      <a:gd name="T85" fmla="*/ 505 h 7066"/>
                      <a:gd name="T86" fmla="*/ 4241 w 8477"/>
                      <a:gd name="T87" fmla="*/ 320 h 7066"/>
                      <a:gd name="T88" fmla="*/ 4453 w 8477"/>
                      <a:gd name="T89" fmla="*/ 123 h 7066"/>
                      <a:gd name="T90" fmla="*/ 4624 w 8477"/>
                      <a:gd name="T91" fmla="*/ 18 h 7066"/>
                      <a:gd name="T92" fmla="*/ 8476 w 8477"/>
                      <a:gd name="T93" fmla="*/ 3766 h 7066"/>
                      <a:gd name="T94" fmla="*/ 8041 w 8477"/>
                      <a:gd name="T95" fmla="*/ 4213 h 7066"/>
                      <a:gd name="T96" fmla="*/ 7141 w 8477"/>
                      <a:gd name="T97" fmla="*/ 4959 h 7066"/>
                      <a:gd name="T98" fmla="*/ 6172 w 8477"/>
                      <a:gd name="T99" fmla="*/ 5599 h 7066"/>
                      <a:gd name="T100" fmla="*/ 5144 w 8477"/>
                      <a:gd name="T101" fmla="*/ 6128 h 7066"/>
                      <a:gd name="T102" fmla="*/ 4067 w 8477"/>
                      <a:gd name="T103" fmla="*/ 6543 h 7066"/>
                      <a:gd name="T104" fmla="*/ 2949 w 8477"/>
                      <a:gd name="T105" fmla="*/ 6840 h 7066"/>
                      <a:gd name="T106" fmla="*/ 1802 w 8477"/>
                      <a:gd name="T107" fmla="*/ 7016 h 7066"/>
                      <a:gd name="T108" fmla="*/ 928 w 8477"/>
                      <a:gd name="T109" fmla="*/ 7066 h 7066"/>
                      <a:gd name="T110" fmla="*/ 340 w 8477"/>
                      <a:gd name="T111" fmla="*/ 7059 h 7066"/>
                      <a:gd name="T112" fmla="*/ 13 w 8477"/>
                      <a:gd name="T113" fmla="*/ 7028 h 7066"/>
                      <a:gd name="T114" fmla="*/ 354 w 8477"/>
                      <a:gd name="T115" fmla="*/ 1665 h 70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8477" h="7066">
                        <a:moveTo>
                          <a:pt x="97" y="6999"/>
                        </a:moveTo>
                        <a:lnTo>
                          <a:pt x="52" y="6948"/>
                        </a:lnTo>
                        <a:lnTo>
                          <a:pt x="345" y="6964"/>
                        </a:lnTo>
                        <a:lnTo>
                          <a:pt x="637" y="6970"/>
                        </a:lnTo>
                        <a:lnTo>
                          <a:pt x="927" y="6970"/>
                        </a:lnTo>
                        <a:lnTo>
                          <a:pt x="1218" y="6961"/>
                        </a:lnTo>
                        <a:lnTo>
                          <a:pt x="1795" y="6921"/>
                        </a:lnTo>
                        <a:lnTo>
                          <a:pt x="2366" y="6848"/>
                        </a:lnTo>
                        <a:lnTo>
                          <a:pt x="2932" y="6746"/>
                        </a:lnTo>
                        <a:lnTo>
                          <a:pt x="3490" y="6613"/>
                        </a:lnTo>
                        <a:lnTo>
                          <a:pt x="4039" y="6451"/>
                        </a:lnTo>
                        <a:lnTo>
                          <a:pt x="4579" y="6260"/>
                        </a:lnTo>
                        <a:lnTo>
                          <a:pt x="5107" y="6039"/>
                        </a:lnTo>
                        <a:lnTo>
                          <a:pt x="5623" y="5791"/>
                        </a:lnTo>
                        <a:lnTo>
                          <a:pt x="6125" y="5514"/>
                        </a:lnTo>
                        <a:lnTo>
                          <a:pt x="6614" y="5211"/>
                        </a:lnTo>
                        <a:lnTo>
                          <a:pt x="7085" y="4880"/>
                        </a:lnTo>
                        <a:lnTo>
                          <a:pt x="7541" y="4523"/>
                        </a:lnTo>
                        <a:lnTo>
                          <a:pt x="7977" y="4140"/>
                        </a:lnTo>
                        <a:lnTo>
                          <a:pt x="8395" y="3732"/>
                        </a:lnTo>
                        <a:lnTo>
                          <a:pt x="8395" y="3800"/>
                        </a:lnTo>
                        <a:lnTo>
                          <a:pt x="4558" y="87"/>
                        </a:lnTo>
                        <a:lnTo>
                          <a:pt x="4625" y="87"/>
                        </a:lnTo>
                        <a:lnTo>
                          <a:pt x="4521" y="191"/>
                        </a:lnTo>
                        <a:lnTo>
                          <a:pt x="4415" y="293"/>
                        </a:lnTo>
                        <a:lnTo>
                          <a:pt x="4305" y="392"/>
                        </a:lnTo>
                        <a:lnTo>
                          <a:pt x="4193" y="487"/>
                        </a:lnTo>
                        <a:lnTo>
                          <a:pt x="4079" y="579"/>
                        </a:lnTo>
                        <a:lnTo>
                          <a:pt x="3963" y="668"/>
                        </a:lnTo>
                        <a:lnTo>
                          <a:pt x="3844" y="753"/>
                        </a:lnTo>
                        <a:lnTo>
                          <a:pt x="3724" y="836"/>
                        </a:lnTo>
                        <a:lnTo>
                          <a:pt x="3601" y="914"/>
                        </a:lnTo>
                        <a:lnTo>
                          <a:pt x="3476" y="989"/>
                        </a:lnTo>
                        <a:lnTo>
                          <a:pt x="3350" y="1061"/>
                        </a:lnTo>
                        <a:lnTo>
                          <a:pt x="3221" y="1129"/>
                        </a:lnTo>
                        <a:lnTo>
                          <a:pt x="3091" y="1194"/>
                        </a:lnTo>
                        <a:lnTo>
                          <a:pt x="2960" y="1255"/>
                        </a:lnTo>
                        <a:lnTo>
                          <a:pt x="2827" y="1313"/>
                        </a:lnTo>
                        <a:lnTo>
                          <a:pt x="2692" y="1367"/>
                        </a:lnTo>
                        <a:lnTo>
                          <a:pt x="2556" y="1417"/>
                        </a:lnTo>
                        <a:lnTo>
                          <a:pt x="2419" y="1464"/>
                        </a:lnTo>
                        <a:lnTo>
                          <a:pt x="2280" y="1507"/>
                        </a:lnTo>
                        <a:lnTo>
                          <a:pt x="2140" y="1546"/>
                        </a:lnTo>
                        <a:lnTo>
                          <a:pt x="2000" y="1582"/>
                        </a:lnTo>
                        <a:lnTo>
                          <a:pt x="1858" y="1613"/>
                        </a:lnTo>
                        <a:lnTo>
                          <a:pt x="1715" y="1641"/>
                        </a:lnTo>
                        <a:lnTo>
                          <a:pt x="1571" y="1665"/>
                        </a:lnTo>
                        <a:lnTo>
                          <a:pt x="1427" y="1686"/>
                        </a:lnTo>
                        <a:lnTo>
                          <a:pt x="1281" y="1702"/>
                        </a:lnTo>
                        <a:lnTo>
                          <a:pt x="1135" y="1714"/>
                        </a:lnTo>
                        <a:lnTo>
                          <a:pt x="989" y="1722"/>
                        </a:lnTo>
                        <a:lnTo>
                          <a:pt x="842" y="1727"/>
                        </a:lnTo>
                        <a:lnTo>
                          <a:pt x="694" y="1727"/>
                        </a:lnTo>
                        <a:lnTo>
                          <a:pt x="547" y="1723"/>
                        </a:lnTo>
                        <a:lnTo>
                          <a:pt x="399" y="1716"/>
                        </a:lnTo>
                        <a:lnTo>
                          <a:pt x="449" y="1671"/>
                        </a:lnTo>
                        <a:lnTo>
                          <a:pt x="97" y="6999"/>
                        </a:lnTo>
                        <a:close/>
                        <a:moveTo>
                          <a:pt x="354" y="1665"/>
                        </a:moveTo>
                        <a:cubicBezTo>
                          <a:pt x="355" y="1639"/>
                          <a:pt x="378" y="1619"/>
                          <a:pt x="404" y="1620"/>
                        </a:cubicBezTo>
                        <a:lnTo>
                          <a:pt x="549" y="1627"/>
                        </a:lnTo>
                        <a:lnTo>
                          <a:pt x="694" y="1631"/>
                        </a:lnTo>
                        <a:lnTo>
                          <a:pt x="839" y="1631"/>
                        </a:lnTo>
                        <a:lnTo>
                          <a:pt x="984" y="1627"/>
                        </a:lnTo>
                        <a:lnTo>
                          <a:pt x="1127" y="1618"/>
                        </a:lnTo>
                        <a:lnTo>
                          <a:pt x="1271" y="1606"/>
                        </a:lnTo>
                        <a:lnTo>
                          <a:pt x="1413" y="1590"/>
                        </a:lnTo>
                        <a:lnTo>
                          <a:pt x="1555" y="1571"/>
                        </a:lnTo>
                        <a:lnTo>
                          <a:pt x="1697" y="1547"/>
                        </a:lnTo>
                        <a:lnTo>
                          <a:pt x="1837" y="1520"/>
                        </a:lnTo>
                        <a:lnTo>
                          <a:pt x="1976" y="1488"/>
                        </a:lnTo>
                        <a:lnTo>
                          <a:pt x="2114" y="1454"/>
                        </a:lnTo>
                        <a:lnTo>
                          <a:pt x="2252" y="1415"/>
                        </a:lnTo>
                        <a:lnTo>
                          <a:pt x="2388" y="1373"/>
                        </a:lnTo>
                        <a:lnTo>
                          <a:pt x="2523" y="1327"/>
                        </a:lnTo>
                        <a:lnTo>
                          <a:pt x="2657" y="1278"/>
                        </a:lnTo>
                        <a:lnTo>
                          <a:pt x="2789" y="1225"/>
                        </a:lnTo>
                        <a:lnTo>
                          <a:pt x="2919" y="1168"/>
                        </a:lnTo>
                        <a:lnTo>
                          <a:pt x="3049" y="1108"/>
                        </a:lnTo>
                        <a:lnTo>
                          <a:pt x="3176" y="1045"/>
                        </a:lnTo>
                        <a:lnTo>
                          <a:pt x="3302" y="978"/>
                        </a:lnTo>
                        <a:lnTo>
                          <a:pt x="3427" y="907"/>
                        </a:lnTo>
                        <a:lnTo>
                          <a:pt x="3549" y="833"/>
                        </a:lnTo>
                        <a:lnTo>
                          <a:pt x="3669" y="756"/>
                        </a:lnTo>
                        <a:lnTo>
                          <a:pt x="3788" y="675"/>
                        </a:lnTo>
                        <a:lnTo>
                          <a:pt x="3904" y="592"/>
                        </a:lnTo>
                        <a:lnTo>
                          <a:pt x="4019" y="505"/>
                        </a:lnTo>
                        <a:lnTo>
                          <a:pt x="4131" y="414"/>
                        </a:lnTo>
                        <a:lnTo>
                          <a:pt x="4241" y="320"/>
                        </a:lnTo>
                        <a:lnTo>
                          <a:pt x="4348" y="223"/>
                        </a:lnTo>
                        <a:lnTo>
                          <a:pt x="4453" y="123"/>
                        </a:lnTo>
                        <a:lnTo>
                          <a:pt x="4557" y="19"/>
                        </a:lnTo>
                        <a:cubicBezTo>
                          <a:pt x="4575" y="1"/>
                          <a:pt x="4605" y="0"/>
                          <a:pt x="4624" y="18"/>
                        </a:cubicBezTo>
                        <a:lnTo>
                          <a:pt x="8462" y="3731"/>
                        </a:lnTo>
                        <a:cubicBezTo>
                          <a:pt x="8471" y="3740"/>
                          <a:pt x="8476" y="3753"/>
                          <a:pt x="8476" y="3766"/>
                        </a:cubicBezTo>
                        <a:cubicBezTo>
                          <a:pt x="8477" y="3779"/>
                          <a:pt x="8471" y="3791"/>
                          <a:pt x="8462" y="3800"/>
                        </a:cubicBezTo>
                        <a:lnTo>
                          <a:pt x="8041" y="4213"/>
                        </a:lnTo>
                        <a:lnTo>
                          <a:pt x="7600" y="4599"/>
                        </a:lnTo>
                        <a:lnTo>
                          <a:pt x="7141" y="4959"/>
                        </a:lnTo>
                        <a:lnTo>
                          <a:pt x="6664" y="5292"/>
                        </a:lnTo>
                        <a:lnTo>
                          <a:pt x="6172" y="5599"/>
                        </a:lnTo>
                        <a:lnTo>
                          <a:pt x="5665" y="5877"/>
                        </a:lnTo>
                        <a:lnTo>
                          <a:pt x="5144" y="6128"/>
                        </a:lnTo>
                        <a:lnTo>
                          <a:pt x="4611" y="6350"/>
                        </a:lnTo>
                        <a:lnTo>
                          <a:pt x="4067" y="6543"/>
                        </a:lnTo>
                        <a:lnTo>
                          <a:pt x="3512" y="6707"/>
                        </a:lnTo>
                        <a:lnTo>
                          <a:pt x="2949" y="6840"/>
                        </a:lnTo>
                        <a:lnTo>
                          <a:pt x="2378" y="6944"/>
                        </a:lnTo>
                        <a:lnTo>
                          <a:pt x="1802" y="7016"/>
                        </a:lnTo>
                        <a:lnTo>
                          <a:pt x="1220" y="7057"/>
                        </a:lnTo>
                        <a:lnTo>
                          <a:pt x="928" y="7066"/>
                        </a:lnTo>
                        <a:lnTo>
                          <a:pt x="634" y="7066"/>
                        </a:lnTo>
                        <a:lnTo>
                          <a:pt x="340" y="7059"/>
                        </a:lnTo>
                        <a:lnTo>
                          <a:pt x="46" y="7044"/>
                        </a:lnTo>
                        <a:cubicBezTo>
                          <a:pt x="34" y="7043"/>
                          <a:pt x="22" y="7037"/>
                          <a:pt x="13" y="7028"/>
                        </a:cubicBezTo>
                        <a:cubicBezTo>
                          <a:pt x="5" y="7018"/>
                          <a:pt x="0" y="7006"/>
                          <a:pt x="1" y="6993"/>
                        </a:cubicBezTo>
                        <a:lnTo>
                          <a:pt x="354" y="166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Freeform 48"/>
                  <p:cNvSpPr>
                    <a:spLocks/>
                  </p:cNvSpPr>
                  <p:nvPr/>
                </p:nvSpPr>
                <p:spPr bwMode="auto">
                  <a:xfrm>
                    <a:off x="4043" y="2830"/>
                    <a:ext cx="163" cy="677"/>
                  </a:xfrm>
                  <a:custGeom>
                    <a:avLst/>
                    <a:gdLst>
                      <a:gd name="T0" fmla="*/ 0 w 1287"/>
                      <a:gd name="T1" fmla="*/ 5277 h 5380"/>
                      <a:gd name="T2" fmla="*/ 935 w 1287"/>
                      <a:gd name="T3" fmla="*/ 5380 h 5380"/>
                      <a:gd name="T4" fmla="*/ 1287 w 1287"/>
                      <a:gd name="T5" fmla="*/ 52 h 5380"/>
                      <a:gd name="T6" fmla="*/ 820 w 1287"/>
                      <a:gd name="T7" fmla="*/ 0 h 5380"/>
                      <a:gd name="T8" fmla="*/ 0 w 1287"/>
                      <a:gd name="T9" fmla="*/ 5277 h 53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87" h="5380">
                        <a:moveTo>
                          <a:pt x="0" y="5277"/>
                        </a:moveTo>
                        <a:cubicBezTo>
                          <a:pt x="310" y="5325"/>
                          <a:pt x="622" y="5359"/>
                          <a:pt x="935" y="5380"/>
                        </a:cubicBezTo>
                        <a:lnTo>
                          <a:pt x="1287" y="52"/>
                        </a:lnTo>
                        <a:cubicBezTo>
                          <a:pt x="1131" y="42"/>
                          <a:pt x="975" y="24"/>
                          <a:pt x="820" y="0"/>
                        </a:cubicBezTo>
                        <a:lnTo>
                          <a:pt x="0" y="5277"/>
                        </a:lnTo>
                        <a:close/>
                      </a:path>
                    </a:pathLst>
                  </a:custGeom>
                  <a:solidFill>
                    <a:srgbClr val="FF8200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Freeform 49"/>
                  <p:cNvSpPr>
                    <a:spLocks noEditPoints="1"/>
                  </p:cNvSpPr>
                  <p:nvPr/>
                </p:nvSpPr>
                <p:spPr bwMode="auto">
                  <a:xfrm>
                    <a:off x="4037" y="2823"/>
                    <a:ext cx="175" cy="691"/>
                  </a:xfrm>
                  <a:custGeom>
                    <a:avLst/>
                    <a:gdLst>
                      <a:gd name="T0" fmla="*/ 97 w 1386"/>
                      <a:gd name="T1" fmla="*/ 5335 h 5480"/>
                      <a:gd name="T2" fmla="*/ 56 w 1386"/>
                      <a:gd name="T3" fmla="*/ 5280 h 5480"/>
                      <a:gd name="T4" fmla="*/ 289 w 1386"/>
                      <a:gd name="T5" fmla="*/ 5314 h 5480"/>
                      <a:gd name="T6" fmla="*/ 521 w 1386"/>
                      <a:gd name="T7" fmla="*/ 5342 h 5480"/>
                      <a:gd name="T8" fmla="*/ 754 w 1386"/>
                      <a:gd name="T9" fmla="*/ 5365 h 5480"/>
                      <a:gd name="T10" fmla="*/ 988 w 1386"/>
                      <a:gd name="T11" fmla="*/ 5383 h 5480"/>
                      <a:gd name="T12" fmla="*/ 936 w 1386"/>
                      <a:gd name="T13" fmla="*/ 5428 h 5480"/>
                      <a:gd name="T14" fmla="*/ 1289 w 1386"/>
                      <a:gd name="T15" fmla="*/ 100 h 5480"/>
                      <a:gd name="T16" fmla="*/ 1332 w 1386"/>
                      <a:gd name="T17" fmla="*/ 151 h 5480"/>
                      <a:gd name="T18" fmla="*/ 1098 w 1386"/>
                      <a:gd name="T19" fmla="*/ 130 h 5480"/>
                      <a:gd name="T20" fmla="*/ 863 w 1386"/>
                      <a:gd name="T21" fmla="*/ 99 h 5480"/>
                      <a:gd name="T22" fmla="*/ 916 w 1386"/>
                      <a:gd name="T23" fmla="*/ 59 h 5480"/>
                      <a:gd name="T24" fmla="*/ 97 w 1386"/>
                      <a:gd name="T25" fmla="*/ 5335 h 5480"/>
                      <a:gd name="T26" fmla="*/ 822 w 1386"/>
                      <a:gd name="T27" fmla="*/ 44 h 5480"/>
                      <a:gd name="T28" fmla="*/ 875 w 1386"/>
                      <a:gd name="T29" fmla="*/ 4 h 5480"/>
                      <a:gd name="T30" fmla="*/ 1106 w 1386"/>
                      <a:gd name="T31" fmla="*/ 35 h 5480"/>
                      <a:gd name="T32" fmla="*/ 1341 w 1386"/>
                      <a:gd name="T33" fmla="*/ 55 h 5480"/>
                      <a:gd name="T34" fmla="*/ 1384 w 1386"/>
                      <a:gd name="T35" fmla="*/ 106 h 5480"/>
                      <a:gd name="T36" fmla="*/ 1032 w 1386"/>
                      <a:gd name="T37" fmla="*/ 5434 h 5480"/>
                      <a:gd name="T38" fmla="*/ 1015 w 1386"/>
                      <a:gd name="T39" fmla="*/ 5467 h 5480"/>
                      <a:gd name="T40" fmla="*/ 980 w 1386"/>
                      <a:gd name="T41" fmla="*/ 5479 h 5480"/>
                      <a:gd name="T42" fmla="*/ 745 w 1386"/>
                      <a:gd name="T43" fmla="*/ 5461 h 5480"/>
                      <a:gd name="T44" fmla="*/ 510 w 1386"/>
                      <a:gd name="T45" fmla="*/ 5438 h 5480"/>
                      <a:gd name="T46" fmla="*/ 276 w 1386"/>
                      <a:gd name="T47" fmla="*/ 5409 h 5480"/>
                      <a:gd name="T48" fmla="*/ 43 w 1386"/>
                      <a:gd name="T49" fmla="*/ 5375 h 5480"/>
                      <a:gd name="T50" fmla="*/ 11 w 1386"/>
                      <a:gd name="T51" fmla="*/ 5357 h 5480"/>
                      <a:gd name="T52" fmla="*/ 2 w 1386"/>
                      <a:gd name="T53" fmla="*/ 5321 h 5480"/>
                      <a:gd name="T54" fmla="*/ 822 w 1386"/>
                      <a:gd name="T55" fmla="*/ 44 h 54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1386" h="5480">
                        <a:moveTo>
                          <a:pt x="97" y="5335"/>
                        </a:moveTo>
                        <a:lnTo>
                          <a:pt x="56" y="5280"/>
                        </a:lnTo>
                        <a:lnTo>
                          <a:pt x="289" y="5314"/>
                        </a:lnTo>
                        <a:lnTo>
                          <a:pt x="521" y="5342"/>
                        </a:lnTo>
                        <a:lnTo>
                          <a:pt x="754" y="5365"/>
                        </a:lnTo>
                        <a:lnTo>
                          <a:pt x="988" y="5383"/>
                        </a:lnTo>
                        <a:lnTo>
                          <a:pt x="936" y="5428"/>
                        </a:lnTo>
                        <a:lnTo>
                          <a:pt x="1289" y="100"/>
                        </a:lnTo>
                        <a:lnTo>
                          <a:pt x="1332" y="151"/>
                        </a:lnTo>
                        <a:lnTo>
                          <a:pt x="1098" y="130"/>
                        </a:lnTo>
                        <a:lnTo>
                          <a:pt x="863" y="99"/>
                        </a:lnTo>
                        <a:lnTo>
                          <a:pt x="916" y="59"/>
                        </a:lnTo>
                        <a:lnTo>
                          <a:pt x="97" y="5335"/>
                        </a:lnTo>
                        <a:close/>
                        <a:moveTo>
                          <a:pt x="822" y="44"/>
                        </a:moveTo>
                        <a:cubicBezTo>
                          <a:pt x="826" y="18"/>
                          <a:pt x="849" y="0"/>
                          <a:pt x="875" y="4"/>
                        </a:cubicBezTo>
                        <a:lnTo>
                          <a:pt x="1106" y="35"/>
                        </a:lnTo>
                        <a:lnTo>
                          <a:pt x="1341" y="55"/>
                        </a:lnTo>
                        <a:cubicBezTo>
                          <a:pt x="1367" y="57"/>
                          <a:pt x="1386" y="80"/>
                          <a:pt x="1384" y="106"/>
                        </a:cubicBezTo>
                        <a:lnTo>
                          <a:pt x="1032" y="5434"/>
                        </a:lnTo>
                        <a:cubicBezTo>
                          <a:pt x="1031" y="5447"/>
                          <a:pt x="1025" y="5459"/>
                          <a:pt x="1015" y="5467"/>
                        </a:cubicBezTo>
                        <a:cubicBezTo>
                          <a:pt x="1006" y="5476"/>
                          <a:pt x="993" y="5480"/>
                          <a:pt x="980" y="5479"/>
                        </a:cubicBezTo>
                        <a:lnTo>
                          <a:pt x="745" y="5461"/>
                        </a:lnTo>
                        <a:lnTo>
                          <a:pt x="510" y="5438"/>
                        </a:lnTo>
                        <a:lnTo>
                          <a:pt x="276" y="5409"/>
                        </a:lnTo>
                        <a:lnTo>
                          <a:pt x="43" y="5375"/>
                        </a:lnTo>
                        <a:cubicBezTo>
                          <a:pt x="30" y="5374"/>
                          <a:pt x="19" y="5367"/>
                          <a:pt x="11" y="5357"/>
                        </a:cubicBezTo>
                        <a:cubicBezTo>
                          <a:pt x="3" y="5346"/>
                          <a:pt x="0" y="5333"/>
                          <a:pt x="2" y="5321"/>
                        </a:cubicBezTo>
                        <a:lnTo>
                          <a:pt x="822" y="44"/>
                        </a:lnTo>
                        <a:close/>
                      </a:path>
                    </a:pathLst>
                  </a:custGeom>
                  <a:noFill/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Freeform 50"/>
                  <p:cNvSpPr>
                    <a:spLocks/>
                  </p:cNvSpPr>
                  <p:nvPr/>
                </p:nvSpPr>
                <p:spPr bwMode="auto">
                  <a:xfrm>
                    <a:off x="3619" y="2759"/>
                    <a:ext cx="528" cy="735"/>
                  </a:xfrm>
                  <a:custGeom>
                    <a:avLst/>
                    <a:gdLst>
                      <a:gd name="T0" fmla="*/ 0 w 4182"/>
                      <a:gd name="T1" fmla="*/ 4717 h 5835"/>
                      <a:gd name="T2" fmla="*/ 3362 w 4182"/>
                      <a:gd name="T3" fmla="*/ 5835 h 5835"/>
                      <a:gd name="T4" fmla="*/ 4182 w 4182"/>
                      <a:gd name="T5" fmla="*/ 558 h 5835"/>
                      <a:gd name="T6" fmla="*/ 2501 w 4182"/>
                      <a:gd name="T7" fmla="*/ 0 h 5835"/>
                      <a:gd name="T8" fmla="*/ 0 w 4182"/>
                      <a:gd name="T9" fmla="*/ 4717 h 58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182" h="5835">
                        <a:moveTo>
                          <a:pt x="0" y="4717"/>
                        </a:moveTo>
                        <a:cubicBezTo>
                          <a:pt x="1051" y="5274"/>
                          <a:pt x="2187" y="5652"/>
                          <a:pt x="3362" y="5835"/>
                        </a:cubicBezTo>
                        <a:lnTo>
                          <a:pt x="4182" y="558"/>
                        </a:lnTo>
                        <a:cubicBezTo>
                          <a:pt x="3594" y="467"/>
                          <a:pt x="3026" y="278"/>
                          <a:pt x="2501" y="0"/>
                        </a:cubicBezTo>
                        <a:lnTo>
                          <a:pt x="0" y="4717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3613" y="2753"/>
                    <a:ext cx="540" cy="748"/>
                  </a:xfrm>
                  <a:custGeom>
                    <a:avLst/>
                    <a:gdLst>
                      <a:gd name="T0" fmla="*/ 72 w 4283"/>
                      <a:gd name="T1" fmla="*/ 4730 h 5939"/>
                      <a:gd name="T2" fmla="*/ 469 w 4283"/>
                      <a:gd name="T3" fmla="*/ 4930 h 5939"/>
                      <a:gd name="T4" fmla="*/ 873 w 4283"/>
                      <a:gd name="T5" fmla="*/ 5113 h 5939"/>
                      <a:gd name="T6" fmla="*/ 1283 w 4283"/>
                      <a:gd name="T7" fmla="*/ 5278 h 5939"/>
                      <a:gd name="T8" fmla="*/ 1700 w 4283"/>
                      <a:gd name="T9" fmla="*/ 5426 h 5939"/>
                      <a:gd name="T10" fmla="*/ 2123 w 4283"/>
                      <a:gd name="T11" fmla="*/ 5557 h 5939"/>
                      <a:gd name="T12" fmla="*/ 2551 w 4283"/>
                      <a:gd name="T13" fmla="*/ 5670 h 5939"/>
                      <a:gd name="T14" fmla="*/ 2984 w 4283"/>
                      <a:gd name="T15" fmla="*/ 5765 h 5939"/>
                      <a:gd name="T16" fmla="*/ 3420 w 4283"/>
                      <a:gd name="T17" fmla="*/ 5843 h 5939"/>
                      <a:gd name="T18" fmla="*/ 4185 w 4283"/>
                      <a:gd name="T19" fmla="*/ 606 h 5939"/>
                      <a:gd name="T20" fmla="*/ 4004 w 4283"/>
                      <a:gd name="T21" fmla="*/ 622 h 5939"/>
                      <a:gd name="T22" fmla="*/ 3568 w 4283"/>
                      <a:gd name="T23" fmla="*/ 516 h 5939"/>
                      <a:gd name="T24" fmla="*/ 3143 w 4283"/>
                      <a:gd name="T25" fmla="*/ 375 h 5939"/>
                      <a:gd name="T26" fmla="*/ 2730 w 4283"/>
                      <a:gd name="T27" fmla="*/ 199 h 5939"/>
                      <a:gd name="T28" fmla="*/ 2593 w 4283"/>
                      <a:gd name="T29" fmla="*/ 77 h 5939"/>
                      <a:gd name="T30" fmla="*/ 2509 w 4283"/>
                      <a:gd name="T31" fmla="*/ 32 h 5939"/>
                      <a:gd name="T32" fmla="*/ 2770 w 4283"/>
                      <a:gd name="T33" fmla="*/ 111 h 5939"/>
                      <a:gd name="T34" fmla="*/ 3175 w 4283"/>
                      <a:gd name="T35" fmla="*/ 285 h 5939"/>
                      <a:gd name="T36" fmla="*/ 3593 w 4283"/>
                      <a:gd name="T37" fmla="*/ 424 h 5939"/>
                      <a:gd name="T38" fmla="*/ 4021 w 4283"/>
                      <a:gd name="T39" fmla="*/ 528 h 5939"/>
                      <a:gd name="T40" fmla="*/ 4279 w 4283"/>
                      <a:gd name="T41" fmla="*/ 621 h 5939"/>
                      <a:gd name="T42" fmla="*/ 3441 w 4283"/>
                      <a:gd name="T43" fmla="*/ 5929 h 5939"/>
                      <a:gd name="T44" fmla="*/ 3184 w 4283"/>
                      <a:gd name="T45" fmla="*/ 5901 h 5939"/>
                      <a:gd name="T46" fmla="*/ 2745 w 4283"/>
                      <a:gd name="T47" fmla="*/ 5814 h 5939"/>
                      <a:gd name="T48" fmla="*/ 2311 w 4283"/>
                      <a:gd name="T49" fmla="*/ 5708 h 5939"/>
                      <a:gd name="T50" fmla="*/ 1882 w 4283"/>
                      <a:gd name="T51" fmla="*/ 5585 h 5939"/>
                      <a:gd name="T52" fmla="*/ 1458 w 4283"/>
                      <a:gd name="T53" fmla="*/ 5444 h 5939"/>
                      <a:gd name="T54" fmla="*/ 1041 w 4283"/>
                      <a:gd name="T55" fmla="*/ 5286 h 5939"/>
                      <a:gd name="T56" fmla="*/ 630 w 4283"/>
                      <a:gd name="T57" fmla="*/ 5110 h 5939"/>
                      <a:gd name="T58" fmla="*/ 226 w 4283"/>
                      <a:gd name="T59" fmla="*/ 4918 h 5939"/>
                      <a:gd name="T60" fmla="*/ 4 w 4283"/>
                      <a:gd name="T61" fmla="*/ 4787 h 5939"/>
                      <a:gd name="T62" fmla="*/ 2509 w 4283"/>
                      <a:gd name="T63" fmla="*/ 32 h 59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4283" h="5939">
                        <a:moveTo>
                          <a:pt x="92" y="4795"/>
                        </a:moveTo>
                        <a:lnTo>
                          <a:pt x="72" y="4730"/>
                        </a:lnTo>
                        <a:lnTo>
                          <a:pt x="270" y="4832"/>
                        </a:lnTo>
                        <a:lnTo>
                          <a:pt x="469" y="4930"/>
                        </a:lnTo>
                        <a:lnTo>
                          <a:pt x="670" y="5023"/>
                        </a:lnTo>
                        <a:lnTo>
                          <a:pt x="873" y="5113"/>
                        </a:lnTo>
                        <a:lnTo>
                          <a:pt x="1077" y="5197"/>
                        </a:lnTo>
                        <a:lnTo>
                          <a:pt x="1283" y="5278"/>
                        </a:lnTo>
                        <a:lnTo>
                          <a:pt x="1491" y="5354"/>
                        </a:lnTo>
                        <a:lnTo>
                          <a:pt x="1700" y="5426"/>
                        </a:lnTo>
                        <a:lnTo>
                          <a:pt x="1911" y="5494"/>
                        </a:lnTo>
                        <a:lnTo>
                          <a:pt x="2123" y="5557"/>
                        </a:lnTo>
                        <a:lnTo>
                          <a:pt x="2336" y="5616"/>
                        </a:lnTo>
                        <a:lnTo>
                          <a:pt x="2551" y="5670"/>
                        </a:lnTo>
                        <a:lnTo>
                          <a:pt x="2767" y="5720"/>
                        </a:lnTo>
                        <a:lnTo>
                          <a:pt x="2984" y="5765"/>
                        </a:lnTo>
                        <a:lnTo>
                          <a:pt x="3201" y="5806"/>
                        </a:lnTo>
                        <a:lnTo>
                          <a:pt x="3420" y="5843"/>
                        </a:lnTo>
                        <a:lnTo>
                          <a:pt x="3365" y="5883"/>
                        </a:lnTo>
                        <a:lnTo>
                          <a:pt x="4185" y="606"/>
                        </a:lnTo>
                        <a:lnTo>
                          <a:pt x="4224" y="661"/>
                        </a:lnTo>
                        <a:lnTo>
                          <a:pt x="4004" y="622"/>
                        </a:lnTo>
                        <a:lnTo>
                          <a:pt x="3785" y="574"/>
                        </a:lnTo>
                        <a:lnTo>
                          <a:pt x="3568" y="516"/>
                        </a:lnTo>
                        <a:lnTo>
                          <a:pt x="3354" y="450"/>
                        </a:lnTo>
                        <a:lnTo>
                          <a:pt x="3143" y="375"/>
                        </a:lnTo>
                        <a:lnTo>
                          <a:pt x="2935" y="292"/>
                        </a:lnTo>
                        <a:lnTo>
                          <a:pt x="2730" y="199"/>
                        </a:lnTo>
                        <a:lnTo>
                          <a:pt x="2529" y="98"/>
                        </a:lnTo>
                        <a:lnTo>
                          <a:pt x="2593" y="77"/>
                        </a:lnTo>
                        <a:lnTo>
                          <a:pt x="92" y="4795"/>
                        </a:lnTo>
                        <a:close/>
                        <a:moveTo>
                          <a:pt x="2509" y="32"/>
                        </a:moveTo>
                        <a:cubicBezTo>
                          <a:pt x="2521" y="9"/>
                          <a:pt x="2549" y="0"/>
                          <a:pt x="2573" y="12"/>
                        </a:cubicBezTo>
                        <a:lnTo>
                          <a:pt x="2770" y="111"/>
                        </a:lnTo>
                        <a:lnTo>
                          <a:pt x="2970" y="202"/>
                        </a:lnTo>
                        <a:lnTo>
                          <a:pt x="3175" y="285"/>
                        </a:lnTo>
                        <a:lnTo>
                          <a:pt x="3383" y="359"/>
                        </a:lnTo>
                        <a:lnTo>
                          <a:pt x="3593" y="424"/>
                        </a:lnTo>
                        <a:lnTo>
                          <a:pt x="3806" y="480"/>
                        </a:lnTo>
                        <a:lnTo>
                          <a:pt x="4021" y="528"/>
                        </a:lnTo>
                        <a:lnTo>
                          <a:pt x="4240" y="566"/>
                        </a:lnTo>
                        <a:cubicBezTo>
                          <a:pt x="4266" y="571"/>
                          <a:pt x="4283" y="595"/>
                          <a:pt x="4279" y="621"/>
                        </a:cubicBezTo>
                        <a:lnTo>
                          <a:pt x="3460" y="5897"/>
                        </a:lnTo>
                        <a:cubicBezTo>
                          <a:pt x="3458" y="5910"/>
                          <a:pt x="3451" y="5921"/>
                          <a:pt x="3441" y="5929"/>
                        </a:cubicBezTo>
                        <a:cubicBezTo>
                          <a:pt x="3430" y="5936"/>
                          <a:pt x="3417" y="5939"/>
                          <a:pt x="3405" y="5937"/>
                        </a:cubicBezTo>
                        <a:lnTo>
                          <a:pt x="3184" y="5901"/>
                        </a:lnTo>
                        <a:lnTo>
                          <a:pt x="2964" y="5859"/>
                        </a:lnTo>
                        <a:lnTo>
                          <a:pt x="2745" y="5814"/>
                        </a:lnTo>
                        <a:lnTo>
                          <a:pt x="2527" y="5763"/>
                        </a:lnTo>
                        <a:lnTo>
                          <a:pt x="2311" y="5708"/>
                        </a:lnTo>
                        <a:lnTo>
                          <a:pt x="2096" y="5649"/>
                        </a:lnTo>
                        <a:lnTo>
                          <a:pt x="1882" y="5585"/>
                        </a:lnTo>
                        <a:lnTo>
                          <a:pt x="1669" y="5517"/>
                        </a:lnTo>
                        <a:lnTo>
                          <a:pt x="1458" y="5444"/>
                        </a:lnTo>
                        <a:lnTo>
                          <a:pt x="1248" y="5367"/>
                        </a:lnTo>
                        <a:lnTo>
                          <a:pt x="1041" y="5286"/>
                        </a:lnTo>
                        <a:lnTo>
                          <a:pt x="834" y="5200"/>
                        </a:lnTo>
                        <a:lnTo>
                          <a:pt x="630" y="5110"/>
                        </a:lnTo>
                        <a:lnTo>
                          <a:pt x="427" y="5016"/>
                        </a:lnTo>
                        <a:lnTo>
                          <a:pt x="226" y="4918"/>
                        </a:lnTo>
                        <a:lnTo>
                          <a:pt x="28" y="4815"/>
                        </a:lnTo>
                        <a:cubicBezTo>
                          <a:pt x="17" y="4809"/>
                          <a:pt x="8" y="4799"/>
                          <a:pt x="4" y="4787"/>
                        </a:cubicBezTo>
                        <a:cubicBezTo>
                          <a:pt x="0" y="4775"/>
                          <a:pt x="2" y="4761"/>
                          <a:pt x="8" y="4750"/>
                        </a:cubicBezTo>
                        <a:lnTo>
                          <a:pt x="2509" y="3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Freeform 52"/>
                  <p:cNvSpPr>
                    <a:spLocks/>
                  </p:cNvSpPr>
                  <p:nvPr/>
                </p:nvSpPr>
                <p:spPr bwMode="auto">
                  <a:xfrm>
                    <a:off x="3241" y="2611"/>
                    <a:ext cx="694" cy="743"/>
                  </a:xfrm>
                  <a:custGeom>
                    <a:avLst/>
                    <a:gdLst>
                      <a:gd name="T0" fmla="*/ 0 w 5494"/>
                      <a:gd name="T1" fmla="*/ 3541 h 5895"/>
                      <a:gd name="T2" fmla="*/ 2993 w 5494"/>
                      <a:gd name="T3" fmla="*/ 5895 h 5895"/>
                      <a:gd name="T4" fmla="*/ 5494 w 5494"/>
                      <a:gd name="T5" fmla="*/ 1178 h 5895"/>
                      <a:gd name="T6" fmla="*/ 3997 w 5494"/>
                      <a:gd name="T7" fmla="*/ 0 h 5895"/>
                      <a:gd name="T8" fmla="*/ 0 w 5494"/>
                      <a:gd name="T9" fmla="*/ 3541 h 58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494" h="5895">
                        <a:moveTo>
                          <a:pt x="0" y="3541"/>
                        </a:moveTo>
                        <a:cubicBezTo>
                          <a:pt x="849" y="4498"/>
                          <a:pt x="1862" y="5296"/>
                          <a:pt x="2993" y="5895"/>
                        </a:cubicBezTo>
                        <a:lnTo>
                          <a:pt x="5494" y="1178"/>
                        </a:lnTo>
                        <a:cubicBezTo>
                          <a:pt x="4928" y="878"/>
                          <a:pt x="4422" y="479"/>
                          <a:pt x="3997" y="0"/>
                        </a:cubicBezTo>
                        <a:lnTo>
                          <a:pt x="0" y="3541"/>
                        </a:lnTo>
                        <a:close/>
                      </a:path>
                    </a:pathLst>
                  </a:custGeom>
                  <a:solidFill>
                    <a:srgbClr val="910258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71" name="Freeform 53"/>
                  <p:cNvSpPr>
                    <a:spLocks noEditPoints="1"/>
                  </p:cNvSpPr>
                  <p:nvPr/>
                </p:nvSpPr>
                <p:spPr bwMode="auto">
                  <a:xfrm>
                    <a:off x="3235" y="2604"/>
                    <a:ext cx="707" cy="756"/>
                  </a:xfrm>
                  <a:custGeom>
                    <a:avLst/>
                    <a:gdLst>
                      <a:gd name="T0" fmla="*/ 84 w 5597"/>
                      <a:gd name="T1" fmla="*/ 3562 h 5998"/>
                      <a:gd name="T2" fmla="*/ 409 w 5597"/>
                      <a:gd name="T3" fmla="*/ 3912 h 5998"/>
                      <a:gd name="T4" fmla="*/ 748 w 5597"/>
                      <a:gd name="T5" fmla="*/ 4247 h 5998"/>
                      <a:gd name="T6" fmla="*/ 1102 w 5597"/>
                      <a:gd name="T7" fmla="*/ 4566 h 5998"/>
                      <a:gd name="T8" fmla="*/ 1469 w 5597"/>
                      <a:gd name="T9" fmla="*/ 4868 h 5998"/>
                      <a:gd name="T10" fmla="*/ 1849 w 5597"/>
                      <a:gd name="T11" fmla="*/ 5154 h 5998"/>
                      <a:gd name="T12" fmla="*/ 2243 w 5597"/>
                      <a:gd name="T13" fmla="*/ 5423 h 5998"/>
                      <a:gd name="T14" fmla="*/ 2647 w 5597"/>
                      <a:gd name="T15" fmla="*/ 5673 h 5998"/>
                      <a:gd name="T16" fmla="*/ 3064 w 5597"/>
                      <a:gd name="T17" fmla="*/ 5906 h 5998"/>
                      <a:gd name="T18" fmla="*/ 5500 w 5597"/>
                      <a:gd name="T19" fmla="*/ 1208 h 5998"/>
                      <a:gd name="T20" fmla="*/ 5309 w 5597"/>
                      <a:gd name="T21" fmla="*/ 1156 h 5998"/>
                      <a:gd name="T22" fmla="*/ 4905 w 5597"/>
                      <a:gd name="T23" fmla="*/ 893 h 5998"/>
                      <a:gd name="T24" fmla="*/ 4526 w 5597"/>
                      <a:gd name="T25" fmla="*/ 595 h 5998"/>
                      <a:gd name="T26" fmla="*/ 4175 w 5597"/>
                      <a:gd name="T27" fmla="*/ 264 h 5998"/>
                      <a:gd name="T28" fmla="*/ 4077 w 5597"/>
                      <a:gd name="T29" fmla="*/ 89 h 5998"/>
                      <a:gd name="T30" fmla="*/ 4014 w 5597"/>
                      <a:gd name="T31" fmla="*/ 18 h 5998"/>
                      <a:gd name="T32" fmla="*/ 4242 w 5597"/>
                      <a:gd name="T33" fmla="*/ 195 h 5998"/>
                      <a:gd name="T34" fmla="*/ 4587 w 5597"/>
                      <a:gd name="T35" fmla="*/ 520 h 5998"/>
                      <a:gd name="T36" fmla="*/ 4959 w 5597"/>
                      <a:gd name="T37" fmla="*/ 813 h 5998"/>
                      <a:gd name="T38" fmla="*/ 5356 w 5597"/>
                      <a:gd name="T39" fmla="*/ 1072 h 5998"/>
                      <a:gd name="T40" fmla="*/ 5584 w 5597"/>
                      <a:gd name="T41" fmla="*/ 1253 h 5998"/>
                      <a:gd name="T42" fmla="*/ 3055 w 5597"/>
                      <a:gd name="T43" fmla="*/ 5994 h 5998"/>
                      <a:gd name="T44" fmla="*/ 2807 w 5597"/>
                      <a:gd name="T45" fmla="*/ 5876 h 5998"/>
                      <a:gd name="T46" fmla="*/ 2392 w 5597"/>
                      <a:gd name="T47" fmla="*/ 5631 h 5998"/>
                      <a:gd name="T48" fmla="*/ 1989 w 5597"/>
                      <a:gd name="T49" fmla="*/ 5369 h 5998"/>
                      <a:gd name="T50" fmla="*/ 1599 w 5597"/>
                      <a:gd name="T51" fmla="*/ 5089 h 5998"/>
                      <a:gd name="T52" fmla="*/ 1222 w 5597"/>
                      <a:gd name="T53" fmla="*/ 4793 h 5998"/>
                      <a:gd name="T54" fmla="*/ 858 w 5597"/>
                      <a:gd name="T55" fmla="*/ 4479 h 5998"/>
                      <a:gd name="T56" fmla="*/ 509 w 5597"/>
                      <a:gd name="T57" fmla="*/ 4149 h 5998"/>
                      <a:gd name="T58" fmla="*/ 174 w 5597"/>
                      <a:gd name="T59" fmla="*/ 3804 h 5998"/>
                      <a:gd name="T60" fmla="*/ 1 w 5597"/>
                      <a:gd name="T61" fmla="*/ 3591 h 5998"/>
                      <a:gd name="T62" fmla="*/ 4014 w 5597"/>
                      <a:gd name="T63" fmla="*/ 18 h 5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5597" h="5998">
                        <a:moveTo>
                          <a:pt x="80" y="3630"/>
                        </a:moveTo>
                        <a:lnTo>
                          <a:pt x="84" y="3562"/>
                        </a:lnTo>
                        <a:lnTo>
                          <a:pt x="245" y="3739"/>
                        </a:lnTo>
                        <a:lnTo>
                          <a:pt x="409" y="3912"/>
                        </a:lnTo>
                        <a:lnTo>
                          <a:pt x="577" y="4082"/>
                        </a:lnTo>
                        <a:lnTo>
                          <a:pt x="748" y="4247"/>
                        </a:lnTo>
                        <a:lnTo>
                          <a:pt x="923" y="4408"/>
                        </a:lnTo>
                        <a:lnTo>
                          <a:pt x="1102" y="4566"/>
                        </a:lnTo>
                        <a:lnTo>
                          <a:pt x="1284" y="4719"/>
                        </a:lnTo>
                        <a:lnTo>
                          <a:pt x="1469" y="4868"/>
                        </a:lnTo>
                        <a:lnTo>
                          <a:pt x="1658" y="5013"/>
                        </a:lnTo>
                        <a:lnTo>
                          <a:pt x="1849" y="5154"/>
                        </a:lnTo>
                        <a:lnTo>
                          <a:pt x="2044" y="5291"/>
                        </a:lnTo>
                        <a:lnTo>
                          <a:pt x="2243" y="5423"/>
                        </a:lnTo>
                        <a:lnTo>
                          <a:pt x="2444" y="5550"/>
                        </a:lnTo>
                        <a:lnTo>
                          <a:pt x="2647" y="5673"/>
                        </a:lnTo>
                        <a:lnTo>
                          <a:pt x="2854" y="5792"/>
                        </a:lnTo>
                        <a:lnTo>
                          <a:pt x="3064" y="5906"/>
                        </a:lnTo>
                        <a:lnTo>
                          <a:pt x="2999" y="5926"/>
                        </a:lnTo>
                        <a:lnTo>
                          <a:pt x="5500" y="1208"/>
                        </a:lnTo>
                        <a:lnTo>
                          <a:pt x="5519" y="1273"/>
                        </a:lnTo>
                        <a:lnTo>
                          <a:pt x="5309" y="1156"/>
                        </a:lnTo>
                        <a:lnTo>
                          <a:pt x="5104" y="1029"/>
                        </a:lnTo>
                        <a:lnTo>
                          <a:pt x="4905" y="893"/>
                        </a:lnTo>
                        <a:lnTo>
                          <a:pt x="4712" y="748"/>
                        </a:lnTo>
                        <a:lnTo>
                          <a:pt x="4526" y="595"/>
                        </a:lnTo>
                        <a:lnTo>
                          <a:pt x="4347" y="433"/>
                        </a:lnTo>
                        <a:lnTo>
                          <a:pt x="4175" y="264"/>
                        </a:lnTo>
                        <a:lnTo>
                          <a:pt x="4010" y="86"/>
                        </a:lnTo>
                        <a:lnTo>
                          <a:pt x="4077" y="89"/>
                        </a:lnTo>
                        <a:lnTo>
                          <a:pt x="80" y="3630"/>
                        </a:lnTo>
                        <a:close/>
                        <a:moveTo>
                          <a:pt x="4014" y="18"/>
                        </a:moveTo>
                        <a:cubicBezTo>
                          <a:pt x="4033" y="0"/>
                          <a:pt x="4063" y="2"/>
                          <a:pt x="4081" y="21"/>
                        </a:cubicBezTo>
                        <a:lnTo>
                          <a:pt x="4242" y="195"/>
                        </a:lnTo>
                        <a:lnTo>
                          <a:pt x="4411" y="362"/>
                        </a:lnTo>
                        <a:lnTo>
                          <a:pt x="4587" y="520"/>
                        </a:lnTo>
                        <a:lnTo>
                          <a:pt x="4770" y="671"/>
                        </a:lnTo>
                        <a:lnTo>
                          <a:pt x="4959" y="813"/>
                        </a:lnTo>
                        <a:lnTo>
                          <a:pt x="5155" y="947"/>
                        </a:lnTo>
                        <a:lnTo>
                          <a:pt x="5356" y="1072"/>
                        </a:lnTo>
                        <a:lnTo>
                          <a:pt x="5565" y="1189"/>
                        </a:lnTo>
                        <a:cubicBezTo>
                          <a:pt x="5588" y="1202"/>
                          <a:pt x="5597" y="1230"/>
                          <a:pt x="5584" y="1253"/>
                        </a:cubicBezTo>
                        <a:lnTo>
                          <a:pt x="3083" y="5971"/>
                        </a:lnTo>
                        <a:cubicBezTo>
                          <a:pt x="3077" y="5982"/>
                          <a:pt x="3067" y="5991"/>
                          <a:pt x="3055" y="5994"/>
                        </a:cubicBezTo>
                        <a:cubicBezTo>
                          <a:pt x="3043" y="5998"/>
                          <a:pt x="3029" y="5997"/>
                          <a:pt x="3018" y="5991"/>
                        </a:cubicBezTo>
                        <a:lnTo>
                          <a:pt x="2807" y="5876"/>
                        </a:lnTo>
                        <a:lnTo>
                          <a:pt x="2598" y="5756"/>
                        </a:lnTo>
                        <a:lnTo>
                          <a:pt x="2392" y="5631"/>
                        </a:lnTo>
                        <a:lnTo>
                          <a:pt x="2189" y="5502"/>
                        </a:lnTo>
                        <a:lnTo>
                          <a:pt x="1989" y="5369"/>
                        </a:lnTo>
                        <a:lnTo>
                          <a:pt x="1793" y="5232"/>
                        </a:lnTo>
                        <a:lnTo>
                          <a:pt x="1599" y="5089"/>
                        </a:lnTo>
                        <a:lnTo>
                          <a:pt x="1409" y="4943"/>
                        </a:lnTo>
                        <a:lnTo>
                          <a:pt x="1222" y="4793"/>
                        </a:lnTo>
                        <a:lnTo>
                          <a:pt x="1038" y="4638"/>
                        </a:lnTo>
                        <a:lnTo>
                          <a:pt x="858" y="4479"/>
                        </a:lnTo>
                        <a:lnTo>
                          <a:pt x="682" y="4316"/>
                        </a:lnTo>
                        <a:lnTo>
                          <a:pt x="509" y="4149"/>
                        </a:lnTo>
                        <a:lnTo>
                          <a:pt x="340" y="3978"/>
                        </a:lnTo>
                        <a:lnTo>
                          <a:pt x="174" y="3804"/>
                        </a:lnTo>
                        <a:lnTo>
                          <a:pt x="13" y="3626"/>
                        </a:lnTo>
                        <a:cubicBezTo>
                          <a:pt x="4" y="3617"/>
                          <a:pt x="0" y="3604"/>
                          <a:pt x="1" y="3591"/>
                        </a:cubicBezTo>
                        <a:cubicBezTo>
                          <a:pt x="1" y="3579"/>
                          <a:pt x="7" y="3567"/>
                          <a:pt x="17" y="3558"/>
                        </a:cubicBezTo>
                        <a:lnTo>
                          <a:pt x="4014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72" name="Freeform 54"/>
                  <p:cNvSpPr>
                    <a:spLocks/>
                  </p:cNvSpPr>
                  <p:nvPr/>
                </p:nvSpPr>
                <p:spPr bwMode="auto">
                  <a:xfrm>
                    <a:off x="2902" y="820"/>
                    <a:ext cx="1348" cy="2237"/>
                  </a:xfrm>
                  <a:custGeom>
                    <a:avLst/>
                    <a:gdLst>
                      <a:gd name="T0" fmla="*/ 10679 w 10679"/>
                      <a:gd name="T1" fmla="*/ 0 h 17760"/>
                      <a:gd name="T2" fmla="*/ 0 w 10679"/>
                      <a:gd name="T3" fmla="*/ 10679 h 17760"/>
                      <a:gd name="T4" fmla="*/ 2685 w 10679"/>
                      <a:gd name="T5" fmla="*/ 17760 h 17760"/>
                      <a:gd name="T6" fmla="*/ 6682 w 10679"/>
                      <a:gd name="T7" fmla="*/ 14219 h 17760"/>
                      <a:gd name="T8" fmla="*/ 7139 w 10679"/>
                      <a:gd name="T9" fmla="*/ 6682 h 17760"/>
                      <a:gd name="T10" fmla="*/ 10679 w 10679"/>
                      <a:gd name="T11" fmla="*/ 5339 h 17760"/>
                      <a:gd name="T12" fmla="*/ 10679 w 10679"/>
                      <a:gd name="T13" fmla="*/ 0 h 177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679" h="17760">
                        <a:moveTo>
                          <a:pt x="10679" y="0"/>
                        </a:moveTo>
                        <a:cubicBezTo>
                          <a:pt x="4782" y="0"/>
                          <a:pt x="0" y="4781"/>
                          <a:pt x="0" y="10679"/>
                        </a:cubicBezTo>
                        <a:cubicBezTo>
                          <a:pt x="0" y="13288"/>
                          <a:pt x="955" y="15807"/>
                          <a:pt x="2685" y="17760"/>
                        </a:cubicBezTo>
                        <a:lnTo>
                          <a:pt x="6682" y="14219"/>
                        </a:lnTo>
                        <a:cubicBezTo>
                          <a:pt x="4727" y="12012"/>
                          <a:pt x="4932" y="8637"/>
                          <a:pt x="7139" y="6682"/>
                        </a:cubicBezTo>
                        <a:cubicBezTo>
                          <a:pt x="8116" y="5817"/>
                          <a:pt x="9375" y="5339"/>
                          <a:pt x="10679" y="5339"/>
                        </a:cubicBezTo>
                        <a:lnTo>
                          <a:pt x="1067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  <p:sp>
                <p:nvSpPr>
                  <p:cNvPr id="73" name="Freeform 55"/>
                  <p:cNvSpPr>
                    <a:spLocks noEditPoints="1"/>
                  </p:cNvSpPr>
                  <p:nvPr/>
                </p:nvSpPr>
                <p:spPr bwMode="auto">
                  <a:xfrm>
                    <a:off x="2896" y="814"/>
                    <a:ext cx="1360" cy="2249"/>
                  </a:xfrm>
                  <a:custGeom>
                    <a:avLst/>
                    <a:gdLst>
                      <a:gd name="T0" fmla="*/ 9108 w 10775"/>
                      <a:gd name="T1" fmla="*/ 219 h 17857"/>
                      <a:gd name="T2" fmla="*/ 6589 w 10775"/>
                      <a:gd name="T3" fmla="*/ 932 h 17857"/>
                      <a:gd name="T4" fmla="*/ 4366 w 10775"/>
                      <a:gd name="T5" fmla="*/ 2209 h 17857"/>
                      <a:gd name="T6" fmla="*/ 2523 w 10775"/>
                      <a:gd name="T7" fmla="*/ 3966 h 17857"/>
                      <a:gd name="T8" fmla="*/ 1144 w 10775"/>
                      <a:gd name="T9" fmla="*/ 6119 h 17857"/>
                      <a:gd name="T10" fmla="*/ 312 w 10775"/>
                      <a:gd name="T11" fmla="*/ 8586 h 17857"/>
                      <a:gd name="T12" fmla="*/ 99 w 10775"/>
                      <a:gd name="T13" fmla="*/ 10971 h 17857"/>
                      <a:gd name="T14" fmla="*/ 196 w 10775"/>
                      <a:gd name="T15" fmla="*/ 12176 h 17857"/>
                      <a:gd name="T16" fmla="*/ 426 w 10775"/>
                      <a:gd name="T17" fmla="*/ 13355 h 17857"/>
                      <a:gd name="T18" fmla="*/ 788 w 10775"/>
                      <a:gd name="T19" fmla="*/ 14497 h 17857"/>
                      <a:gd name="T20" fmla="*/ 1274 w 10775"/>
                      <a:gd name="T21" fmla="*/ 15591 h 17857"/>
                      <a:gd name="T22" fmla="*/ 1884 w 10775"/>
                      <a:gd name="T23" fmla="*/ 16627 h 17857"/>
                      <a:gd name="T24" fmla="*/ 2611 w 10775"/>
                      <a:gd name="T25" fmla="*/ 17593 h 17857"/>
                      <a:gd name="T26" fmla="*/ 6604 w 10775"/>
                      <a:gd name="T27" fmla="*/ 14194 h 17857"/>
                      <a:gd name="T28" fmla="*/ 6198 w 10775"/>
                      <a:gd name="T29" fmla="*/ 13645 h 17857"/>
                      <a:gd name="T30" fmla="*/ 5870 w 10775"/>
                      <a:gd name="T31" fmla="*/ 13060 h 17857"/>
                      <a:gd name="T32" fmla="*/ 5621 w 10775"/>
                      <a:gd name="T33" fmla="*/ 12449 h 17857"/>
                      <a:gd name="T34" fmla="*/ 5451 w 10775"/>
                      <a:gd name="T35" fmla="*/ 11819 h 17857"/>
                      <a:gd name="T36" fmla="*/ 5359 w 10775"/>
                      <a:gd name="T37" fmla="*/ 11177 h 17857"/>
                      <a:gd name="T38" fmla="*/ 5343 w 10775"/>
                      <a:gd name="T39" fmla="*/ 10531 h 17857"/>
                      <a:gd name="T40" fmla="*/ 5406 w 10775"/>
                      <a:gd name="T41" fmla="*/ 9888 h 17857"/>
                      <a:gd name="T42" fmla="*/ 5544 w 10775"/>
                      <a:gd name="T43" fmla="*/ 9255 h 17857"/>
                      <a:gd name="T44" fmla="*/ 5759 w 10775"/>
                      <a:gd name="T45" fmla="*/ 8640 h 17857"/>
                      <a:gd name="T46" fmla="*/ 6414 w 10775"/>
                      <a:gd name="T47" fmla="*/ 7496 h 17857"/>
                      <a:gd name="T48" fmla="*/ 7343 w 10775"/>
                      <a:gd name="T49" fmla="*/ 6536 h 17857"/>
                      <a:gd name="T50" fmla="*/ 8371 w 10775"/>
                      <a:gd name="T51" fmla="*/ 5882 h 17857"/>
                      <a:gd name="T52" fmla="*/ 9514 w 10775"/>
                      <a:gd name="T53" fmla="*/ 5478 h 17857"/>
                      <a:gd name="T54" fmla="*/ 10726 w 10775"/>
                      <a:gd name="T55" fmla="*/ 5339 h 17857"/>
                      <a:gd name="T56" fmla="*/ 10487 w 10775"/>
                      <a:gd name="T57" fmla="*/ 5441 h 17857"/>
                      <a:gd name="T58" fmla="*/ 9306 w 10775"/>
                      <a:gd name="T59" fmla="*/ 5630 h 17857"/>
                      <a:gd name="T60" fmla="*/ 8202 w 10775"/>
                      <a:gd name="T61" fmla="*/ 6077 h 17857"/>
                      <a:gd name="T62" fmla="*/ 7219 w 10775"/>
                      <a:gd name="T63" fmla="*/ 6763 h 17857"/>
                      <a:gd name="T64" fmla="*/ 6340 w 10775"/>
                      <a:gd name="T65" fmla="*/ 7765 h 17857"/>
                      <a:gd name="T66" fmla="*/ 5800 w 10775"/>
                      <a:gd name="T67" fmla="*/ 8795 h 17857"/>
                      <a:gd name="T68" fmla="*/ 5604 w 10775"/>
                      <a:gd name="T69" fmla="*/ 9403 h 17857"/>
                      <a:gd name="T70" fmla="*/ 5483 w 10775"/>
                      <a:gd name="T71" fmla="*/ 10027 h 17857"/>
                      <a:gd name="T72" fmla="*/ 5436 w 10775"/>
                      <a:gd name="T73" fmla="*/ 10660 h 17857"/>
                      <a:gd name="T74" fmla="*/ 5466 w 10775"/>
                      <a:gd name="T75" fmla="*/ 11295 h 17857"/>
                      <a:gd name="T76" fmla="*/ 5572 w 10775"/>
                      <a:gd name="T77" fmla="*/ 11924 h 17857"/>
                      <a:gd name="T78" fmla="*/ 5754 w 10775"/>
                      <a:gd name="T79" fmla="*/ 12539 h 17857"/>
                      <a:gd name="T80" fmla="*/ 6014 w 10775"/>
                      <a:gd name="T81" fmla="*/ 13134 h 17857"/>
                      <a:gd name="T82" fmla="*/ 6351 w 10775"/>
                      <a:gd name="T83" fmla="*/ 13703 h 17857"/>
                      <a:gd name="T84" fmla="*/ 6767 w 10775"/>
                      <a:gd name="T85" fmla="*/ 14236 h 17857"/>
                      <a:gd name="T86" fmla="*/ 2536 w 10775"/>
                      <a:gd name="T87" fmla="*/ 17654 h 17857"/>
                      <a:gd name="T88" fmla="*/ 1803 w 10775"/>
                      <a:gd name="T89" fmla="*/ 16679 h 17857"/>
                      <a:gd name="T90" fmla="*/ 1189 w 10775"/>
                      <a:gd name="T91" fmla="*/ 15634 h 17857"/>
                      <a:gd name="T92" fmla="*/ 697 w 10775"/>
                      <a:gd name="T93" fmla="*/ 14530 h 17857"/>
                      <a:gd name="T94" fmla="*/ 333 w 10775"/>
                      <a:gd name="T95" fmla="*/ 13378 h 17857"/>
                      <a:gd name="T96" fmla="*/ 100 w 10775"/>
                      <a:gd name="T97" fmla="*/ 12188 h 17857"/>
                      <a:gd name="T98" fmla="*/ 3 w 10775"/>
                      <a:gd name="T99" fmla="*/ 10972 h 17857"/>
                      <a:gd name="T100" fmla="*/ 219 w 10775"/>
                      <a:gd name="T101" fmla="*/ 8564 h 17857"/>
                      <a:gd name="T102" fmla="*/ 1059 w 10775"/>
                      <a:gd name="T103" fmla="*/ 6076 h 17857"/>
                      <a:gd name="T104" fmla="*/ 2451 w 10775"/>
                      <a:gd name="T105" fmla="*/ 3903 h 17857"/>
                      <a:gd name="T106" fmla="*/ 4310 w 10775"/>
                      <a:gd name="T107" fmla="*/ 2130 h 17857"/>
                      <a:gd name="T108" fmla="*/ 6553 w 10775"/>
                      <a:gd name="T109" fmla="*/ 843 h 17857"/>
                      <a:gd name="T110" fmla="*/ 9095 w 10775"/>
                      <a:gd name="T111" fmla="*/ 123 h 17857"/>
                      <a:gd name="T112" fmla="*/ 10775 w 10775"/>
                      <a:gd name="T113" fmla="*/ 48 h 178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10775" h="17857">
                        <a:moveTo>
                          <a:pt x="10679" y="48"/>
                        </a:moveTo>
                        <a:lnTo>
                          <a:pt x="10729" y="96"/>
                        </a:lnTo>
                        <a:lnTo>
                          <a:pt x="10179" y="110"/>
                        </a:lnTo>
                        <a:lnTo>
                          <a:pt x="9639" y="151"/>
                        </a:lnTo>
                        <a:lnTo>
                          <a:pt x="9108" y="219"/>
                        </a:lnTo>
                        <a:lnTo>
                          <a:pt x="8584" y="312"/>
                        </a:lnTo>
                        <a:lnTo>
                          <a:pt x="8070" y="431"/>
                        </a:lnTo>
                        <a:lnTo>
                          <a:pt x="7565" y="574"/>
                        </a:lnTo>
                        <a:lnTo>
                          <a:pt x="7071" y="741"/>
                        </a:lnTo>
                        <a:lnTo>
                          <a:pt x="6589" y="932"/>
                        </a:lnTo>
                        <a:lnTo>
                          <a:pt x="6118" y="1145"/>
                        </a:lnTo>
                        <a:lnTo>
                          <a:pt x="5659" y="1380"/>
                        </a:lnTo>
                        <a:lnTo>
                          <a:pt x="5214" y="1636"/>
                        </a:lnTo>
                        <a:lnTo>
                          <a:pt x="4783" y="1912"/>
                        </a:lnTo>
                        <a:lnTo>
                          <a:pt x="4366" y="2209"/>
                        </a:lnTo>
                        <a:lnTo>
                          <a:pt x="3965" y="2524"/>
                        </a:lnTo>
                        <a:lnTo>
                          <a:pt x="3579" y="2859"/>
                        </a:lnTo>
                        <a:lnTo>
                          <a:pt x="3210" y="3211"/>
                        </a:lnTo>
                        <a:lnTo>
                          <a:pt x="2858" y="3580"/>
                        </a:lnTo>
                        <a:lnTo>
                          <a:pt x="2523" y="3966"/>
                        </a:lnTo>
                        <a:lnTo>
                          <a:pt x="2208" y="4367"/>
                        </a:lnTo>
                        <a:lnTo>
                          <a:pt x="1912" y="4784"/>
                        </a:lnTo>
                        <a:lnTo>
                          <a:pt x="1635" y="5215"/>
                        </a:lnTo>
                        <a:lnTo>
                          <a:pt x="1379" y="5661"/>
                        </a:lnTo>
                        <a:lnTo>
                          <a:pt x="1144" y="6119"/>
                        </a:lnTo>
                        <a:lnTo>
                          <a:pt x="932" y="6590"/>
                        </a:lnTo>
                        <a:lnTo>
                          <a:pt x="741" y="7073"/>
                        </a:lnTo>
                        <a:lnTo>
                          <a:pt x="574" y="7567"/>
                        </a:lnTo>
                        <a:lnTo>
                          <a:pt x="431" y="8072"/>
                        </a:lnTo>
                        <a:lnTo>
                          <a:pt x="312" y="8586"/>
                        </a:lnTo>
                        <a:lnTo>
                          <a:pt x="219" y="9109"/>
                        </a:lnTo>
                        <a:lnTo>
                          <a:pt x="151" y="9641"/>
                        </a:lnTo>
                        <a:lnTo>
                          <a:pt x="110" y="10181"/>
                        </a:lnTo>
                        <a:lnTo>
                          <a:pt x="96" y="10728"/>
                        </a:lnTo>
                        <a:lnTo>
                          <a:pt x="99" y="10971"/>
                        </a:lnTo>
                        <a:lnTo>
                          <a:pt x="107" y="11213"/>
                        </a:lnTo>
                        <a:lnTo>
                          <a:pt x="121" y="11455"/>
                        </a:lnTo>
                        <a:lnTo>
                          <a:pt x="141" y="11696"/>
                        </a:lnTo>
                        <a:lnTo>
                          <a:pt x="166" y="11937"/>
                        </a:lnTo>
                        <a:lnTo>
                          <a:pt x="196" y="12176"/>
                        </a:lnTo>
                        <a:lnTo>
                          <a:pt x="231" y="12414"/>
                        </a:lnTo>
                        <a:lnTo>
                          <a:pt x="272" y="12651"/>
                        </a:lnTo>
                        <a:lnTo>
                          <a:pt x="318" y="12887"/>
                        </a:lnTo>
                        <a:lnTo>
                          <a:pt x="370" y="13122"/>
                        </a:lnTo>
                        <a:lnTo>
                          <a:pt x="426" y="13355"/>
                        </a:lnTo>
                        <a:lnTo>
                          <a:pt x="488" y="13587"/>
                        </a:lnTo>
                        <a:lnTo>
                          <a:pt x="556" y="13817"/>
                        </a:lnTo>
                        <a:lnTo>
                          <a:pt x="628" y="14046"/>
                        </a:lnTo>
                        <a:lnTo>
                          <a:pt x="705" y="14272"/>
                        </a:lnTo>
                        <a:lnTo>
                          <a:pt x="788" y="14497"/>
                        </a:lnTo>
                        <a:lnTo>
                          <a:pt x="875" y="14720"/>
                        </a:lnTo>
                        <a:lnTo>
                          <a:pt x="967" y="14941"/>
                        </a:lnTo>
                        <a:lnTo>
                          <a:pt x="1065" y="15160"/>
                        </a:lnTo>
                        <a:lnTo>
                          <a:pt x="1167" y="15377"/>
                        </a:lnTo>
                        <a:lnTo>
                          <a:pt x="1274" y="15591"/>
                        </a:lnTo>
                        <a:lnTo>
                          <a:pt x="1386" y="15804"/>
                        </a:lnTo>
                        <a:lnTo>
                          <a:pt x="1503" y="16013"/>
                        </a:lnTo>
                        <a:lnTo>
                          <a:pt x="1625" y="16220"/>
                        </a:lnTo>
                        <a:lnTo>
                          <a:pt x="1752" y="16425"/>
                        </a:lnTo>
                        <a:lnTo>
                          <a:pt x="1884" y="16627"/>
                        </a:lnTo>
                        <a:lnTo>
                          <a:pt x="2020" y="16826"/>
                        </a:lnTo>
                        <a:lnTo>
                          <a:pt x="2160" y="17022"/>
                        </a:lnTo>
                        <a:lnTo>
                          <a:pt x="2306" y="17215"/>
                        </a:lnTo>
                        <a:lnTo>
                          <a:pt x="2456" y="17406"/>
                        </a:lnTo>
                        <a:lnTo>
                          <a:pt x="2611" y="17593"/>
                        </a:lnTo>
                        <a:lnTo>
                          <a:pt x="2770" y="17777"/>
                        </a:lnTo>
                        <a:lnTo>
                          <a:pt x="2702" y="17772"/>
                        </a:lnTo>
                        <a:lnTo>
                          <a:pt x="6699" y="14232"/>
                        </a:lnTo>
                        <a:lnTo>
                          <a:pt x="6694" y="14299"/>
                        </a:lnTo>
                        <a:lnTo>
                          <a:pt x="6604" y="14194"/>
                        </a:lnTo>
                        <a:lnTo>
                          <a:pt x="6516" y="14087"/>
                        </a:lnTo>
                        <a:lnTo>
                          <a:pt x="6432" y="13979"/>
                        </a:lnTo>
                        <a:lnTo>
                          <a:pt x="6350" y="13869"/>
                        </a:lnTo>
                        <a:lnTo>
                          <a:pt x="6273" y="13757"/>
                        </a:lnTo>
                        <a:lnTo>
                          <a:pt x="6198" y="13645"/>
                        </a:lnTo>
                        <a:lnTo>
                          <a:pt x="6126" y="13530"/>
                        </a:lnTo>
                        <a:lnTo>
                          <a:pt x="6057" y="13414"/>
                        </a:lnTo>
                        <a:lnTo>
                          <a:pt x="5992" y="13297"/>
                        </a:lnTo>
                        <a:lnTo>
                          <a:pt x="5929" y="13179"/>
                        </a:lnTo>
                        <a:lnTo>
                          <a:pt x="5870" y="13060"/>
                        </a:lnTo>
                        <a:lnTo>
                          <a:pt x="5814" y="12940"/>
                        </a:lnTo>
                        <a:lnTo>
                          <a:pt x="5761" y="12819"/>
                        </a:lnTo>
                        <a:lnTo>
                          <a:pt x="5711" y="12696"/>
                        </a:lnTo>
                        <a:lnTo>
                          <a:pt x="5665" y="12574"/>
                        </a:lnTo>
                        <a:lnTo>
                          <a:pt x="5621" y="12449"/>
                        </a:lnTo>
                        <a:lnTo>
                          <a:pt x="5581" y="12325"/>
                        </a:lnTo>
                        <a:lnTo>
                          <a:pt x="5544" y="12199"/>
                        </a:lnTo>
                        <a:lnTo>
                          <a:pt x="5510" y="12073"/>
                        </a:lnTo>
                        <a:lnTo>
                          <a:pt x="5479" y="11946"/>
                        </a:lnTo>
                        <a:lnTo>
                          <a:pt x="5451" y="11819"/>
                        </a:lnTo>
                        <a:lnTo>
                          <a:pt x="5426" y="11692"/>
                        </a:lnTo>
                        <a:lnTo>
                          <a:pt x="5405" y="11563"/>
                        </a:lnTo>
                        <a:lnTo>
                          <a:pt x="5386" y="11435"/>
                        </a:lnTo>
                        <a:lnTo>
                          <a:pt x="5371" y="11306"/>
                        </a:lnTo>
                        <a:lnTo>
                          <a:pt x="5359" y="11177"/>
                        </a:lnTo>
                        <a:lnTo>
                          <a:pt x="5350" y="11048"/>
                        </a:lnTo>
                        <a:lnTo>
                          <a:pt x="5344" y="10919"/>
                        </a:lnTo>
                        <a:lnTo>
                          <a:pt x="5340" y="10790"/>
                        </a:lnTo>
                        <a:lnTo>
                          <a:pt x="5340" y="10660"/>
                        </a:lnTo>
                        <a:lnTo>
                          <a:pt x="5343" y="10531"/>
                        </a:lnTo>
                        <a:lnTo>
                          <a:pt x="5350" y="10402"/>
                        </a:lnTo>
                        <a:lnTo>
                          <a:pt x="5359" y="10273"/>
                        </a:lnTo>
                        <a:lnTo>
                          <a:pt x="5372" y="10144"/>
                        </a:lnTo>
                        <a:lnTo>
                          <a:pt x="5387" y="10016"/>
                        </a:lnTo>
                        <a:lnTo>
                          <a:pt x="5406" y="9888"/>
                        </a:lnTo>
                        <a:lnTo>
                          <a:pt x="5427" y="9760"/>
                        </a:lnTo>
                        <a:lnTo>
                          <a:pt x="5452" y="9633"/>
                        </a:lnTo>
                        <a:lnTo>
                          <a:pt x="5480" y="9506"/>
                        </a:lnTo>
                        <a:lnTo>
                          <a:pt x="5510" y="9380"/>
                        </a:lnTo>
                        <a:lnTo>
                          <a:pt x="5544" y="9255"/>
                        </a:lnTo>
                        <a:lnTo>
                          <a:pt x="5581" y="9130"/>
                        </a:lnTo>
                        <a:lnTo>
                          <a:pt x="5621" y="9007"/>
                        </a:lnTo>
                        <a:lnTo>
                          <a:pt x="5664" y="8884"/>
                        </a:lnTo>
                        <a:lnTo>
                          <a:pt x="5710" y="8762"/>
                        </a:lnTo>
                        <a:lnTo>
                          <a:pt x="5759" y="8640"/>
                        </a:lnTo>
                        <a:lnTo>
                          <a:pt x="5866" y="8402"/>
                        </a:lnTo>
                        <a:lnTo>
                          <a:pt x="5985" y="8167"/>
                        </a:lnTo>
                        <a:lnTo>
                          <a:pt x="6116" y="7938"/>
                        </a:lnTo>
                        <a:lnTo>
                          <a:pt x="6259" y="7714"/>
                        </a:lnTo>
                        <a:lnTo>
                          <a:pt x="6414" y="7496"/>
                        </a:lnTo>
                        <a:lnTo>
                          <a:pt x="6581" y="7284"/>
                        </a:lnTo>
                        <a:lnTo>
                          <a:pt x="6760" y="7079"/>
                        </a:lnTo>
                        <a:lnTo>
                          <a:pt x="6951" y="6882"/>
                        </a:lnTo>
                        <a:lnTo>
                          <a:pt x="7154" y="6693"/>
                        </a:lnTo>
                        <a:lnTo>
                          <a:pt x="7343" y="6536"/>
                        </a:lnTo>
                        <a:lnTo>
                          <a:pt x="7537" y="6386"/>
                        </a:lnTo>
                        <a:lnTo>
                          <a:pt x="7737" y="6246"/>
                        </a:lnTo>
                        <a:lnTo>
                          <a:pt x="7943" y="6115"/>
                        </a:lnTo>
                        <a:lnTo>
                          <a:pt x="8155" y="5994"/>
                        </a:lnTo>
                        <a:lnTo>
                          <a:pt x="8371" y="5882"/>
                        </a:lnTo>
                        <a:lnTo>
                          <a:pt x="8591" y="5781"/>
                        </a:lnTo>
                        <a:lnTo>
                          <a:pt x="8817" y="5690"/>
                        </a:lnTo>
                        <a:lnTo>
                          <a:pt x="9045" y="5609"/>
                        </a:lnTo>
                        <a:lnTo>
                          <a:pt x="9278" y="5538"/>
                        </a:lnTo>
                        <a:lnTo>
                          <a:pt x="9514" y="5478"/>
                        </a:lnTo>
                        <a:lnTo>
                          <a:pt x="9752" y="5428"/>
                        </a:lnTo>
                        <a:lnTo>
                          <a:pt x="9993" y="5390"/>
                        </a:lnTo>
                        <a:lnTo>
                          <a:pt x="10235" y="5362"/>
                        </a:lnTo>
                        <a:lnTo>
                          <a:pt x="10480" y="5345"/>
                        </a:lnTo>
                        <a:lnTo>
                          <a:pt x="10726" y="5339"/>
                        </a:lnTo>
                        <a:lnTo>
                          <a:pt x="10679" y="5387"/>
                        </a:lnTo>
                        <a:lnTo>
                          <a:pt x="10679" y="48"/>
                        </a:lnTo>
                        <a:close/>
                        <a:moveTo>
                          <a:pt x="10775" y="5387"/>
                        </a:moveTo>
                        <a:cubicBezTo>
                          <a:pt x="10775" y="5414"/>
                          <a:pt x="10755" y="5435"/>
                          <a:pt x="10729" y="5435"/>
                        </a:cubicBezTo>
                        <a:lnTo>
                          <a:pt x="10487" y="5441"/>
                        </a:lnTo>
                        <a:lnTo>
                          <a:pt x="10247" y="5457"/>
                        </a:lnTo>
                        <a:lnTo>
                          <a:pt x="10008" y="5485"/>
                        </a:lnTo>
                        <a:lnTo>
                          <a:pt x="9771" y="5522"/>
                        </a:lnTo>
                        <a:lnTo>
                          <a:pt x="9537" y="5571"/>
                        </a:lnTo>
                        <a:lnTo>
                          <a:pt x="9306" y="5630"/>
                        </a:lnTo>
                        <a:lnTo>
                          <a:pt x="9078" y="5699"/>
                        </a:lnTo>
                        <a:lnTo>
                          <a:pt x="8852" y="5779"/>
                        </a:lnTo>
                        <a:lnTo>
                          <a:pt x="8632" y="5868"/>
                        </a:lnTo>
                        <a:lnTo>
                          <a:pt x="8415" y="5968"/>
                        </a:lnTo>
                        <a:lnTo>
                          <a:pt x="8202" y="6077"/>
                        </a:lnTo>
                        <a:lnTo>
                          <a:pt x="7995" y="6196"/>
                        </a:lnTo>
                        <a:lnTo>
                          <a:pt x="7793" y="6324"/>
                        </a:lnTo>
                        <a:lnTo>
                          <a:pt x="7596" y="6462"/>
                        </a:lnTo>
                        <a:lnTo>
                          <a:pt x="7405" y="6609"/>
                        </a:lnTo>
                        <a:lnTo>
                          <a:pt x="7219" y="6763"/>
                        </a:lnTo>
                        <a:lnTo>
                          <a:pt x="7020" y="6949"/>
                        </a:lnTo>
                        <a:lnTo>
                          <a:pt x="6833" y="7143"/>
                        </a:lnTo>
                        <a:lnTo>
                          <a:pt x="6657" y="7344"/>
                        </a:lnTo>
                        <a:lnTo>
                          <a:pt x="6493" y="7551"/>
                        </a:lnTo>
                        <a:lnTo>
                          <a:pt x="6340" y="7765"/>
                        </a:lnTo>
                        <a:lnTo>
                          <a:pt x="6199" y="7985"/>
                        </a:lnTo>
                        <a:lnTo>
                          <a:pt x="6070" y="8211"/>
                        </a:lnTo>
                        <a:lnTo>
                          <a:pt x="5953" y="8441"/>
                        </a:lnTo>
                        <a:lnTo>
                          <a:pt x="5848" y="8676"/>
                        </a:lnTo>
                        <a:lnTo>
                          <a:pt x="5800" y="8795"/>
                        </a:lnTo>
                        <a:lnTo>
                          <a:pt x="5755" y="8915"/>
                        </a:lnTo>
                        <a:lnTo>
                          <a:pt x="5712" y="9036"/>
                        </a:lnTo>
                        <a:lnTo>
                          <a:pt x="5673" y="9158"/>
                        </a:lnTo>
                        <a:lnTo>
                          <a:pt x="5637" y="9280"/>
                        </a:lnTo>
                        <a:lnTo>
                          <a:pt x="5604" y="9403"/>
                        </a:lnTo>
                        <a:lnTo>
                          <a:pt x="5573" y="9527"/>
                        </a:lnTo>
                        <a:lnTo>
                          <a:pt x="5546" y="9651"/>
                        </a:lnTo>
                        <a:lnTo>
                          <a:pt x="5522" y="9776"/>
                        </a:lnTo>
                        <a:lnTo>
                          <a:pt x="5501" y="9901"/>
                        </a:lnTo>
                        <a:lnTo>
                          <a:pt x="5483" y="10027"/>
                        </a:lnTo>
                        <a:lnTo>
                          <a:pt x="5467" y="10153"/>
                        </a:lnTo>
                        <a:lnTo>
                          <a:pt x="5455" y="10279"/>
                        </a:lnTo>
                        <a:lnTo>
                          <a:pt x="5446" y="10406"/>
                        </a:lnTo>
                        <a:lnTo>
                          <a:pt x="5439" y="10533"/>
                        </a:lnTo>
                        <a:lnTo>
                          <a:pt x="5436" y="10660"/>
                        </a:lnTo>
                        <a:lnTo>
                          <a:pt x="5436" y="10787"/>
                        </a:lnTo>
                        <a:lnTo>
                          <a:pt x="5439" y="10914"/>
                        </a:lnTo>
                        <a:lnTo>
                          <a:pt x="5445" y="11041"/>
                        </a:lnTo>
                        <a:lnTo>
                          <a:pt x="5454" y="11168"/>
                        </a:lnTo>
                        <a:lnTo>
                          <a:pt x="5466" y="11295"/>
                        </a:lnTo>
                        <a:lnTo>
                          <a:pt x="5481" y="11421"/>
                        </a:lnTo>
                        <a:lnTo>
                          <a:pt x="5499" y="11547"/>
                        </a:lnTo>
                        <a:lnTo>
                          <a:pt x="5521" y="11673"/>
                        </a:lnTo>
                        <a:lnTo>
                          <a:pt x="5545" y="11799"/>
                        </a:lnTo>
                        <a:lnTo>
                          <a:pt x="5572" y="11924"/>
                        </a:lnTo>
                        <a:lnTo>
                          <a:pt x="5602" y="12048"/>
                        </a:lnTo>
                        <a:lnTo>
                          <a:pt x="5636" y="12172"/>
                        </a:lnTo>
                        <a:lnTo>
                          <a:pt x="5673" y="12295"/>
                        </a:lnTo>
                        <a:lnTo>
                          <a:pt x="5712" y="12418"/>
                        </a:lnTo>
                        <a:lnTo>
                          <a:pt x="5754" y="12539"/>
                        </a:lnTo>
                        <a:lnTo>
                          <a:pt x="5800" y="12660"/>
                        </a:lnTo>
                        <a:lnTo>
                          <a:pt x="5849" y="12780"/>
                        </a:lnTo>
                        <a:lnTo>
                          <a:pt x="5901" y="12899"/>
                        </a:lnTo>
                        <a:lnTo>
                          <a:pt x="5956" y="13018"/>
                        </a:lnTo>
                        <a:lnTo>
                          <a:pt x="6014" y="13134"/>
                        </a:lnTo>
                        <a:lnTo>
                          <a:pt x="6075" y="13251"/>
                        </a:lnTo>
                        <a:lnTo>
                          <a:pt x="6140" y="13365"/>
                        </a:lnTo>
                        <a:lnTo>
                          <a:pt x="6207" y="13479"/>
                        </a:lnTo>
                        <a:lnTo>
                          <a:pt x="6277" y="13591"/>
                        </a:lnTo>
                        <a:lnTo>
                          <a:pt x="6351" y="13703"/>
                        </a:lnTo>
                        <a:lnTo>
                          <a:pt x="6427" y="13812"/>
                        </a:lnTo>
                        <a:lnTo>
                          <a:pt x="6508" y="13920"/>
                        </a:lnTo>
                        <a:lnTo>
                          <a:pt x="6591" y="14027"/>
                        </a:lnTo>
                        <a:lnTo>
                          <a:pt x="6677" y="14132"/>
                        </a:lnTo>
                        <a:lnTo>
                          <a:pt x="6767" y="14236"/>
                        </a:lnTo>
                        <a:cubicBezTo>
                          <a:pt x="6784" y="14256"/>
                          <a:pt x="6782" y="14286"/>
                          <a:pt x="6762" y="14303"/>
                        </a:cubicBezTo>
                        <a:lnTo>
                          <a:pt x="2765" y="17844"/>
                        </a:lnTo>
                        <a:cubicBezTo>
                          <a:pt x="2756" y="17852"/>
                          <a:pt x="2743" y="17857"/>
                          <a:pt x="2730" y="17856"/>
                        </a:cubicBezTo>
                        <a:cubicBezTo>
                          <a:pt x="2718" y="17855"/>
                          <a:pt x="2706" y="17849"/>
                          <a:pt x="2697" y="17839"/>
                        </a:cubicBezTo>
                        <a:lnTo>
                          <a:pt x="2536" y="17654"/>
                        </a:lnTo>
                        <a:lnTo>
                          <a:pt x="2381" y="17465"/>
                        </a:lnTo>
                        <a:lnTo>
                          <a:pt x="2229" y="17273"/>
                        </a:lnTo>
                        <a:lnTo>
                          <a:pt x="2082" y="17078"/>
                        </a:lnTo>
                        <a:lnTo>
                          <a:pt x="1940" y="16880"/>
                        </a:lnTo>
                        <a:lnTo>
                          <a:pt x="1803" y="16679"/>
                        </a:lnTo>
                        <a:lnTo>
                          <a:pt x="1671" y="16475"/>
                        </a:lnTo>
                        <a:lnTo>
                          <a:pt x="1543" y="16269"/>
                        </a:lnTo>
                        <a:lnTo>
                          <a:pt x="1420" y="16060"/>
                        </a:lnTo>
                        <a:lnTo>
                          <a:pt x="1302" y="15848"/>
                        </a:lnTo>
                        <a:lnTo>
                          <a:pt x="1189" y="15634"/>
                        </a:lnTo>
                        <a:lnTo>
                          <a:pt x="1080" y="15417"/>
                        </a:lnTo>
                        <a:lnTo>
                          <a:pt x="977" y="15199"/>
                        </a:lnTo>
                        <a:lnTo>
                          <a:pt x="879" y="14978"/>
                        </a:lnTo>
                        <a:lnTo>
                          <a:pt x="785" y="14755"/>
                        </a:lnTo>
                        <a:lnTo>
                          <a:pt x="697" y="14530"/>
                        </a:lnTo>
                        <a:lnTo>
                          <a:pt x="614" y="14303"/>
                        </a:lnTo>
                        <a:lnTo>
                          <a:pt x="536" y="14074"/>
                        </a:lnTo>
                        <a:lnTo>
                          <a:pt x="463" y="13843"/>
                        </a:lnTo>
                        <a:lnTo>
                          <a:pt x="396" y="13611"/>
                        </a:lnTo>
                        <a:lnTo>
                          <a:pt x="333" y="13378"/>
                        </a:lnTo>
                        <a:lnTo>
                          <a:pt x="276" y="13142"/>
                        </a:lnTo>
                        <a:lnTo>
                          <a:pt x="224" y="12906"/>
                        </a:lnTo>
                        <a:lnTo>
                          <a:pt x="178" y="12668"/>
                        </a:lnTo>
                        <a:lnTo>
                          <a:pt x="136" y="12429"/>
                        </a:lnTo>
                        <a:lnTo>
                          <a:pt x="100" y="12188"/>
                        </a:lnTo>
                        <a:lnTo>
                          <a:pt x="70" y="11946"/>
                        </a:lnTo>
                        <a:lnTo>
                          <a:pt x="45" y="11704"/>
                        </a:lnTo>
                        <a:lnTo>
                          <a:pt x="26" y="11461"/>
                        </a:lnTo>
                        <a:lnTo>
                          <a:pt x="11" y="11217"/>
                        </a:lnTo>
                        <a:lnTo>
                          <a:pt x="3" y="10972"/>
                        </a:lnTo>
                        <a:lnTo>
                          <a:pt x="0" y="10726"/>
                        </a:lnTo>
                        <a:lnTo>
                          <a:pt x="15" y="10174"/>
                        </a:lnTo>
                        <a:lnTo>
                          <a:pt x="56" y="9629"/>
                        </a:lnTo>
                        <a:lnTo>
                          <a:pt x="124" y="9093"/>
                        </a:lnTo>
                        <a:lnTo>
                          <a:pt x="219" y="8564"/>
                        </a:lnTo>
                        <a:lnTo>
                          <a:pt x="338" y="8045"/>
                        </a:lnTo>
                        <a:lnTo>
                          <a:pt x="483" y="7536"/>
                        </a:lnTo>
                        <a:lnTo>
                          <a:pt x="652" y="7038"/>
                        </a:lnTo>
                        <a:lnTo>
                          <a:pt x="844" y="6551"/>
                        </a:lnTo>
                        <a:lnTo>
                          <a:pt x="1059" y="6076"/>
                        </a:lnTo>
                        <a:lnTo>
                          <a:pt x="1296" y="5613"/>
                        </a:lnTo>
                        <a:lnTo>
                          <a:pt x="1554" y="5164"/>
                        </a:lnTo>
                        <a:lnTo>
                          <a:pt x="1833" y="4729"/>
                        </a:lnTo>
                        <a:lnTo>
                          <a:pt x="2132" y="4308"/>
                        </a:lnTo>
                        <a:lnTo>
                          <a:pt x="2451" y="3903"/>
                        </a:lnTo>
                        <a:lnTo>
                          <a:pt x="2788" y="3514"/>
                        </a:lnTo>
                        <a:lnTo>
                          <a:pt x="3143" y="3141"/>
                        </a:lnTo>
                        <a:lnTo>
                          <a:pt x="3516" y="2786"/>
                        </a:lnTo>
                        <a:lnTo>
                          <a:pt x="3905" y="2449"/>
                        </a:lnTo>
                        <a:lnTo>
                          <a:pt x="4310" y="2130"/>
                        </a:lnTo>
                        <a:lnTo>
                          <a:pt x="4731" y="1832"/>
                        </a:lnTo>
                        <a:lnTo>
                          <a:pt x="5166" y="1552"/>
                        </a:lnTo>
                        <a:lnTo>
                          <a:pt x="5616" y="1294"/>
                        </a:lnTo>
                        <a:lnTo>
                          <a:pt x="6078" y="1057"/>
                        </a:lnTo>
                        <a:lnTo>
                          <a:pt x="6553" y="843"/>
                        </a:lnTo>
                        <a:lnTo>
                          <a:pt x="7041" y="651"/>
                        </a:lnTo>
                        <a:lnTo>
                          <a:pt x="7539" y="482"/>
                        </a:lnTo>
                        <a:lnTo>
                          <a:pt x="8048" y="337"/>
                        </a:lnTo>
                        <a:lnTo>
                          <a:pt x="8567" y="218"/>
                        </a:lnTo>
                        <a:lnTo>
                          <a:pt x="9095" y="123"/>
                        </a:lnTo>
                        <a:lnTo>
                          <a:pt x="9632" y="55"/>
                        </a:lnTo>
                        <a:lnTo>
                          <a:pt x="10177" y="14"/>
                        </a:lnTo>
                        <a:lnTo>
                          <a:pt x="10726" y="0"/>
                        </a:lnTo>
                        <a:cubicBezTo>
                          <a:pt x="10739" y="0"/>
                          <a:pt x="10752" y="5"/>
                          <a:pt x="10761" y="14"/>
                        </a:cubicBezTo>
                        <a:cubicBezTo>
                          <a:pt x="10770" y="23"/>
                          <a:pt x="10775" y="35"/>
                          <a:pt x="10775" y="48"/>
                        </a:cubicBezTo>
                        <a:lnTo>
                          <a:pt x="10775" y="538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8" cap="flat">
                    <a:solidFill>
                      <a:srgbClr val="FFFFFF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6" name="TextBox 75"/>
                <p:cNvSpPr txBox="1"/>
                <p:nvPr/>
              </p:nvSpPr>
              <p:spPr>
                <a:xfrm>
                  <a:off x="4810497" y="4332305"/>
                  <a:ext cx="1514103" cy="638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Gas-CT/CC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36.5%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4797040" y="2116089"/>
                  <a:ext cx="1514103" cy="638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Gas-Steam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14.8%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6540714" y="1737391"/>
                  <a:ext cx="1514103" cy="7094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Coal</a:t>
                  </a:r>
                  <a:endParaRPr lang="en-US" sz="800" b="1" dirty="0" smtClean="0">
                    <a:solidFill>
                      <a:schemeClr val="bg1"/>
                    </a:solidFill>
                  </a:endParaRPr>
                </a:p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</a:rPr>
                    <a:t>22.4%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7628353" y="3193618"/>
                  <a:ext cx="1514103" cy="7094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Renewables</a:t>
                  </a:r>
                  <a:endParaRPr lang="en-US" sz="800" b="1" dirty="0" smtClean="0">
                    <a:solidFill>
                      <a:schemeClr val="bg1"/>
                    </a:solidFill>
                  </a:endParaRPr>
                </a:p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</a:rPr>
                    <a:t>13.8%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8026583" y="4632701"/>
                  <a:ext cx="1514103" cy="638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tx2"/>
                      </a:solidFill>
                    </a:rPr>
                    <a:t>Other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tx2"/>
                      </a:solidFill>
                    </a:rPr>
                    <a:t>1.4%</a:t>
                  </a:r>
                  <a:endParaRPr lang="en-US" sz="600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81" name="Straight Connector 80"/>
                <p:cNvCxnSpPr/>
                <p:nvPr/>
              </p:nvCxnSpPr>
              <p:spPr>
                <a:xfrm flipH="1" flipV="1">
                  <a:off x="8610600" y="4356715"/>
                  <a:ext cx="248521" cy="21528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4" name="TextBox 83"/>
                <p:cNvSpPr txBox="1"/>
                <p:nvPr/>
              </p:nvSpPr>
              <p:spPr>
                <a:xfrm>
                  <a:off x="7003333" y="4768228"/>
                  <a:ext cx="1514103" cy="638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Nuclear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5.7%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7338312" y="4289506"/>
                  <a:ext cx="1514103" cy="638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b="1" dirty="0" smtClean="0">
                      <a:solidFill>
                        <a:schemeClr val="bg1"/>
                      </a:solidFill>
                    </a:rPr>
                    <a:t>Cogen</a:t>
                  </a:r>
                </a:p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</a:rPr>
                    <a:t>5.3%</a:t>
                  </a:r>
                  <a:endParaRPr lang="en-US" sz="6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7" name="Right Arrow 96"/>
              <p:cNvSpPr/>
              <p:nvPr/>
            </p:nvSpPr>
            <p:spPr>
              <a:xfrm>
                <a:off x="4312360" y="3174485"/>
                <a:ext cx="452298" cy="478549"/>
              </a:xfrm>
              <a:prstGeom prst="rightArrow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  <p:sp>
          <p:nvSpPr>
            <p:cNvPr id="93" name="TextBox 92"/>
            <p:cNvSpPr txBox="1">
              <a:spLocks noChangeAspect="1"/>
            </p:cNvSpPr>
            <p:nvPr/>
          </p:nvSpPr>
          <p:spPr>
            <a:xfrm>
              <a:off x="2063645" y="2728263"/>
              <a:ext cx="1463946" cy="424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b="1" dirty="0" smtClean="0"/>
                <a:t>Late 1990s</a:t>
              </a:r>
              <a:endParaRPr lang="en-US" sz="1050" b="1" dirty="0"/>
            </a:p>
          </p:txBody>
        </p:sp>
        <p:sp>
          <p:nvSpPr>
            <p:cNvPr id="94" name="TextBox 93"/>
            <p:cNvSpPr txBox="1">
              <a:spLocks noChangeAspect="1"/>
            </p:cNvSpPr>
            <p:nvPr/>
          </p:nvSpPr>
          <p:spPr>
            <a:xfrm>
              <a:off x="5903010" y="2729609"/>
              <a:ext cx="812648" cy="424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b="1" dirty="0" smtClean="0"/>
                <a:t>2015</a:t>
              </a:r>
              <a:endParaRPr lang="en-US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72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change in resource mix expected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800" y="912528"/>
            <a:ext cx="8534400" cy="4880506"/>
          </a:xfrm>
        </p:spPr>
        <p:txBody>
          <a:bodyPr/>
          <a:lstStyle/>
          <a:p>
            <a:r>
              <a:rPr lang="en-US" sz="2400" dirty="0" smtClean="0"/>
              <a:t>Significant additional changes to the resource mix are likely over the next 3 years</a:t>
            </a:r>
          </a:p>
          <a:p>
            <a:pPr lvl="1"/>
            <a:r>
              <a:rPr lang="en-US" sz="2000" dirty="0" smtClean="0"/>
              <a:t>With a 3-year implementation plan for NPRR 667, the drivers for restructuring the AS framework need to be addressed </a:t>
            </a:r>
            <a:r>
              <a:rPr lang="en-US" sz="2000" i="1" dirty="0" smtClean="0"/>
              <a:t>now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316" y="2388837"/>
            <a:ext cx="4324267" cy="38154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87142" y="2388837"/>
            <a:ext cx="4189351" cy="3739071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 rot="1026320">
            <a:off x="3333750" y="2574575"/>
            <a:ext cx="1238250" cy="15564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212224">
            <a:off x="7529447" y="3357197"/>
            <a:ext cx="1444752" cy="18033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3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6714"/>
          </a:xfrm>
        </p:spPr>
        <p:txBody>
          <a:bodyPr/>
          <a:lstStyle/>
          <a:p>
            <a:r>
              <a:rPr lang="en-US" dirty="0" smtClean="0"/>
              <a:t>Current AS framework needs improvement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96925"/>
            <a:ext cx="8686800" cy="21568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During high wind/low load periods, the current bundled AS framework will:</a:t>
            </a:r>
          </a:p>
          <a:p>
            <a:pPr lvl="1"/>
            <a:r>
              <a:rPr lang="en-US" sz="2000" dirty="0" smtClean="0"/>
              <a:t>Keep higher cost generation online </a:t>
            </a:r>
            <a:r>
              <a:rPr lang="en-US" sz="2000" dirty="0"/>
              <a:t>to provide </a:t>
            </a:r>
            <a:r>
              <a:rPr lang="en-US" sz="2000" dirty="0" smtClean="0"/>
              <a:t>AS</a:t>
            </a:r>
          </a:p>
          <a:p>
            <a:pPr lvl="1"/>
            <a:r>
              <a:rPr lang="en-US" sz="2000" dirty="0" smtClean="0"/>
              <a:t>Extend and deepen negative price periods</a:t>
            </a:r>
          </a:p>
          <a:p>
            <a:pPr lvl="1"/>
            <a:r>
              <a:rPr lang="en-US" sz="2000" dirty="0" smtClean="0"/>
              <a:t>Curtail lower cost resources</a:t>
            </a:r>
          </a:p>
          <a:p>
            <a:pPr lvl="1"/>
            <a:r>
              <a:rPr lang="en-US" sz="2000" dirty="0" smtClean="0"/>
              <a:t>Result in increased AS prices and produce overall higher costs</a:t>
            </a:r>
          </a:p>
          <a:p>
            <a:pPr marL="57150" indent="0">
              <a:buNone/>
            </a:pPr>
            <a:r>
              <a:rPr lang="en-US" sz="2400" i="1" dirty="0" smtClean="0"/>
              <a:t>The frequency of </a:t>
            </a:r>
            <a:r>
              <a:rPr lang="en-US" sz="2400" i="1" dirty="0"/>
              <a:t>high wind/low load periods </a:t>
            </a:r>
            <a:r>
              <a:rPr lang="en-US" sz="2400" i="1" dirty="0" smtClean="0"/>
              <a:t>is increasing </a:t>
            </a:r>
            <a:endParaRPr lang="en-US" sz="2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10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3" y="3093645"/>
            <a:ext cx="4884420" cy="305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350" y="3080790"/>
            <a:ext cx="4389521" cy="305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eft-Right Arrow 8"/>
          <p:cNvSpPr/>
          <p:nvPr/>
        </p:nvSpPr>
        <p:spPr>
          <a:xfrm rot="850079">
            <a:off x="2065552" y="4202993"/>
            <a:ext cx="2793025" cy="558265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3465" y="3357196"/>
            <a:ext cx="1748660" cy="1427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961604" y="4620026"/>
            <a:ext cx="1724797" cy="11314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143"/>
          </a:xfrm>
        </p:spPr>
        <p:txBody>
          <a:bodyPr anchor="b"/>
          <a:lstStyle/>
          <a:p>
            <a:pPr algn="l"/>
            <a:r>
              <a:rPr lang="en-US" altLang="en-US" sz="2800" b="1" dirty="0" smtClean="0"/>
              <a:t>Existing “Bundled” Ancillary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046163"/>
            <a:ext cx="3962400" cy="5254870"/>
          </a:xfrm>
        </p:spPr>
        <p:txBody>
          <a:bodyPr/>
          <a:lstStyle/>
          <a:p>
            <a:r>
              <a:rPr lang="en-US" sz="2400" dirty="0" smtClean="0"/>
              <a:t>AS Requirements designed around inherent capabilities of  steam boiler units</a:t>
            </a:r>
          </a:p>
          <a:p>
            <a:r>
              <a:rPr lang="en-US" sz="2400" dirty="0" smtClean="0"/>
              <a:t>These requirements serve as barriers to entry for new resources that otherwise could meet underlying technical needs of the system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5/26/2015 TAC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EFD0569-0ABD-411E-8A57-5B06900FAC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013" y="1046164"/>
            <a:ext cx="4357688" cy="507841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413" y="1533525"/>
            <a:ext cx="2957512" cy="582613"/>
          </a:xfrm>
          <a:prstGeom prst="rect">
            <a:avLst/>
          </a:prstGeom>
          <a:solidFill>
            <a:srgbClr val="008373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Up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4925" y="1023938"/>
            <a:ext cx="10826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Current 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2501900" y="5086350"/>
            <a:ext cx="22098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Up to 30 minutes to deploy</a:t>
            </a:r>
          </a:p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Must be dispatched by SCED</a:t>
            </a:r>
          </a:p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400" i="1" kern="0" dirty="0" smtClean="0">
              <a:solidFill>
                <a:prstClr val="black"/>
              </a:solidFill>
            </a:endParaRPr>
          </a:p>
        </p:txBody>
      </p:sp>
      <p:sp>
        <p:nvSpPr>
          <p:cNvPr id="22" name="TextBox 38"/>
          <p:cNvSpPr txBox="1">
            <a:spLocks noChangeArrowheads="1"/>
          </p:cNvSpPr>
          <p:nvPr/>
        </p:nvSpPr>
        <p:spPr bwMode="auto">
          <a:xfrm>
            <a:off x="2452688" y="3562350"/>
            <a:ext cx="2209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59.7 Hz, </a:t>
            </a:r>
          </a:p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Must be able to sustain deployment</a:t>
            </a:r>
          </a:p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400" i="1" kern="0" dirty="0" smtClean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41425" y="5118100"/>
            <a:ext cx="1211263" cy="552450"/>
          </a:xfrm>
          <a:prstGeom prst="rect">
            <a:avLst/>
          </a:prstGeom>
          <a:solidFill>
            <a:srgbClr val="33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Non-Spin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66813" y="3617913"/>
            <a:ext cx="1220787" cy="552450"/>
          </a:xfrm>
          <a:prstGeom prst="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Responsive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9413" y="2162175"/>
            <a:ext cx="2957512" cy="614363"/>
          </a:xfrm>
          <a:prstGeom prst="rect">
            <a:avLst/>
          </a:prstGeom>
          <a:solidFill>
            <a:srgbClr val="E5E5E2">
              <a:lumMod val="2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Down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Down</a:t>
            </a:r>
          </a:p>
        </p:txBody>
      </p:sp>
    </p:spTree>
    <p:extLst>
      <p:ext uri="{BB962C8B-B14F-4D97-AF65-F5344CB8AC3E}">
        <p14:creationId xmlns:p14="http://schemas.microsoft.com/office/powerpoint/2010/main" val="83343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143"/>
          </a:xfrm>
        </p:spPr>
        <p:txBody>
          <a:bodyPr anchor="b"/>
          <a:lstStyle/>
          <a:p>
            <a:pPr algn="l"/>
            <a:r>
              <a:rPr lang="en-US" altLang="en-US" sz="2800" b="1" dirty="0" smtClean="0"/>
              <a:t>Proposed Future Ancillary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4201"/>
            <a:ext cx="8534400" cy="431983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5/26/2015 TAC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EFD0569-0ABD-411E-8A57-5B06900FAC8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71900" y="935038"/>
            <a:ext cx="5067300" cy="528161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013" y="919163"/>
            <a:ext cx="3243262" cy="52800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413" y="1406525"/>
            <a:ext cx="2957512" cy="582613"/>
          </a:xfrm>
          <a:prstGeom prst="rect">
            <a:avLst/>
          </a:prstGeom>
          <a:solidFill>
            <a:srgbClr val="008373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Up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4925" y="896938"/>
            <a:ext cx="10826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Current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2000" y="935038"/>
            <a:ext cx="12493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Proposed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64000" y="2921000"/>
            <a:ext cx="2662238" cy="304800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 Frequency Response 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24313" y="3598863"/>
            <a:ext cx="2663825" cy="358775"/>
          </a:xfrm>
          <a:prstGeom prst="rect">
            <a:avLst/>
          </a:prstGeom>
          <a:solidFill>
            <a:srgbClr val="1F8A45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Primary Frequency Response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38600" y="4006850"/>
            <a:ext cx="2662238" cy="2762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Contingency Reserves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87813" y="5824538"/>
            <a:ext cx="2663825" cy="273050"/>
          </a:xfrm>
          <a:prstGeom prst="rect">
            <a:avLst/>
          </a:prstGeom>
          <a:solidFill>
            <a:srgbClr val="056BB8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Synchronous Inertial Response</a:t>
            </a:r>
          </a:p>
        </p:txBody>
      </p:sp>
      <p:cxnSp>
        <p:nvCxnSpPr>
          <p:cNvPr id="9229" name="Elbow Connector 14"/>
          <p:cNvCxnSpPr>
            <a:cxnSpLocks noChangeShapeType="1"/>
          </p:cNvCxnSpPr>
          <p:nvPr/>
        </p:nvCxnSpPr>
        <p:spPr bwMode="auto">
          <a:xfrm flipV="1">
            <a:off x="1990725" y="3208338"/>
            <a:ext cx="2033588" cy="569912"/>
          </a:xfrm>
          <a:prstGeom prst="bentConnector3">
            <a:avLst>
              <a:gd name="adj1" fmla="val 50583"/>
            </a:avLst>
          </a:prstGeom>
          <a:noFill/>
          <a:ln w="38100" algn="ctr">
            <a:solidFill>
              <a:srgbClr val="96969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Elbow Connector 15"/>
          <p:cNvCxnSpPr>
            <a:cxnSpLocks noChangeShapeType="1"/>
          </p:cNvCxnSpPr>
          <p:nvPr/>
        </p:nvCxnSpPr>
        <p:spPr bwMode="auto">
          <a:xfrm>
            <a:off x="1990725" y="3778250"/>
            <a:ext cx="2073275" cy="520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96969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Arrow Connector 16"/>
          <p:cNvCxnSpPr>
            <a:cxnSpLocks noChangeShapeType="1"/>
            <a:stCxn id="34" idx="3"/>
          </p:cNvCxnSpPr>
          <p:nvPr/>
        </p:nvCxnSpPr>
        <p:spPr bwMode="auto">
          <a:xfrm>
            <a:off x="3336925" y="2342357"/>
            <a:ext cx="582613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Arrow Connector 17"/>
          <p:cNvCxnSpPr>
            <a:cxnSpLocks noChangeShapeType="1"/>
            <a:endCxn id="12" idx="1"/>
          </p:cNvCxnSpPr>
          <p:nvPr/>
        </p:nvCxnSpPr>
        <p:spPr bwMode="auto">
          <a:xfrm>
            <a:off x="2455863" y="3778250"/>
            <a:ext cx="1568450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/>
          <p:cNvSpPr/>
          <p:nvPr/>
        </p:nvSpPr>
        <p:spPr>
          <a:xfrm>
            <a:off x="4068763" y="4946650"/>
            <a:ext cx="2662237" cy="314325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Supplemental Reserves 1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6934200" y="1881188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Mostly unchanged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6751638" y="2900363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59.8 Hz, Limited duration</a:t>
            </a:r>
          </a:p>
        </p:txBody>
      </p:sp>
      <p:sp>
        <p:nvSpPr>
          <p:cNvPr id="22" name="TextBox 38"/>
          <p:cNvSpPr txBox="1">
            <a:spLocks noChangeArrowheads="1"/>
          </p:cNvSpPr>
          <p:nvPr/>
        </p:nvSpPr>
        <p:spPr bwMode="auto">
          <a:xfrm>
            <a:off x="6740525" y="3281363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59.7 Hz, Longer duration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254375"/>
            <a:ext cx="2733675" cy="304800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 Frequency Response  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24313" y="4310063"/>
            <a:ext cx="2652712" cy="2762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Contingency Reserves 2</a:t>
            </a:r>
          </a:p>
        </p:txBody>
      </p:sp>
      <p:sp>
        <p:nvSpPr>
          <p:cNvPr id="25" name="TextBox 50"/>
          <p:cNvSpPr txBox="1">
            <a:spLocks noChangeArrowheads="1"/>
          </p:cNvSpPr>
          <p:nvPr/>
        </p:nvSpPr>
        <p:spPr bwMode="auto">
          <a:xfrm>
            <a:off x="6772275" y="3990975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SCED-dispatched</a:t>
            </a:r>
          </a:p>
        </p:txBody>
      </p:sp>
      <p:sp>
        <p:nvSpPr>
          <p:cNvPr id="26" name="TextBox 52"/>
          <p:cNvSpPr txBox="1">
            <a:spLocks noChangeArrowheads="1"/>
          </p:cNvSpPr>
          <p:nvPr/>
        </p:nvSpPr>
        <p:spPr bwMode="auto">
          <a:xfrm>
            <a:off x="6731000" y="431006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Manually dispatched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64000" y="5316538"/>
            <a:ext cx="2667000" cy="314325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Supplemental Reserves 2</a:t>
            </a:r>
          </a:p>
        </p:txBody>
      </p:sp>
      <p:sp>
        <p:nvSpPr>
          <p:cNvPr id="28" name="TextBox 58"/>
          <p:cNvSpPr txBox="1">
            <a:spLocks noChangeArrowheads="1"/>
          </p:cNvSpPr>
          <p:nvPr/>
        </p:nvSpPr>
        <p:spPr bwMode="auto">
          <a:xfrm>
            <a:off x="6751638" y="4973638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SCED-dispatched</a:t>
            </a:r>
          </a:p>
        </p:txBody>
      </p:sp>
      <p:sp>
        <p:nvSpPr>
          <p:cNvPr id="29" name="TextBox 59"/>
          <p:cNvSpPr txBox="1">
            <a:spLocks noChangeArrowheads="1"/>
          </p:cNvSpPr>
          <p:nvPr/>
        </p:nvSpPr>
        <p:spPr bwMode="auto">
          <a:xfrm>
            <a:off x="6740525" y="531336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Manually dispatched</a:t>
            </a:r>
          </a:p>
        </p:txBody>
      </p:sp>
      <p:cxnSp>
        <p:nvCxnSpPr>
          <p:cNvPr id="9244" name="Straight Arrow Connector 29"/>
          <p:cNvCxnSpPr>
            <a:cxnSpLocks noChangeShapeType="1"/>
            <a:stCxn id="32" idx="3"/>
          </p:cNvCxnSpPr>
          <p:nvPr/>
        </p:nvCxnSpPr>
        <p:spPr bwMode="auto">
          <a:xfrm>
            <a:off x="2452688" y="5267325"/>
            <a:ext cx="1622425" cy="4763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61"/>
          <p:cNvSpPr txBox="1">
            <a:spLocks noChangeArrowheads="1"/>
          </p:cNvSpPr>
          <p:nvPr/>
        </p:nvSpPr>
        <p:spPr bwMode="auto">
          <a:xfrm>
            <a:off x="6740525" y="578961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Ongoing development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241425" y="4991100"/>
            <a:ext cx="1211263" cy="552450"/>
          </a:xfrm>
          <a:prstGeom prst="rect">
            <a:avLst/>
          </a:prstGeom>
          <a:solidFill>
            <a:srgbClr val="33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Non-Spin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66813" y="3490913"/>
            <a:ext cx="1220787" cy="552450"/>
          </a:xfrm>
          <a:prstGeom prst="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Responsive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9413" y="2035175"/>
            <a:ext cx="2957512" cy="614363"/>
          </a:xfrm>
          <a:prstGeom prst="rect">
            <a:avLst/>
          </a:prstGeom>
          <a:solidFill>
            <a:srgbClr val="E5E5E2">
              <a:lumMod val="2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Down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Down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19538" y="1385888"/>
            <a:ext cx="2992437" cy="291306"/>
          </a:xfrm>
          <a:prstGeom prst="rect">
            <a:avLst/>
          </a:prstGeom>
          <a:solidFill>
            <a:srgbClr val="FDC709">
              <a:lumMod val="40000"/>
              <a:lumOff val="60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Up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19538" y="2035175"/>
            <a:ext cx="2992437" cy="307181"/>
          </a:xfrm>
          <a:prstGeom prst="rect">
            <a:avLst/>
          </a:prstGeom>
          <a:solidFill>
            <a:srgbClr val="E5E5E2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922050" y="1677194"/>
            <a:ext cx="2989925" cy="31194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Fast-Responding Regulation Up</a:t>
            </a:r>
          </a:p>
        </p:txBody>
      </p:sp>
      <p:cxnSp>
        <p:nvCxnSpPr>
          <p:cNvPr id="39" name="Straight Arrow Connector 16"/>
          <p:cNvCxnSpPr>
            <a:cxnSpLocks noChangeShapeType="1"/>
            <a:stCxn id="8" idx="3"/>
          </p:cNvCxnSpPr>
          <p:nvPr/>
        </p:nvCxnSpPr>
        <p:spPr bwMode="auto">
          <a:xfrm>
            <a:off x="3336925" y="1697832"/>
            <a:ext cx="606449" cy="4146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/>
          <p:nvPr/>
        </p:nvSpPr>
        <p:spPr>
          <a:xfrm>
            <a:off x="3944276" y="2335611"/>
            <a:ext cx="2967700" cy="311943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Fast-Responding 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41" name="Straight Arrow Connector 29"/>
          <p:cNvCxnSpPr>
            <a:cxnSpLocks noChangeShapeType="1"/>
          </p:cNvCxnSpPr>
          <p:nvPr/>
        </p:nvCxnSpPr>
        <p:spPr bwMode="auto">
          <a:xfrm flipV="1">
            <a:off x="2455863" y="4298951"/>
            <a:ext cx="1568450" cy="973137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6320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4133942" y="2120583"/>
            <a:ext cx="29780" cy="281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"/>
            <a:endCxn id="15" idx="0"/>
          </p:cNvCxnSpPr>
          <p:nvPr/>
        </p:nvCxnSpPr>
        <p:spPr>
          <a:xfrm>
            <a:off x="2665775" y="2291942"/>
            <a:ext cx="3065" cy="17654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142017" y="2311646"/>
            <a:ext cx="1" cy="1292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156911" y="2154639"/>
            <a:ext cx="10585" cy="7592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2844" y="1851262"/>
            <a:ext cx="0" cy="3636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37007" y="1867342"/>
            <a:ext cx="2" cy="3097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56911" y="1867342"/>
            <a:ext cx="0" cy="3295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921199" y="1882039"/>
            <a:ext cx="0" cy="29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hevron 27"/>
          <p:cNvSpPr/>
          <p:nvPr/>
        </p:nvSpPr>
        <p:spPr>
          <a:xfrm>
            <a:off x="6210878" y="1113605"/>
            <a:ext cx="2117687" cy="819397"/>
          </a:xfrm>
          <a:prstGeom prst="chevron">
            <a:avLst/>
          </a:prstGeom>
          <a:solidFill>
            <a:srgbClr val="CCEC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 3 Years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Nearly 3 Years of Stakeholder Input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5/26/2015 TAC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EFD0569-0ABD-411E-8A57-5B06900FAC8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593770" y="1113605"/>
            <a:ext cx="6086521" cy="819397"/>
          </a:xfrm>
          <a:prstGeom prst="chevron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825" y="2215520"/>
            <a:ext cx="1985933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ERCOT Posts Future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Ancillary Services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White Paper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7198" y="1574263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9/2013</a:t>
            </a:r>
            <a:endParaRPr lang="en-US" sz="1600" b="1" dirty="0"/>
          </a:p>
        </p:txBody>
      </p:sp>
      <p:sp>
        <p:nvSpPr>
          <p:cNvPr id="14" name="Left Brace 13"/>
          <p:cNvSpPr/>
          <p:nvPr/>
        </p:nvSpPr>
        <p:spPr>
          <a:xfrm rot="16200000">
            <a:off x="2481707" y="759789"/>
            <a:ext cx="368135" cy="2696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  <p:sp>
        <p:nvSpPr>
          <p:cNvPr id="15" name="TextBox 14"/>
          <p:cNvSpPr txBox="1"/>
          <p:nvPr/>
        </p:nvSpPr>
        <p:spPr>
          <a:xfrm>
            <a:off x="1613590" y="4057417"/>
            <a:ext cx="2110499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accent1"/>
                </a:solidFill>
              </a:rPr>
              <a:t>~25 Stakeholder work sessions</a:t>
            </a:r>
          </a:p>
          <a:p>
            <a:pPr algn="r"/>
            <a:r>
              <a:rPr lang="en-US" sz="1600" b="1" dirty="0" smtClean="0">
                <a:solidFill>
                  <a:schemeClr val="accent1"/>
                </a:solidFill>
              </a:rPr>
              <a:t>to gather input and improve proposal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6057" y="4931769"/>
            <a:ext cx="418415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ERCOT Files NPRR 667,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with significant modifications to original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proposal based on stakeholder input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28337" y="1574263"/>
            <a:ext cx="913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11/2014</a:t>
            </a:r>
            <a:endParaRPr lang="en-US" sz="1600" b="1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4953046" y="1232027"/>
            <a:ext cx="377941" cy="178129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  <p:sp>
        <p:nvSpPr>
          <p:cNvPr id="20" name="TextBox 19"/>
          <p:cNvSpPr txBox="1"/>
          <p:nvPr/>
        </p:nvSpPr>
        <p:spPr>
          <a:xfrm>
            <a:off x="5148117" y="3633665"/>
            <a:ext cx="377859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Additional stakeholder workshops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and Cost/Benefit Study; revisions to 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NPRR based on Stakeholder input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2705" y="132804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Spring</a:t>
            </a:r>
          </a:p>
          <a:p>
            <a:r>
              <a:rPr lang="en-US" sz="1600" b="1" dirty="0" smtClean="0"/>
              <a:t>2016</a:t>
            </a:r>
            <a:endParaRPr lang="en-US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67496" y="2913859"/>
            <a:ext cx="26544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PRS/TAC/Board Approval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69844" y="2172619"/>
            <a:ext cx="170271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Implementation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51852" y="132804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Spring</a:t>
            </a:r>
          </a:p>
          <a:p>
            <a:r>
              <a:rPr lang="en-US" sz="1600" b="1" dirty="0" smtClean="0"/>
              <a:t>2019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637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Stakeholder input shaped the current proposal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304800" y="835526"/>
            <a:ext cx="8534400" cy="5178392"/>
          </a:xfrm>
        </p:spPr>
        <p:txBody>
          <a:bodyPr/>
          <a:lstStyle/>
          <a:p>
            <a:r>
              <a:rPr lang="en-US" sz="2400" dirty="0" smtClean="0"/>
              <a:t>ERCOT’s original proposal modified significantly through stakeholder input</a:t>
            </a:r>
          </a:p>
          <a:p>
            <a:pPr lvl="1"/>
            <a:r>
              <a:rPr lang="en-US" sz="2000" dirty="0" smtClean="0"/>
              <a:t>Fundamental Services were changed</a:t>
            </a:r>
          </a:p>
          <a:p>
            <a:pPr lvl="1"/>
            <a:r>
              <a:rPr lang="en-US" sz="2000" dirty="0" smtClean="0"/>
              <a:t>Details of NPRR modified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5/26/2015 TAC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FD0569-0ABD-411E-8A57-5B06900FAC8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3263359" y="2694957"/>
            <a:ext cx="2694058" cy="335939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60245" y="2704525"/>
            <a:ext cx="2660934" cy="335939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194" y="2692566"/>
            <a:ext cx="2597573" cy="33583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6044" y="2675823"/>
            <a:ext cx="881972" cy="33550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Current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78036" y="2697345"/>
            <a:ext cx="1218603" cy="33550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56BB8">
                    <a:lumMod val="75000"/>
                  </a:srgbClr>
                </a:solidFill>
                <a:cs typeface="+mn-cs"/>
              </a:rPr>
              <a:t>Revised 667</a:t>
            </a:r>
            <a:endParaRPr lang="en-US" sz="1400" b="1" kern="0" dirty="0">
              <a:solidFill>
                <a:srgbClr val="056BB8">
                  <a:lumMod val="75000"/>
                </a:srgbClr>
              </a:solidFill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038" y="3058153"/>
            <a:ext cx="2525834" cy="394893"/>
          </a:xfrm>
          <a:prstGeom prst="rect">
            <a:avLst/>
          </a:prstGeom>
          <a:solidFill>
            <a:srgbClr val="008373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Regulation Up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Fast-Responding Regulation Up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86796" y="4084659"/>
            <a:ext cx="2273658" cy="206592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Fast Frequency Response 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2902" y="4544112"/>
            <a:ext cx="2275013" cy="243177"/>
          </a:xfrm>
          <a:prstGeom prst="rect">
            <a:avLst/>
          </a:prstGeom>
          <a:solidFill>
            <a:srgbClr val="1F8A45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Primary Frequency Response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65104" y="4820644"/>
            <a:ext cx="2273658" cy="187224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Contingency Reserves 1</a:t>
            </a:r>
          </a:p>
        </p:txBody>
      </p:sp>
      <p:cxnSp>
        <p:nvCxnSpPr>
          <p:cNvPr id="9231" name="Straight Arrow Connector 16"/>
          <p:cNvCxnSpPr>
            <a:cxnSpLocks noChangeShapeType="1"/>
          </p:cNvCxnSpPr>
          <p:nvPr/>
        </p:nvCxnSpPr>
        <p:spPr bwMode="auto">
          <a:xfrm>
            <a:off x="3364312" y="3692456"/>
            <a:ext cx="497575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/>
          <p:cNvSpPr/>
          <p:nvPr/>
        </p:nvSpPr>
        <p:spPr>
          <a:xfrm>
            <a:off x="6190865" y="5457637"/>
            <a:ext cx="2273658" cy="213048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Supplemental Reserves 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65104" y="4310619"/>
            <a:ext cx="2334668" cy="206592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Fast Frequency Response  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52902" y="5026160"/>
            <a:ext cx="2265523" cy="187224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Contingency Reserves 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86796" y="5708346"/>
            <a:ext cx="2277725" cy="213048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Supplemental Reserves 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336231" y="5487765"/>
            <a:ext cx="1034468" cy="374448"/>
          </a:xfrm>
          <a:prstGeom prst="rect">
            <a:avLst/>
          </a:prstGeom>
          <a:solidFill>
            <a:srgbClr val="33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Non-Spin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72509" y="4470944"/>
            <a:ext cx="1042601" cy="374448"/>
          </a:xfrm>
          <a:prstGeom prst="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Responsive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0038" y="3484250"/>
            <a:ext cx="2525834" cy="416413"/>
          </a:xfrm>
          <a:prstGeom prst="rect">
            <a:avLst/>
          </a:prstGeom>
          <a:solidFill>
            <a:srgbClr val="E5E5E2">
              <a:lumMod val="2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Regulation Down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Fast-Responding Regulation Down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165104" y="3044165"/>
            <a:ext cx="2453977" cy="197446"/>
          </a:xfrm>
          <a:prstGeom prst="rect">
            <a:avLst/>
          </a:prstGeom>
          <a:solidFill>
            <a:srgbClr val="FDC709">
              <a:lumMod val="40000"/>
              <a:lumOff val="60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050" kern="0" dirty="0" smtClean="0">
                <a:solidFill>
                  <a:prstClr val="black"/>
                </a:solidFill>
                <a:latin typeface="Arial"/>
              </a:rPr>
              <a:t>Up</a:t>
            </a:r>
            <a:endParaRPr lang="en-US" sz="105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65104" y="3484250"/>
            <a:ext cx="2453977" cy="208206"/>
          </a:xfrm>
          <a:prstGeom prst="rect">
            <a:avLst/>
          </a:prstGeom>
          <a:solidFill>
            <a:srgbClr val="E5E5E2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05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05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167164" y="3241611"/>
            <a:ext cx="2451917" cy="21143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Fast-Responding Regulation Up</a:t>
            </a: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3364312" y="3255600"/>
            <a:ext cx="517932" cy="281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/>
          <p:nvPr/>
        </p:nvSpPr>
        <p:spPr>
          <a:xfrm>
            <a:off x="6185392" y="3687884"/>
            <a:ext cx="2433691" cy="211434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Fast-Responding Regulation </a:t>
            </a:r>
            <a:r>
              <a:rPr lang="en-US" sz="105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05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464641" y="4101875"/>
            <a:ext cx="2273658" cy="409957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Fast Frequency </a:t>
            </a:r>
            <a:r>
              <a:rPr lang="en-US" sz="1050" kern="0" dirty="0" smtClean="0">
                <a:solidFill>
                  <a:prstClr val="black"/>
                </a:solidFill>
                <a:latin typeface="Arial"/>
              </a:rPr>
              <a:t>Response</a:t>
            </a:r>
            <a:endParaRPr lang="en-US" sz="105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30747" y="4561328"/>
            <a:ext cx="2275013" cy="243177"/>
          </a:xfrm>
          <a:prstGeom prst="rect">
            <a:avLst/>
          </a:prstGeom>
          <a:solidFill>
            <a:srgbClr val="1F8A45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Primary Frequency Response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42948" y="4837859"/>
            <a:ext cx="2273658" cy="3755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Contingency </a:t>
            </a:r>
            <a:r>
              <a:rPr lang="en-US" sz="1050" kern="0" dirty="0" smtClean="0">
                <a:solidFill>
                  <a:prstClr val="black"/>
                </a:solidFill>
                <a:latin typeface="Arial"/>
              </a:rPr>
              <a:t>Reserves</a:t>
            </a:r>
            <a:endParaRPr lang="en-US" sz="105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354822" y="3066760"/>
            <a:ext cx="2525834" cy="394893"/>
          </a:xfrm>
          <a:prstGeom prst="rect">
            <a:avLst/>
          </a:prstGeom>
          <a:solidFill>
            <a:srgbClr val="008373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Regulation Up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Fast-Responding Regulation Up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354822" y="3492857"/>
            <a:ext cx="2525834" cy="416413"/>
          </a:xfrm>
          <a:prstGeom prst="rect">
            <a:avLst/>
          </a:prstGeom>
          <a:solidFill>
            <a:srgbClr val="E5E5E2">
              <a:lumMod val="2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Regulation Down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white"/>
                </a:solidFill>
                <a:latin typeface="Arial"/>
              </a:rPr>
              <a:t>Fast-Responding Regulation Down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47478" y="2675822"/>
            <a:ext cx="2355132" cy="33550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56BB8">
                    <a:lumMod val="75000"/>
                  </a:srgbClr>
                </a:solidFill>
                <a:cs typeface="+mn-cs"/>
              </a:rPr>
              <a:t>Original ERCOT Proposal</a:t>
            </a:r>
            <a:endParaRPr lang="en-US" sz="1400" b="1" kern="0" dirty="0">
              <a:solidFill>
                <a:srgbClr val="056BB8">
                  <a:lumMod val="75000"/>
                </a:srgb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20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6" grpId="0" animBg="1"/>
      <p:bldP spid="10" grpId="0"/>
      <p:bldP spid="11" grpId="0" animBg="1"/>
      <p:bldP spid="12" grpId="0" animBg="1"/>
      <p:bldP spid="13" grpId="0" animBg="1"/>
      <p:bldP spid="19" grpId="0" animBg="1"/>
      <p:bldP spid="23" grpId="0" animBg="1"/>
      <p:bldP spid="24" grpId="0" animBg="1"/>
      <p:bldP spid="27" grpId="0" animBg="1"/>
      <p:bldP spid="35" grpId="0" animBg="1"/>
      <p:bldP spid="36" grpId="0" animBg="1"/>
      <p:bldP spid="38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143"/>
          </a:xfrm>
        </p:spPr>
        <p:txBody>
          <a:bodyPr anchor="b"/>
          <a:lstStyle/>
          <a:p>
            <a:pPr algn="l"/>
            <a:r>
              <a:rPr lang="en-US" altLang="en-US" sz="2800" b="1" smtClean="0"/>
              <a:t>Substitutability =&gt; </a:t>
            </a:r>
            <a:r>
              <a:rPr lang="en-US" altLang="en-US" sz="2800" b="1" dirty="0" smtClean="0"/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4201"/>
            <a:ext cx="8534400" cy="431983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5/26/2015 TAC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EFD0569-0ABD-411E-8A57-5B06900FAC8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71900" y="935038"/>
            <a:ext cx="5067300" cy="528161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013" y="919163"/>
            <a:ext cx="3243262" cy="52800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413" y="1406525"/>
            <a:ext cx="2957512" cy="582613"/>
          </a:xfrm>
          <a:prstGeom prst="rect">
            <a:avLst/>
          </a:prstGeom>
          <a:solidFill>
            <a:srgbClr val="008373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Up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4925" y="896938"/>
            <a:ext cx="10826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Current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2000" y="935038"/>
            <a:ext cx="12493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Proposed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64000" y="2921000"/>
            <a:ext cx="2662238" cy="304800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 Frequency Response 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24313" y="3598863"/>
            <a:ext cx="2663825" cy="358775"/>
          </a:xfrm>
          <a:prstGeom prst="rect">
            <a:avLst/>
          </a:prstGeom>
          <a:solidFill>
            <a:srgbClr val="1F8A45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Primary Frequency Response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38600" y="4006850"/>
            <a:ext cx="2662238" cy="2762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Contingency Reserves 1</a:t>
            </a:r>
          </a:p>
        </p:txBody>
      </p:sp>
      <p:cxnSp>
        <p:nvCxnSpPr>
          <p:cNvPr id="9229" name="Elbow Connector 14"/>
          <p:cNvCxnSpPr>
            <a:cxnSpLocks noChangeShapeType="1"/>
          </p:cNvCxnSpPr>
          <p:nvPr/>
        </p:nvCxnSpPr>
        <p:spPr bwMode="auto">
          <a:xfrm flipV="1">
            <a:off x="1990725" y="3208338"/>
            <a:ext cx="2033588" cy="569912"/>
          </a:xfrm>
          <a:prstGeom prst="bentConnector3">
            <a:avLst>
              <a:gd name="adj1" fmla="val 50583"/>
            </a:avLst>
          </a:prstGeom>
          <a:noFill/>
          <a:ln w="38100" algn="ctr">
            <a:solidFill>
              <a:srgbClr val="96969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Elbow Connector 15"/>
          <p:cNvCxnSpPr>
            <a:cxnSpLocks noChangeShapeType="1"/>
          </p:cNvCxnSpPr>
          <p:nvPr/>
        </p:nvCxnSpPr>
        <p:spPr bwMode="auto">
          <a:xfrm>
            <a:off x="1990725" y="3778250"/>
            <a:ext cx="2073275" cy="520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96969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Arrow Connector 16"/>
          <p:cNvCxnSpPr>
            <a:cxnSpLocks noChangeShapeType="1"/>
            <a:stCxn id="34" idx="3"/>
          </p:cNvCxnSpPr>
          <p:nvPr/>
        </p:nvCxnSpPr>
        <p:spPr bwMode="auto">
          <a:xfrm>
            <a:off x="3336925" y="2342357"/>
            <a:ext cx="582613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Arrow Connector 17"/>
          <p:cNvCxnSpPr>
            <a:cxnSpLocks noChangeShapeType="1"/>
            <a:endCxn id="12" idx="1"/>
          </p:cNvCxnSpPr>
          <p:nvPr/>
        </p:nvCxnSpPr>
        <p:spPr bwMode="auto">
          <a:xfrm>
            <a:off x="2455863" y="3778250"/>
            <a:ext cx="1568450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/>
          <p:cNvSpPr/>
          <p:nvPr/>
        </p:nvSpPr>
        <p:spPr>
          <a:xfrm>
            <a:off x="4068763" y="4946650"/>
            <a:ext cx="2662237" cy="314325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Supplemental Reserves 1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6934200" y="1881188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Mostly unchanged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6751638" y="2900363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59.8 Hz, Limited duration</a:t>
            </a:r>
          </a:p>
        </p:txBody>
      </p:sp>
      <p:sp>
        <p:nvSpPr>
          <p:cNvPr id="22" name="TextBox 38"/>
          <p:cNvSpPr txBox="1">
            <a:spLocks noChangeArrowheads="1"/>
          </p:cNvSpPr>
          <p:nvPr/>
        </p:nvSpPr>
        <p:spPr bwMode="auto">
          <a:xfrm>
            <a:off x="6740525" y="3281363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59.7 Hz, Longer duration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254375"/>
            <a:ext cx="2733675" cy="304800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 Frequency Response  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24313" y="4310063"/>
            <a:ext cx="2652712" cy="2762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Contingency Reserves 2</a:t>
            </a:r>
          </a:p>
        </p:txBody>
      </p:sp>
      <p:sp>
        <p:nvSpPr>
          <p:cNvPr id="25" name="TextBox 50"/>
          <p:cNvSpPr txBox="1">
            <a:spLocks noChangeArrowheads="1"/>
          </p:cNvSpPr>
          <p:nvPr/>
        </p:nvSpPr>
        <p:spPr bwMode="auto">
          <a:xfrm>
            <a:off x="6772275" y="3990975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dirty="0" smtClean="0">
                <a:solidFill>
                  <a:prstClr val="black"/>
                </a:solidFill>
              </a:rPr>
              <a:t>SCED-dispatched</a:t>
            </a:r>
          </a:p>
        </p:txBody>
      </p:sp>
      <p:sp>
        <p:nvSpPr>
          <p:cNvPr id="26" name="TextBox 52"/>
          <p:cNvSpPr txBox="1">
            <a:spLocks noChangeArrowheads="1"/>
          </p:cNvSpPr>
          <p:nvPr/>
        </p:nvSpPr>
        <p:spPr bwMode="auto">
          <a:xfrm>
            <a:off x="6731000" y="431006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Manually dispatched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64000" y="5316538"/>
            <a:ext cx="2667000" cy="314325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Supplemental Reserves 2</a:t>
            </a:r>
          </a:p>
        </p:txBody>
      </p:sp>
      <p:sp>
        <p:nvSpPr>
          <p:cNvPr id="28" name="TextBox 58"/>
          <p:cNvSpPr txBox="1">
            <a:spLocks noChangeArrowheads="1"/>
          </p:cNvSpPr>
          <p:nvPr/>
        </p:nvSpPr>
        <p:spPr bwMode="auto">
          <a:xfrm>
            <a:off x="6751638" y="4973638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SCED-dispatched</a:t>
            </a:r>
          </a:p>
        </p:txBody>
      </p:sp>
      <p:sp>
        <p:nvSpPr>
          <p:cNvPr id="29" name="TextBox 59"/>
          <p:cNvSpPr txBox="1">
            <a:spLocks noChangeArrowheads="1"/>
          </p:cNvSpPr>
          <p:nvPr/>
        </p:nvSpPr>
        <p:spPr bwMode="auto">
          <a:xfrm>
            <a:off x="6740525" y="531336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Manually dispatched</a:t>
            </a:r>
          </a:p>
        </p:txBody>
      </p:sp>
      <p:cxnSp>
        <p:nvCxnSpPr>
          <p:cNvPr id="9244" name="Straight Arrow Connector 29"/>
          <p:cNvCxnSpPr>
            <a:cxnSpLocks noChangeShapeType="1"/>
            <a:stCxn id="32" idx="3"/>
          </p:cNvCxnSpPr>
          <p:nvPr/>
        </p:nvCxnSpPr>
        <p:spPr bwMode="auto">
          <a:xfrm>
            <a:off x="2452688" y="5267325"/>
            <a:ext cx="1622425" cy="4763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/>
          <p:cNvSpPr/>
          <p:nvPr/>
        </p:nvSpPr>
        <p:spPr>
          <a:xfrm>
            <a:off x="1241425" y="4991100"/>
            <a:ext cx="1211263" cy="552450"/>
          </a:xfrm>
          <a:prstGeom prst="rect">
            <a:avLst/>
          </a:prstGeom>
          <a:solidFill>
            <a:srgbClr val="33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Non-Spin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66813" y="3490913"/>
            <a:ext cx="1220787" cy="552450"/>
          </a:xfrm>
          <a:prstGeom prst="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Responsive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9413" y="2035175"/>
            <a:ext cx="2957512" cy="614363"/>
          </a:xfrm>
          <a:prstGeom prst="rect">
            <a:avLst/>
          </a:prstGeom>
          <a:solidFill>
            <a:srgbClr val="E5E5E2">
              <a:lumMod val="2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Down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Down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19538" y="1385888"/>
            <a:ext cx="2992437" cy="291306"/>
          </a:xfrm>
          <a:prstGeom prst="rect">
            <a:avLst/>
          </a:prstGeom>
          <a:solidFill>
            <a:srgbClr val="FDC709">
              <a:lumMod val="40000"/>
              <a:lumOff val="60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Up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19538" y="2035175"/>
            <a:ext cx="2992437" cy="307181"/>
          </a:xfrm>
          <a:prstGeom prst="rect">
            <a:avLst/>
          </a:prstGeom>
          <a:solidFill>
            <a:srgbClr val="E5E5E2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922050" y="1677194"/>
            <a:ext cx="2989925" cy="31194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Fast-Responding Regulation Up</a:t>
            </a:r>
          </a:p>
        </p:txBody>
      </p:sp>
      <p:cxnSp>
        <p:nvCxnSpPr>
          <p:cNvPr id="39" name="Straight Arrow Connector 16"/>
          <p:cNvCxnSpPr>
            <a:cxnSpLocks noChangeShapeType="1"/>
            <a:stCxn id="8" idx="3"/>
          </p:cNvCxnSpPr>
          <p:nvPr/>
        </p:nvCxnSpPr>
        <p:spPr bwMode="auto">
          <a:xfrm>
            <a:off x="3336925" y="1697832"/>
            <a:ext cx="606449" cy="4146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/>
          <p:nvPr/>
        </p:nvSpPr>
        <p:spPr>
          <a:xfrm>
            <a:off x="3944276" y="2335611"/>
            <a:ext cx="2967700" cy="311943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Fast-Responding 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41" name="Straight Arrow Connector 29"/>
          <p:cNvCxnSpPr>
            <a:cxnSpLocks noChangeShapeType="1"/>
          </p:cNvCxnSpPr>
          <p:nvPr/>
        </p:nvCxnSpPr>
        <p:spPr bwMode="auto">
          <a:xfrm flipV="1">
            <a:off x="2455863" y="4298951"/>
            <a:ext cx="1568450" cy="973137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4"/>
          <p:cNvSpPr/>
          <p:nvPr/>
        </p:nvSpPr>
        <p:spPr>
          <a:xfrm>
            <a:off x="3771900" y="1266825"/>
            <a:ext cx="5067300" cy="7477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779044" y="2823766"/>
            <a:ext cx="5067300" cy="11465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779044" y="4026656"/>
            <a:ext cx="5067300" cy="6247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764756" y="4892676"/>
            <a:ext cx="5067300" cy="7953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764756" y="2010946"/>
            <a:ext cx="5067300" cy="6410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2" grpId="0" animBg="1"/>
      <p:bldP spid="43" grpId="0" animBg="1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B5C2E6-0ACD-4F8A-86FC-4937515EAAFA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47769</TotalTime>
  <Words>690</Words>
  <Application>Microsoft Office PowerPoint</Application>
  <PresentationFormat>On-screen Show (4:3)</PresentationFormat>
  <Paragraphs>221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1_Office Theme</vt:lpstr>
      <vt:lpstr>Custom Design</vt:lpstr>
      <vt:lpstr>PowerPoint Presentation</vt:lpstr>
      <vt:lpstr>Resource mix has changed</vt:lpstr>
      <vt:lpstr>Continued change in resource mix expected</vt:lpstr>
      <vt:lpstr>Current AS framework needs improvement</vt:lpstr>
      <vt:lpstr>Existing “Bundled” Ancillary Services</vt:lpstr>
      <vt:lpstr>Proposed Future Ancillary Services</vt:lpstr>
      <vt:lpstr>Nearly 3 Years of Stakeholder Input</vt:lpstr>
      <vt:lpstr>Stakeholder input shaped the current proposal</vt:lpstr>
      <vt:lpstr>Substitutability =&gt; liquidity</vt:lpstr>
      <vt:lpstr>NPRR 667 supports TAC Goals for 2016</vt:lpstr>
      <vt:lpstr>Appeal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Brittney Albracht</cp:lastModifiedBy>
  <cp:revision>1431</cp:revision>
  <cp:lastPrinted>2016-05-23T22:29:37Z</cp:lastPrinted>
  <dcterms:created xsi:type="dcterms:W3CDTF">2010-04-12T23:12:02Z</dcterms:created>
  <dcterms:modified xsi:type="dcterms:W3CDTF">2016-05-25T22:25:46Z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