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9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61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6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2016 Annual Validation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05.24.2016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Residential Count Summary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736201"/>
              </p:ext>
            </p:extLst>
          </p:nvPr>
        </p:nvGraphicFramePr>
        <p:xfrm>
          <a:off x="655429" y="990600"/>
          <a:ext cx="7604541" cy="4971318"/>
        </p:xfrm>
        <a:graphic>
          <a:graphicData uri="http://schemas.openxmlformats.org/drawingml/2006/table">
            <a:tbl>
              <a:tblPr/>
              <a:tblGrid>
                <a:gridCol w="890462"/>
                <a:gridCol w="854843"/>
                <a:gridCol w="676751"/>
                <a:gridCol w="560990"/>
                <a:gridCol w="142474"/>
                <a:gridCol w="614418"/>
                <a:gridCol w="676751"/>
                <a:gridCol w="569896"/>
                <a:gridCol w="160283"/>
                <a:gridCol w="908270"/>
                <a:gridCol w="765796"/>
                <a:gridCol w="783607"/>
              </a:tblGrid>
              <a:tr h="311022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2016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26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 by TDSP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68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CNP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10,978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12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10,990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21,089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21,099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32,067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22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32,089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658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658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1,503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1,503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2,161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2,161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 McAllen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144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144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91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91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235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235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Nueces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458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771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771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Oncor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47,555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1,110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48,665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52,381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1,163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53,544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99,936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2,273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102,209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TNMP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2,729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467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3,196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2,659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601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3,260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5,388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1,068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6,456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C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16,007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12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16,019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11,504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11,511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27,511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19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27,530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N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3,574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3,576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2,827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6,400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3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6,403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295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80,843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2,863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83,706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90,459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3,689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94,148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171,302 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6,552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177,854 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ESIIDS in 2016 Population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6,043,089 </a:t>
                      </a:r>
                    </a:p>
                  </a:txBody>
                  <a:tcPr marL="8205" marR="8205" marT="82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258,009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6,301,098 </a:t>
                      </a:r>
                    </a:p>
                  </a:txBody>
                  <a:tcPr marL="8205" marR="8205" marT="82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93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8205" marR="8205" marT="82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2.54%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2.82%</a:t>
                      </a:r>
                    </a:p>
                  </a:txBody>
                  <a:tcPr marL="8205" marR="8205" marT="8205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Total Residential Changes</a:t>
            </a: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322520"/>
              </p:ext>
            </p:extLst>
          </p:nvPr>
        </p:nvGraphicFramePr>
        <p:xfrm>
          <a:off x="1143000" y="1143000"/>
          <a:ext cx="6330950" cy="4412136"/>
        </p:xfrm>
        <a:graphic>
          <a:graphicData uri="http://schemas.openxmlformats.org/drawingml/2006/table">
            <a:tbl>
              <a:tblPr/>
              <a:tblGrid>
                <a:gridCol w="748006"/>
                <a:gridCol w="162610"/>
                <a:gridCol w="748006"/>
                <a:gridCol w="748006"/>
                <a:gridCol w="748006"/>
                <a:gridCol w="1105748"/>
                <a:gridCol w="953979"/>
                <a:gridCol w="1116589"/>
              </a:tblGrid>
              <a:tr h="43698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Changes- Annual Validation 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665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171,302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177,854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65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 IDS in 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6,043,089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258,009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6,301,098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5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8060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Changes- Annual Validation 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4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665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203,329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10,867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214,196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65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 IDS in 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5,912,105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269,007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6,181,112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6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7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Residential Changes by TDSP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8913"/>
              </p:ext>
            </p:extLst>
          </p:nvPr>
        </p:nvGraphicFramePr>
        <p:xfrm>
          <a:off x="304800" y="1066800"/>
          <a:ext cx="8667754" cy="4267199"/>
        </p:xfrm>
        <a:graphic>
          <a:graphicData uri="http://schemas.openxmlformats.org/drawingml/2006/table">
            <a:tbl>
              <a:tblPr/>
              <a:tblGrid>
                <a:gridCol w="661698"/>
                <a:gridCol w="408696"/>
                <a:gridCol w="408696"/>
                <a:gridCol w="445186"/>
                <a:gridCol w="445186"/>
                <a:gridCol w="109472"/>
                <a:gridCol w="452484"/>
                <a:gridCol w="430590"/>
                <a:gridCol w="467081"/>
                <a:gridCol w="540062"/>
                <a:gridCol w="189752"/>
                <a:gridCol w="664129"/>
                <a:gridCol w="576553"/>
                <a:gridCol w="408696"/>
                <a:gridCol w="481677"/>
                <a:gridCol w="109472"/>
                <a:gridCol w="467081"/>
                <a:gridCol w="467081"/>
                <a:gridCol w="467081"/>
                <a:gridCol w="467081"/>
              </a:tblGrid>
              <a:tr h="291435"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Comparison for Annual Validation 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57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57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0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2016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2015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2014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 2013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2016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2015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2014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 2013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2016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2015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2014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 2013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2016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2015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2014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 2013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CNP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10,978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18,756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40,196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20,909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21,089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65,242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32,912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12,212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658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1,714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826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315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1,503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3,468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4,454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95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 McAllen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144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163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Nueces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458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358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350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555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366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535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511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Oncor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47,555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806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41,931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19,822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1,110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948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943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1,107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52,381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85,806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31,109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10,371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1,163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1,264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1,283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1,570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TNMP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2,729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536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467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998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1,583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4,111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2,659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1,556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601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1,394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2,709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5,803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C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16,007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11,692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13,666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6,458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7,194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11,504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15,236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5,315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1,085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5,006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N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3,574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427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2,349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2,366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27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635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2,826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3,808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1,810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313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20 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582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80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80,843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31,681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98,678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49,555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2,863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4,229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3,997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13,935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90,459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171,648 </a:t>
                      </a:r>
                    </a:p>
                  </a:txBody>
                  <a:tcPr marL="6631" marR="6631" marT="6631" marB="0" anchor="ctr">
                    <a:lnL>
                      <a:noFill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71,363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23,981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3,689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6,638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9,269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13,591 </a:t>
                      </a:r>
                    </a:p>
                  </a:txBody>
                  <a:tcPr marL="6631" marR="6631" marT="6631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1" marR="6631" marT="663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9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8550"/>
              </p:ext>
            </p:extLst>
          </p:nvPr>
        </p:nvGraphicFramePr>
        <p:xfrm>
          <a:off x="304800" y="1371600"/>
          <a:ext cx="8534399" cy="3791597"/>
        </p:xfrm>
        <a:graphic>
          <a:graphicData uri="http://schemas.openxmlformats.org/drawingml/2006/table">
            <a:tbl>
              <a:tblPr/>
              <a:tblGrid>
                <a:gridCol w="687929"/>
                <a:gridCol w="551704"/>
                <a:gridCol w="395048"/>
                <a:gridCol w="429104"/>
                <a:gridCol w="415481"/>
                <a:gridCol w="115789"/>
                <a:gridCol w="469971"/>
                <a:gridCol w="388237"/>
                <a:gridCol w="374615"/>
                <a:gridCol w="442726"/>
                <a:gridCol w="272447"/>
                <a:gridCol w="456349"/>
                <a:gridCol w="585762"/>
                <a:gridCol w="497216"/>
                <a:gridCol w="469971"/>
                <a:gridCol w="115789"/>
                <a:gridCol w="442726"/>
                <a:gridCol w="442726"/>
                <a:gridCol w="442726"/>
                <a:gridCol w="538083"/>
              </a:tblGrid>
              <a:tr h="297752"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2016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31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31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31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2014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2013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2014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2013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2014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2013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2014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2013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9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Coast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14,274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18,885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41,552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20,909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1,641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25,006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67,636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34,126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12,212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227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2,982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East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7,092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1,864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331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246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2,759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5,323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1,006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305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Far West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2,430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4,527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1,235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4,396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4,517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3,826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1,728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3,873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5,113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1,430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 Central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33,645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30,778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18,629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1,147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1,822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2,063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3,166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42,451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70,977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23,556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9,821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1,049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1,668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2,423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4,031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3,541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1,560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2,278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3,760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1,381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507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892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 Central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2,957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2,684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856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701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2,012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1,927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1,021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344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628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14,293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11,254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11,184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6,458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609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596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6,383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9,670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14,008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4,186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1,085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409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496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789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3,215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West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2,611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4,529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2,372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874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1,887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3,500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2,261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315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54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23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80,843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31,681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98,678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49,555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2,863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4,229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3,997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13,935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90,459 </a:t>
                      </a:r>
                    </a:p>
                  </a:txBody>
                  <a:tcPr marL="6273" marR="6273" marT="62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171,648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71,363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23,981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3,689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6,638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9,278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13,537 </a:t>
                      </a:r>
                    </a:p>
                  </a:txBody>
                  <a:tcPr marL="6273" marR="6273" marT="62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948</Words>
  <Application>Microsoft Office PowerPoint</Application>
  <PresentationFormat>On-screen Show (4:3)</PresentationFormat>
  <Paragraphs>713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Agency FB</vt:lpstr>
      <vt:lpstr>Arial</vt:lpstr>
      <vt:lpstr>Calibri</vt:lpstr>
      <vt:lpstr>1_Custom Design</vt:lpstr>
      <vt:lpstr>Office Theme</vt:lpstr>
      <vt:lpstr>Custom Design</vt:lpstr>
      <vt:lpstr>PowerPoint Presentation</vt:lpstr>
      <vt:lpstr>Residential Count Summary</vt:lpstr>
      <vt:lpstr>Summary of Total Residential Changes</vt:lpstr>
      <vt:lpstr>Summary of Residential Changes by TDSP </vt:lpstr>
      <vt:lpstr>Summary of RES Changes by Weather Zone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35</cp:revision>
  <cp:lastPrinted>2016-01-21T20:53:15Z</cp:lastPrinted>
  <dcterms:created xsi:type="dcterms:W3CDTF">2016-01-21T15:20:31Z</dcterms:created>
  <dcterms:modified xsi:type="dcterms:W3CDTF">2016-05-24T20:53:14Z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