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  <p:sldMasterId id="2147483661" r:id="rId6"/>
    <p:sldMasterId id="2147483688" r:id="rId7"/>
    <p:sldMasterId id="2147483694" r:id="rId8"/>
    <p:sldMasterId id="2147483700" r:id="rId9"/>
  </p:sldMasterIdLst>
  <p:notesMasterIdLst>
    <p:notesMasterId r:id="rId12"/>
  </p:notesMasterIdLst>
  <p:handoutMasterIdLst>
    <p:handoutMasterId r:id="rId13"/>
  </p:handoutMasterIdLst>
  <p:sldIdLst>
    <p:sldId id="270" r:id="rId10"/>
    <p:sldId id="30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1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September 25,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13205"/>
            <a:ext cx="2514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Spring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ERCOT Operator Seminar</a:t>
            </a:r>
          </a:p>
        </p:txBody>
      </p:sp>
    </p:spTree>
    <p:extLst>
      <p:ext uri="{BB962C8B-B14F-4D97-AF65-F5344CB8AC3E}">
        <p14:creationId xmlns:p14="http://schemas.microsoft.com/office/powerpoint/2010/main" val="198927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00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58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50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September 25,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13205"/>
            <a:ext cx="2514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82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Spring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ERCOT Operator Seminar</a:t>
            </a:r>
          </a:p>
        </p:txBody>
      </p:sp>
    </p:spTree>
    <p:extLst>
      <p:ext uri="{BB962C8B-B14F-4D97-AF65-F5344CB8AC3E}">
        <p14:creationId xmlns:p14="http://schemas.microsoft.com/office/powerpoint/2010/main" val="2972532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77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74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06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8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45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0B024-2BD4-4E84-B432-4161AC5D747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PRS Presentation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579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03/23/2007January 22, 2007</a:t>
            </a:r>
          </a:p>
        </p:txBody>
      </p:sp>
    </p:spTree>
    <p:extLst>
      <p:ext uri="{BB962C8B-B14F-4D97-AF65-F5344CB8AC3E}">
        <p14:creationId xmlns:p14="http://schemas.microsoft.com/office/powerpoint/2010/main" val="203208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Spring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ERCOT Operator Seminar</a:t>
            </a:r>
          </a:p>
        </p:txBody>
      </p:sp>
    </p:spTree>
    <p:extLst>
      <p:ext uri="{BB962C8B-B14F-4D97-AF65-F5344CB8AC3E}">
        <p14:creationId xmlns:p14="http://schemas.microsoft.com/office/powerpoint/2010/main" val="175295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1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83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ERCOT Operator Seminar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7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9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C6D222-1A25-4139-8036-BBDE48ED363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ERCOT Operator Seminar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FAFE351-309C-45B3-9FF6-D4F526CC28B6}" type="slidenum">
              <a:rPr lang="en-US" sz="1200">
                <a:solidFill>
                  <a:srgbClr val="000000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0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C6D222-1A25-4139-8036-BBDE48ED363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ERCOT Operator Seminar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FAFE351-309C-45B3-9FF6-D4F526CC28B6}" type="slidenum">
              <a:rPr lang="en-US" sz="1200">
                <a:solidFill>
                  <a:srgbClr val="000000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2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C6D222-1A25-4139-8036-BBDE48ED363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ERCOT Operator Seminar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Spring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FAFE351-309C-45B3-9FF6-D4F526CC28B6}" type="slidenum">
              <a:rPr lang="en-US" sz="1200">
                <a:solidFill>
                  <a:srgbClr val="000000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6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413338"/>
            <a:ext cx="564603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Emergency Response Service</a:t>
            </a:r>
          </a:p>
          <a:p>
            <a:endParaRPr lang="en-US" dirty="0"/>
          </a:p>
          <a:p>
            <a:r>
              <a:rPr lang="en-US" dirty="0" smtClean="0"/>
              <a:t>Mark Patterson</a:t>
            </a:r>
          </a:p>
          <a:p>
            <a:r>
              <a:rPr lang="en-US" dirty="0"/>
              <a:t>	</a:t>
            </a:r>
            <a:r>
              <a:rPr lang="en-US" dirty="0" smtClean="0"/>
              <a:t>Manager, Demand Integration</a:t>
            </a:r>
          </a:p>
          <a:p>
            <a:r>
              <a:rPr lang="en-US" dirty="0"/>
              <a:t>	</a:t>
            </a:r>
          </a:p>
          <a:p>
            <a:r>
              <a:rPr lang="en-US" dirty="0" smtClean="0"/>
              <a:t>May 19</a:t>
            </a:r>
            <a:r>
              <a:rPr lang="en-US" dirty="0" smtClean="0"/>
              <a:t>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06977" y="228601"/>
            <a:ext cx="8404225" cy="609600"/>
          </a:xfrm>
        </p:spPr>
        <p:txBody>
          <a:bodyPr/>
          <a:lstStyle/>
          <a:p>
            <a:r>
              <a:rPr lang="en-US" altLang="en-US" sz="2400" b="1" dirty="0" smtClean="0"/>
              <a:t>August 4</a:t>
            </a:r>
            <a:r>
              <a:rPr lang="en-US" altLang="en-US" sz="2400" baseline="30000" dirty="0" smtClean="0"/>
              <a:t>,</a:t>
            </a:r>
            <a:r>
              <a:rPr lang="en-US" altLang="en-US" sz="2400" dirty="0" smtClean="0"/>
              <a:t> 2011 </a:t>
            </a:r>
            <a:r>
              <a:rPr lang="en-US" altLang="en-US" sz="2400" b="1" dirty="0" smtClean="0"/>
              <a:t>Deployment Event (10-Minute Only)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52400" y="762000"/>
            <a:ext cx="8763000" cy="5562600"/>
            <a:chOff x="685800" y="533400"/>
            <a:chExt cx="8001000" cy="5662613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5" t="4906" r="3433" b="3963"/>
            <a:stretch>
              <a:fillRect/>
            </a:stretch>
          </p:blipFill>
          <p:spPr bwMode="auto">
            <a:xfrm>
              <a:off x="685800" y="533400"/>
              <a:ext cx="8001000" cy="5662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5"/>
            <p:cNvSpPr txBox="1">
              <a:spLocks noChangeArrowheads="1"/>
            </p:cNvSpPr>
            <p:nvPr/>
          </p:nvSpPr>
          <p:spPr bwMode="auto">
            <a:xfrm>
              <a:off x="4114800" y="2667000"/>
              <a:ext cx="12954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Actual Load</a:t>
              </a:r>
            </a:p>
          </p:txBody>
        </p:sp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5638800" y="762000"/>
              <a:ext cx="16002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Baseline Load</a:t>
              </a:r>
            </a:p>
          </p:txBody>
        </p:sp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3591544" y="3791342"/>
              <a:ext cx="17526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Load Reduction</a:t>
              </a:r>
            </a:p>
          </p:txBody>
        </p:sp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7230096" y="4577866"/>
              <a:ext cx="1371600" cy="381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Obligation</a:t>
              </a:r>
            </a:p>
          </p:txBody>
        </p:sp>
        <p:cxnSp>
          <p:nvCxnSpPr>
            <p:cNvPr id="9" name="Straight Arrow Connector 8"/>
            <p:cNvCxnSpPr>
              <a:stCxn id="6" idx="2"/>
            </p:cNvCxnSpPr>
            <p:nvPr/>
          </p:nvCxnSpPr>
          <p:spPr>
            <a:xfrm flipH="1">
              <a:off x="6324186" y="1131336"/>
              <a:ext cx="114508" cy="6205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5" idx="0"/>
            </p:cNvCxnSpPr>
            <p:nvPr/>
          </p:nvCxnSpPr>
          <p:spPr>
            <a:xfrm flipV="1">
              <a:off x="4763122" y="2057329"/>
              <a:ext cx="494264" cy="60924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344353" y="3970723"/>
              <a:ext cx="837786" cy="759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1"/>
            </p:cNvCxnSpPr>
            <p:nvPr/>
          </p:nvCxnSpPr>
          <p:spPr>
            <a:xfrm flipH="1">
              <a:off x="6773517" y="4769048"/>
              <a:ext cx="456579" cy="41855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6467294" y="2802595"/>
            <a:ext cx="2603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Obligation = 407.9 MWs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Load Reduction= 408.6 MWs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761499" y="3356187"/>
            <a:ext cx="500062" cy="9993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61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5179</TotalTime>
  <Words>31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Black</vt:lpstr>
      <vt:lpstr>Calibri</vt:lpstr>
      <vt:lpstr>1_Custom Design</vt:lpstr>
      <vt:lpstr>Custom Design</vt:lpstr>
      <vt:lpstr>1_Office Theme</vt:lpstr>
      <vt:lpstr>2_Custom Design</vt:lpstr>
      <vt:lpstr>3_Custom Design</vt:lpstr>
      <vt:lpstr>4_Custom Design</vt:lpstr>
      <vt:lpstr>PowerPoint Presentation</vt:lpstr>
      <vt:lpstr>August 4, 2011 Deployment Event (10-Minute Only)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73</cp:revision>
  <cp:lastPrinted>2016-01-21T20:53:15Z</cp:lastPrinted>
  <dcterms:created xsi:type="dcterms:W3CDTF">2016-01-21T15:20:31Z</dcterms:created>
  <dcterms:modified xsi:type="dcterms:W3CDTF">2016-05-18T16:25:24Z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