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4" r:id="rId2"/>
    <p:sldMasterId id="2147483655" r:id="rId3"/>
  </p:sldMasterIdLst>
  <p:notesMasterIdLst>
    <p:notesMasterId r:id="rId16"/>
  </p:notesMasterIdLst>
  <p:sldIdLst>
    <p:sldId id="642" r:id="rId4"/>
    <p:sldId id="815" r:id="rId5"/>
    <p:sldId id="816" r:id="rId6"/>
    <p:sldId id="764" r:id="rId7"/>
    <p:sldId id="812" r:id="rId8"/>
    <p:sldId id="814" r:id="rId9"/>
    <p:sldId id="817" r:id="rId10"/>
    <p:sldId id="819" r:id="rId11"/>
    <p:sldId id="818" r:id="rId12"/>
    <p:sldId id="820" r:id="rId13"/>
    <p:sldId id="821" r:id="rId14"/>
    <p:sldId id="703" r:id="rId15"/>
  </p:sldIdLst>
  <p:sldSz cx="11887200" cy="6858000"/>
  <p:notesSz cx="7102475" cy="93884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374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B674"/>
    <a:srgbClr val="FFFF66"/>
    <a:srgbClr val="3333CC"/>
    <a:srgbClr val="FFFFCC"/>
    <a:srgbClr val="36B871"/>
    <a:srgbClr val="349E69"/>
    <a:srgbClr val="37A76F"/>
    <a:srgbClr val="333399"/>
    <a:srgbClr val="FF0000"/>
    <a:srgbClr val="E1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040" autoAdjust="0"/>
    <p:restoredTop sz="94722" autoAdjust="0"/>
  </p:normalViewPr>
  <p:slideViewPr>
    <p:cSldViewPr>
      <p:cViewPr varScale="1">
        <p:scale>
          <a:sx n="87" d="100"/>
          <a:sy n="87" d="100"/>
        </p:scale>
        <p:origin x="-1170" y="-84"/>
      </p:cViewPr>
      <p:guideLst>
        <p:guide orient="horz" pos="2160"/>
        <p:guide pos="3744"/>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77739" cy="469424"/>
          </a:xfrm>
          <a:prstGeom prst="rect">
            <a:avLst/>
          </a:prstGeom>
          <a:noFill/>
          <a:ln>
            <a:noFill/>
          </a:ln>
          <a:effectLst/>
          <a:extLst/>
        </p:spPr>
        <p:txBody>
          <a:bodyPr vert="horz" wrap="square" lIns="94229" tIns="47114" rIns="94229" bIns="47114" numCol="1" anchor="t" anchorCtr="0" compatLnSpc="1">
            <a:prstTxWarp prst="textNoShape">
              <a:avLst/>
            </a:prstTxWarp>
          </a:bodyPr>
          <a:lstStyle>
            <a:lvl1pPr algn="l">
              <a:defRPr sz="1200">
                <a:latin typeface="Arial" pitchFamily="34" charset="0"/>
                <a:cs typeface="Arial" pitchFamily="34" charset="0"/>
              </a:defRPr>
            </a:lvl1pPr>
          </a:lstStyle>
          <a:p>
            <a:pPr>
              <a:defRPr/>
            </a:pPr>
            <a:endParaRPr lang="en-US"/>
          </a:p>
        </p:txBody>
      </p:sp>
      <p:sp>
        <p:nvSpPr>
          <p:cNvPr id="11267" name="Rectangle 3"/>
          <p:cNvSpPr>
            <a:spLocks noGrp="1" noChangeArrowheads="1"/>
          </p:cNvSpPr>
          <p:nvPr>
            <p:ph type="dt" idx="1"/>
          </p:nvPr>
        </p:nvSpPr>
        <p:spPr bwMode="auto">
          <a:xfrm>
            <a:off x="4023092" y="0"/>
            <a:ext cx="3077739" cy="469424"/>
          </a:xfrm>
          <a:prstGeom prst="rect">
            <a:avLst/>
          </a:prstGeom>
          <a:noFill/>
          <a:ln>
            <a:noFill/>
          </a:ln>
          <a:effectLst/>
          <a:extLst/>
        </p:spPr>
        <p:txBody>
          <a:bodyPr vert="horz" wrap="square" lIns="94229" tIns="47114" rIns="94229" bIns="47114" numCol="1" anchor="t" anchorCtr="0" compatLnSpc="1">
            <a:prstTxWarp prst="textNoShape">
              <a:avLst/>
            </a:prstTxWarp>
          </a:bodyPr>
          <a:lstStyle>
            <a:lvl1pPr algn="r">
              <a:defRPr sz="1200">
                <a:latin typeface="Arial" pitchFamily="34" charset="0"/>
                <a:cs typeface="Arial" pitchFamily="34" charset="0"/>
              </a:defRPr>
            </a:lvl1pPr>
          </a:lstStyle>
          <a:p>
            <a:pPr>
              <a:defRPr/>
            </a:pPr>
            <a:endParaRPr lang="en-US"/>
          </a:p>
        </p:txBody>
      </p:sp>
      <p:sp>
        <p:nvSpPr>
          <p:cNvPr id="37892" name="Rectangle 4"/>
          <p:cNvSpPr>
            <a:spLocks noGrp="1" noRot="1" noChangeAspect="1" noChangeArrowheads="1" noTextEdit="1"/>
          </p:cNvSpPr>
          <p:nvPr>
            <p:ph type="sldImg" idx="2"/>
          </p:nvPr>
        </p:nvSpPr>
        <p:spPr bwMode="auto">
          <a:xfrm>
            <a:off x="501650" y="704850"/>
            <a:ext cx="6099175" cy="3519488"/>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710248" y="4459526"/>
            <a:ext cx="5681980" cy="4224814"/>
          </a:xfrm>
          <a:prstGeom prst="rect">
            <a:avLst/>
          </a:prstGeom>
          <a:noFill/>
          <a:ln>
            <a:noFill/>
          </a:ln>
          <a:effectLst/>
          <a:extLst/>
        </p:spPr>
        <p:txBody>
          <a:bodyPr vert="horz" wrap="square" lIns="94229" tIns="47114" rIns="94229" bIns="4711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8917422"/>
            <a:ext cx="3077739" cy="469424"/>
          </a:xfrm>
          <a:prstGeom prst="rect">
            <a:avLst/>
          </a:prstGeom>
          <a:noFill/>
          <a:ln>
            <a:noFill/>
          </a:ln>
          <a:effectLst/>
          <a:extLst/>
        </p:spPr>
        <p:txBody>
          <a:bodyPr vert="horz" wrap="square" lIns="94229" tIns="47114" rIns="94229" bIns="47114" numCol="1" anchor="b" anchorCtr="0" compatLnSpc="1">
            <a:prstTxWarp prst="textNoShape">
              <a:avLst/>
            </a:prstTxWarp>
          </a:bodyPr>
          <a:lstStyle>
            <a:lvl1pPr algn="l">
              <a:defRPr sz="1200">
                <a:latin typeface="Arial" pitchFamily="34" charset="0"/>
                <a:cs typeface="Arial" pitchFamily="34" charset="0"/>
              </a:defRPr>
            </a:lvl1pPr>
          </a:lstStyle>
          <a:p>
            <a:pPr>
              <a:defRPr/>
            </a:pPr>
            <a:endParaRPr lang="en-US"/>
          </a:p>
        </p:txBody>
      </p:sp>
      <p:sp>
        <p:nvSpPr>
          <p:cNvPr id="11271" name="Rectangle 7"/>
          <p:cNvSpPr>
            <a:spLocks noGrp="1" noChangeArrowheads="1"/>
          </p:cNvSpPr>
          <p:nvPr>
            <p:ph type="sldNum" sz="quarter" idx="5"/>
          </p:nvPr>
        </p:nvSpPr>
        <p:spPr bwMode="auto">
          <a:xfrm>
            <a:off x="4023092" y="8917422"/>
            <a:ext cx="3077739" cy="469424"/>
          </a:xfrm>
          <a:prstGeom prst="rect">
            <a:avLst/>
          </a:prstGeom>
          <a:noFill/>
          <a:ln>
            <a:noFill/>
          </a:ln>
          <a:effectLst/>
          <a:extLst/>
        </p:spPr>
        <p:txBody>
          <a:bodyPr vert="horz" wrap="square" lIns="94229" tIns="47114" rIns="94229" bIns="47114" numCol="1" anchor="b" anchorCtr="0" compatLnSpc="1">
            <a:prstTxWarp prst="textNoShape">
              <a:avLst/>
            </a:prstTxWarp>
          </a:bodyPr>
          <a:lstStyle>
            <a:lvl1pPr algn="r">
              <a:defRPr sz="1200">
                <a:latin typeface="Arial" pitchFamily="34" charset="0"/>
                <a:cs typeface="Arial" pitchFamily="34" charset="0"/>
              </a:defRPr>
            </a:lvl1pPr>
          </a:lstStyle>
          <a:p>
            <a:pPr>
              <a:defRPr/>
            </a:pPr>
            <a:fld id="{9138C63C-3BD2-426F-854A-72649AB77BF2}" type="slidenum">
              <a:rPr lang="en-US"/>
              <a:pPr>
                <a:defRPr/>
              </a:pPr>
              <a:t>‹#›</a:t>
            </a:fld>
            <a:endParaRPr lang="en-US"/>
          </a:p>
        </p:txBody>
      </p:sp>
    </p:spTree>
    <p:extLst>
      <p:ext uri="{BB962C8B-B14F-4D97-AF65-F5344CB8AC3E}">
        <p14:creationId xmlns:p14="http://schemas.microsoft.com/office/powerpoint/2010/main" val="17854193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92175" y="2130425"/>
            <a:ext cx="1010285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782763" y="3886200"/>
            <a:ext cx="832167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CFFC1EF-BBCE-4823-A225-CE6DBBBE0A17}"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E4424EBD-E13E-478A-8843-EF1F5D4B0F2D}" type="datetime1">
              <a:rPr lang="en-US" altLang="en-US"/>
              <a:pPr>
                <a:defRPr/>
              </a:pPr>
              <a:t>5/17/2016</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71AE529-F1A1-4405-8C24-7FD399AA8057}"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57DD6B13-B539-4084-A2CF-3F6CFDCE4327}" type="datetime1">
              <a:rPr lang="en-US" altLang="en-US"/>
              <a:pPr>
                <a:defRPr/>
              </a:pPr>
              <a:t>5/17/2016</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07438" y="457200"/>
            <a:ext cx="2822575" cy="5897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38125" y="457200"/>
            <a:ext cx="8316913" cy="5897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4C36885F-5CFA-45A9-950E-F458DAFE87E7}"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25AFE122-51F0-4BFD-946E-8BC56C5C7316}" type="datetime1">
              <a:rPr lang="en-US" altLang="en-US"/>
              <a:pPr>
                <a:defRPr/>
              </a:pPr>
              <a:t>5/17/2016</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92175" y="2130425"/>
            <a:ext cx="1010285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782763" y="3886200"/>
            <a:ext cx="8321675"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228600" y="1828800"/>
            <a:ext cx="11291888" cy="44910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9800" y="4406900"/>
            <a:ext cx="1010285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39800" y="2906713"/>
            <a:ext cx="1010285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828800"/>
            <a:ext cx="5568950" cy="44910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49950" y="1828800"/>
            <a:ext cx="5570538" cy="44910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4638"/>
            <a:ext cx="1069975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93725" y="1535113"/>
            <a:ext cx="52530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93725" y="2174875"/>
            <a:ext cx="52530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038850" y="1535113"/>
            <a:ext cx="52546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38850" y="2174875"/>
            <a:ext cx="52546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3050"/>
            <a:ext cx="3911600"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648200" y="273050"/>
            <a:ext cx="6645275"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93725" y="1435100"/>
            <a:ext cx="3911600"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F163EFC-C947-4978-B298-04A2BF603432}"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F65E4EE1-E75B-4723-96C9-C3C9C18AB6D6}" type="datetime1">
              <a:rPr lang="en-US" altLang="en-US"/>
              <a:pPr>
                <a:defRPr/>
              </a:pPr>
              <a:t>5/17/2016</a:t>
            </a:fld>
            <a:endParaRPr lang="en-US"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30450" y="4800600"/>
            <a:ext cx="7132638"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30450" y="612775"/>
            <a:ext cx="7132638"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30450" y="5367338"/>
            <a:ext cx="7132638"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1828800"/>
            <a:ext cx="11291888" cy="44910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05850" y="515938"/>
            <a:ext cx="2824163" cy="58039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515938"/>
            <a:ext cx="8324850" cy="58039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92175" y="2130425"/>
            <a:ext cx="1010285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782763" y="3886200"/>
            <a:ext cx="832167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9800" y="4406900"/>
            <a:ext cx="1010285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39800" y="2906713"/>
            <a:ext cx="1010285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51000" y="4038600"/>
            <a:ext cx="4257675" cy="175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061075" y="4038600"/>
            <a:ext cx="4257675" cy="175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4638"/>
            <a:ext cx="1069975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93725" y="1535113"/>
            <a:ext cx="52530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93725" y="2174875"/>
            <a:ext cx="52530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038850" y="1535113"/>
            <a:ext cx="52546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38850" y="2174875"/>
            <a:ext cx="52546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9800" y="4406900"/>
            <a:ext cx="1010285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39800" y="2906713"/>
            <a:ext cx="1010285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7566505-B161-4BDD-A11B-CF12D21FFF88}"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AA04878D-0F9C-41B9-8CCE-A1D64CAEB8F5}" type="datetime1">
              <a:rPr lang="en-US" altLang="en-US"/>
              <a:pPr>
                <a:defRPr/>
              </a:pPr>
              <a:t>5/17/2016</a:t>
            </a:fld>
            <a:endParaRPr lang="en-US"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3050"/>
            <a:ext cx="3911600"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648200" y="273050"/>
            <a:ext cx="664527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93725" y="1435100"/>
            <a:ext cx="391160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30450" y="4800600"/>
            <a:ext cx="7132638"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30450" y="612775"/>
            <a:ext cx="713263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30450" y="5367338"/>
            <a:ext cx="713263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2413" y="2133600"/>
            <a:ext cx="2744787" cy="3657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08050" y="2133600"/>
            <a:ext cx="8081963" cy="3657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8125" y="1863725"/>
            <a:ext cx="5568950" cy="4491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59475" y="1863725"/>
            <a:ext cx="5570538" cy="4491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27BEB011-61E0-45D6-B902-AB7297DD7240}" type="slidenum">
              <a:rPr lang="en-US"/>
              <a:pPr>
                <a:defRPr/>
              </a:pPr>
              <a:t>‹#›</a:t>
            </a:fld>
            <a:endParaRPr lang="en-US"/>
          </a:p>
        </p:txBody>
      </p:sp>
      <p:sp>
        <p:nvSpPr>
          <p:cNvPr id="6" name="Rectangle 8"/>
          <p:cNvSpPr>
            <a:spLocks noGrp="1" noChangeArrowheads="1"/>
          </p:cNvSpPr>
          <p:nvPr>
            <p:ph type="dt" sz="half" idx="11"/>
          </p:nvPr>
        </p:nvSpPr>
        <p:spPr>
          <a:ln/>
        </p:spPr>
        <p:txBody>
          <a:bodyPr/>
          <a:lstStyle>
            <a:lvl1pPr>
              <a:defRPr/>
            </a:lvl1pPr>
          </a:lstStyle>
          <a:p>
            <a:pPr>
              <a:defRPr/>
            </a:pPr>
            <a:fld id="{171AD106-BE79-4239-9970-719F296C3F76}" type="datetime1">
              <a:rPr lang="en-US" altLang="en-US"/>
              <a:pPr>
                <a:defRPr/>
              </a:pPr>
              <a:t>5/17/2016</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4638"/>
            <a:ext cx="1069975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93725" y="1535113"/>
            <a:ext cx="52530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93725" y="2174875"/>
            <a:ext cx="52530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038850" y="1535113"/>
            <a:ext cx="52546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38850" y="2174875"/>
            <a:ext cx="52546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D7279B77-850F-40D9-9DE3-FD907E21EB68}" type="slidenum">
              <a:rPr lang="en-US"/>
              <a:pPr>
                <a:defRPr/>
              </a:pPr>
              <a:t>‹#›</a:t>
            </a:fld>
            <a:endParaRPr lang="en-US"/>
          </a:p>
        </p:txBody>
      </p:sp>
      <p:sp>
        <p:nvSpPr>
          <p:cNvPr id="8" name="Rectangle 8"/>
          <p:cNvSpPr>
            <a:spLocks noGrp="1" noChangeArrowheads="1"/>
          </p:cNvSpPr>
          <p:nvPr>
            <p:ph type="dt" sz="half" idx="11"/>
          </p:nvPr>
        </p:nvSpPr>
        <p:spPr>
          <a:ln/>
        </p:spPr>
        <p:txBody>
          <a:bodyPr/>
          <a:lstStyle>
            <a:lvl1pPr>
              <a:defRPr/>
            </a:lvl1pPr>
          </a:lstStyle>
          <a:p>
            <a:pPr>
              <a:defRPr/>
            </a:pPr>
            <a:fld id="{4AF905DA-59AB-4D47-8680-4736641EAFD2}" type="datetime1">
              <a:rPr lang="en-US" altLang="en-US"/>
              <a:pPr>
                <a:defRPr/>
              </a:pPr>
              <a:t>5/17/2016</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ABCE9D54-7CF0-494C-B0FF-C678D01D5864}" type="slidenum">
              <a:rPr lang="en-US"/>
              <a:pPr>
                <a:defRPr/>
              </a:pPr>
              <a:t>‹#›</a:t>
            </a:fld>
            <a:endParaRPr lang="en-US"/>
          </a:p>
        </p:txBody>
      </p:sp>
      <p:sp>
        <p:nvSpPr>
          <p:cNvPr id="4" name="Rectangle 8"/>
          <p:cNvSpPr>
            <a:spLocks noGrp="1" noChangeArrowheads="1"/>
          </p:cNvSpPr>
          <p:nvPr>
            <p:ph type="dt" sz="half" idx="11"/>
          </p:nvPr>
        </p:nvSpPr>
        <p:spPr>
          <a:ln/>
        </p:spPr>
        <p:txBody>
          <a:bodyPr/>
          <a:lstStyle>
            <a:lvl1pPr>
              <a:defRPr/>
            </a:lvl1pPr>
          </a:lstStyle>
          <a:p>
            <a:pPr>
              <a:defRPr/>
            </a:pPr>
            <a:fld id="{E9D646C2-BAFB-430C-B5F9-D0407ECF0282}" type="datetime1">
              <a:rPr lang="en-US" altLang="en-US"/>
              <a:pPr>
                <a:defRPr/>
              </a:pPr>
              <a:t>5/17/2016</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FD0A9D15-6AD5-4E7F-8829-3A2A455B323B}" type="slidenum">
              <a:rPr lang="en-US"/>
              <a:pPr>
                <a:defRPr/>
              </a:pPr>
              <a:t>‹#›</a:t>
            </a:fld>
            <a:endParaRPr lang="en-US"/>
          </a:p>
        </p:txBody>
      </p:sp>
      <p:sp>
        <p:nvSpPr>
          <p:cNvPr id="3" name="Rectangle 8"/>
          <p:cNvSpPr>
            <a:spLocks noGrp="1" noChangeArrowheads="1"/>
          </p:cNvSpPr>
          <p:nvPr>
            <p:ph type="dt" sz="half" idx="11"/>
          </p:nvPr>
        </p:nvSpPr>
        <p:spPr>
          <a:ln/>
        </p:spPr>
        <p:txBody>
          <a:bodyPr/>
          <a:lstStyle>
            <a:lvl1pPr>
              <a:defRPr/>
            </a:lvl1pPr>
          </a:lstStyle>
          <a:p>
            <a:pPr>
              <a:defRPr/>
            </a:pPr>
            <a:fld id="{6E6A3F20-15F6-4A75-AF67-81AA9AAE863D}" type="datetime1">
              <a:rPr lang="en-US" altLang="en-US"/>
              <a:pPr>
                <a:defRPr/>
              </a:pPr>
              <a:t>5/17/2016</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3050"/>
            <a:ext cx="3911600"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648200" y="273050"/>
            <a:ext cx="664527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93725" y="1435100"/>
            <a:ext cx="391160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CA80012-20C7-4582-A96F-DB4DF81A3666}" type="slidenum">
              <a:rPr lang="en-US"/>
              <a:pPr>
                <a:defRPr/>
              </a:pPr>
              <a:t>‹#›</a:t>
            </a:fld>
            <a:endParaRPr lang="en-US"/>
          </a:p>
        </p:txBody>
      </p:sp>
      <p:sp>
        <p:nvSpPr>
          <p:cNvPr id="6" name="Rectangle 8"/>
          <p:cNvSpPr>
            <a:spLocks noGrp="1" noChangeArrowheads="1"/>
          </p:cNvSpPr>
          <p:nvPr>
            <p:ph type="dt" sz="half" idx="11"/>
          </p:nvPr>
        </p:nvSpPr>
        <p:spPr>
          <a:ln/>
        </p:spPr>
        <p:txBody>
          <a:bodyPr/>
          <a:lstStyle>
            <a:lvl1pPr>
              <a:defRPr/>
            </a:lvl1pPr>
          </a:lstStyle>
          <a:p>
            <a:pPr>
              <a:defRPr/>
            </a:pPr>
            <a:fld id="{CAA404E5-97E3-4BFE-BD74-DDF460A6C8DC}" type="datetime1">
              <a:rPr lang="en-US" altLang="en-US"/>
              <a:pPr>
                <a:defRPr/>
              </a:pPr>
              <a:t>5/17/2016</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30450" y="4800600"/>
            <a:ext cx="7132638"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30450" y="612775"/>
            <a:ext cx="713263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30450" y="5367338"/>
            <a:ext cx="713263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9E5A842D-0426-4C3D-B27F-577349F27674}" type="slidenum">
              <a:rPr lang="en-US"/>
              <a:pPr>
                <a:defRPr/>
              </a:pPr>
              <a:t>‹#›</a:t>
            </a:fld>
            <a:endParaRPr lang="en-US"/>
          </a:p>
        </p:txBody>
      </p:sp>
      <p:sp>
        <p:nvSpPr>
          <p:cNvPr id="6" name="Rectangle 8"/>
          <p:cNvSpPr>
            <a:spLocks noGrp="1" noChangeArrowheads="1"/>
          </p:cNvSpPr>
          <p:nvPr>
            <p:ph type="dt" sz="half" idx="11"/>
          </p:nvPr>
        </p:nvSpPr>
        <p:spPr>
          <a:ln/>
        </p:spPr>
        <p:txBody>
          <a:bodyPr/>
          <a:lstStyle>
            <a:lvl1pPr>
              <a:defRPr/>
            </a:lvl1pPr>
          </a:lstStyle>
          <a:p>
            <a:pPr>
              <a:defRPr/>
            </a:pPr>
            <a:fld id="{51001BC0-5D60-4571-A477-822E4A9685C6}" type="datetime1">
              <a:rPr lang="en-US" altLang="en-US"/>
              <a:pPr>
                <a:defRPr/>
              </a:pPr>
              <a:t>5/17/2016</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38125" y="457200"/>
            <a:ext cx="11291888" cy="5111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238125" y="1863725"/>
            <a:ext cx="11291888" cy="44910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p:txBody>
      </p:sp>
      <p:sp>
        <p:nvSpPr>
          <p:cNvPr id="1028" name="Line 4"/>
          <p:cNvSpPr>
            <a:spLocks noChangeShapeType="1"/>
          </p:cNvSpPr>
          <p:nvPr/>
        </p:nvSpPr>
        <p:spPr bwMode="auto">
          <a:xfrm flipV="1">
            <a:off x="381000" y="968375"/>
            <a:ext cx="11172825" cy="0"/>
          </a:xfrm>
          <a:prstGeom prst="line">
            <a:avLst/>
          </a:prstGeom>
          <a:noFill/>
          <a:ln w="9525">
            <a:solidFill>
              <a:schemeClr val="tx1"/>
            </a:solidFill>
            <a:round/>
            <a:headEnd/>
            <a:tailEnd/>
          </a:ln>
        </p:spPr>
        <p:txBody>
          <a:bodyPr/>
          <a:lstStyle/>
          <a:p>
            <a:pPr algn="ctr">
              <a:defRPr/>
            </a:pPr>
            <a:endParaRPr lang="en-US"/>
          </a:p>
        </p:txBody>
      </p:sp>
      <p:sp>
        <p:nvSpPr>
          <p:cNvPr id="448518" name="Rectangle 6"/>
          <p:cNvSpPr>
            <a:spLocks noGrp="1" noChangeArrowheads="1"/>
          </p:cNvSpPr>
          <p:nvPr>
            <p:ph type="sldNum" sz="quarter" idx="4"/>
          </p:nvPr>
        </p:nvSpPr>
        <p:spPr bwMode="black">
          <a:xfrm>
            <a:off x="228600" y="6553200"/>
            <a:ext cx="476250" cy="1841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l" eaLnBrk="1" hangingPunct="1">
              <a:spcBef>
                <a:spcPct val="0"/>
              </a:spcBef>
              <a:defRPr sz="800">
                <a:latin typeface="+mn-lt"/>
                <a:cs typeface="+mn-cs"/>
              </a:defRPr>
            </a:lvl1pPr>
          </a:lstStyle>
          <a:p>
            <a:pPr>
              <a:defRPr/>
            </a:pPr>
            <a:fld id="{D698C850-EE6C-4C99-BF89-30256EE745F8}" type="slidenum">
              <a:rPr lang="en-US"/>
              <a:pPr>
                <a:defRPr/>
              </a:pPr>
              <a:t>‹#›</a:t>
            </a:fld>
            <a:endParaRPr lang="en-US"/>
          </a:p>
        </p:txBody>
      </p:sp>
      <p:sp>
        <p:nvSpPr>
          <p:cNvPr id="448520" name="Rectangle 8"/>
          <p:cNvSpPr>
            <a:spLocks noGrp="1" noChangeArrowheads="1"/>
          </p:cNvSpPr>
          <p:nvPr>
            <p:ph type="dt" sz="half" idx="2"/>
          </p:nvPr>
        </p:nvSpPr>
        <p:spPr bwMode="auto">
          <a:xfrm>
            <a:off x="685800" y="6553200"/>
            <a:ext cx="1306513" cy="1841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l">
              <a:defRPr sz="800"/>
            </a:lvl1pPr>
          </a:lstStyle>
          <a:p>
            <a:pPr>
              <a:defRPr/>
            </a:pPr>
            <a:fld id="{3510AAFF-23FC-48F1-BB03-522193471CA7}" type="datetime1">
              <a:rPr lang="en-US" altLang="en-US"/>
              <a:pPr>
                <a:defRPr/>
              </a:pPr>
              <a:t>5/17/2016</a:t>
            </a:fld>
            <a:endParaRPr lang="en-US" altLang="en-US"/>
          </a:p>
        </p:txBody>
      </p:sp>
      <p:sp>
        <p:nvSpPr>
          <p:cNvPr id="98315" name="Text Box 5"/>
          <p:cNvSpPr txBox="1">
            <a:spLocks noChangeArrowheads="1"/>
          </p:cNvSpPr>
          <p:nvPr/>
        </p:nvSpPr>
        <p:spPr bwMode="auto">
          <a:xfrm>
            <a:off x="0" y="90488"/>
            <a:ext cx="1873250" cy="336550"/>
          </a:xfrm>
          <a:prstGeom prst="rect">
            <a:avLst/>
          </a:prstGeom>
          <a:noFill/>
          <a:ln>
            <a:noFill/>
          </a:ln>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eaLnBrk="0" hangingPunct="0">
              <a:spcBef>
                <a:spcPct val="35000"/>
              </a:spcBef>
              <a:buClr>
                <a:schemeClr val="accent1"/>
              </a:buClr>
              <a:buFont typeface="Wingdings" pitchFamily="2" charset="2"/>
              <a:buNone/>
              <a:defRPr/>
            </a:pPr>
            <a:r>
              <a:rPr lang="en-US" sz="800" smtClean="0">
                <a:solidFill>
                  <a:schemeClr val="bg1"/>
                </a:solidFill>
              </a:rPr>
              <a:t>3</a:t>
            </a:r>
            <a:r>
              <a:rPr lang="en-US" sz="800" baseline="30000" smtClean="0">
                <a:solidFill>
                  <a:schemeClr val="bg1"/>
                </a:solidFill>
              </a:rPr>
              <a:t>rd</a:t>
            </a:r>
            <a:r>
              <a:rPr lang="en-US" sz="800" smtClean="0">
                <a:solidFill>
                  <a:schemeClr val="bg1"/>
                </a:solidFill>
              </a:rPr>
              <a:t> Party Registration &amp;</a:t>
            </a:r>
            <a:br>
              <a:rPr lang="en-US" sz="800" smtClean="0">
                <a:solidFill>
                  <a:schemeClr val="bg1"/>
                </a:solidFill>
              </a:rPr>
            </a:br>
            <a:r>
              <a:rPr lang="en-US" sz="800" smtClean="0">
                <a:solidFill>
                  <a:schemeClr val="bg1"/>
                </a:solidFill>
              </a:rPr>
              <a:t>Account Management</a:t>
            </a:r>
            <a:endParaRPr lang="en-US" sz="800" b="1" smtClean="0">
              <a:solidFill>
                <a:schemeClr val="bg1"/>
              </a:solidFill>
            </a:endParaRPr>
          </a:p>
        </p:txBody>
      </p:sp>
      <p:sp>
        <p:nvSpPr>
          <p:cNvPr id="98316" name="Text Box 5"/>
          <p:cNvSpPr txBox="1">
            <a:spLocks noChangeArrowheads="1"/>
          </p:cNvSpPr>
          <p:nvPr/>
        </p:nvSpPr>
        <p:spPr bwMode="auto">
          <a:xfrm>
            <a:off x="0" y="90488"/>
            <a:ext cx="1873250" cy="336550"/>
          </a:xfrm>
          <a:prstGeom prst="rect">
            <a:avLst/>
          </a:prstGeom>
          <a:noFill/>
          <a:ln>
            <a:noFill/>
          </a:ln>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eaLnBrk="0" hangingPunct="0">
              <a:spcBef>
                <a:spcPct val="35000"/>
              </a:spcBef>
              <a:buClr>
                <a:schemeClr val="accent1"/>
              </a:buClr>
              <a:buFont typeface="Wingdings" pitchFamily="2" charset="2"/>
              <a:buNone/>
              <a:defRPr/>
            </a:pPr>
            <a:r>
              <a:rPr lang="en-US" sz="800" smtClean="0">
                <a:solidFill>
                  <a:schemeClr val="bg1"/>
                </a:solidFill>
              </a:rPr>
              <a:t>3</a:t>
            </a:r>
            <a:r>
              <a:rPr lang="en-US" sz="800" baseline="30000" smtClean="0">
                <a:solidFill>
                  <a:schemeClr val="bg1"/>
                </a:solidFill>
              </a:rPr>
              <a:t>rd</a:t>
            </a:r>
            <a:r>
              <a:rPr lang="en-US" sz="800" smtClean="0">
                <a:solidFill>
                  <a:schemeClr val="bg1"/>
                </a:solidFill>
              </a:rPr>
              <a:t> Party Registration &amp;</a:t>
            </a:r>
            <a:br>
              <a:rPr lang="en-US" sz="800" smtClean="0">
                <a:solidFill>
                  <a:schemeClr val="bg1"/>
                </a:solidFill>
              </a:rPr>
            </a:br>
            <a:r>
              <a:rPr lang="en-US" sz="800" smtClean="0">
                <a:solidFill>
                  <a:schemeClr val="bg1"/>
                </a:solidFill>
              </a:rPr>
              <a:t>Account Management</a:t>
            </a:r>
            <a:endParaRPr lang="en-US" sz="800" b="1" smtClean="0">
              <a:solidFill>
                <a:schemeClr val="bg1"/>
              </a:solidFill>
            </a:endParaRPr>
          </a:p>
        </p:txBody>
      </p:sp>
      <p:pic>
        <p:nvPicPr>
          <p:cNvPr id="1036" name="Picture 8" descr="SMT Logo"/>
          <p:cNvPicPr>
            <a:picLocks noChangeAspect="1" noChangeArrowheads="1"/>
          </p:cNvPicPr>
          <p:nvPr/>
        </p:nvPicPr>
        <p:blipFill>
          <a:blip r:embed="rId13"/>
          <a:srcRect/>
          <a:stretch>
            <a:fillRect/>
          </a:stretch>
        </p:blipFill>
        <p:spPr bwMode="auto">
          <a:xfrm>
            <a:off x="203200" y="152400"/>
            <a:ext cx="1244600" cy="358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6" r:id="rId1"/>
    <p:sldLayoutId id="2147483665" r:id="rId2"/>
    <p:sldLayoutId id="2147483664" r:id="rId3"/>
    <p:sldLayoutId id="2147483663" r:id="rId4"/>
    <p:sldLayoutId id="2147483662" r:id="rId5"/>
    <p:sldLayoutId id="2147483661" r:id="rId6"/>
    <p:sldLayoutId id="2147483660" r:id="rId7"/>
    <p:sldLayoutId id="2147483659" r:id="rId8"/>
    <p:sldLayoutId id="2147483658" r:id="rId9"/>
    <p:sldLayoutId id="2147483657" r:id="rId10"/>
    <p:sldLayoutId id="2147483656" r:id="rId11"/>
  </p:sldLayoutIdLst>
  <p:hf hdr="0" dt="0"/>
  <p:txStyles>
    <p:titleStyle>
      <a:lvl1pPr algn="l" rtl="0" eaLnBrk="0" fontAlgn="base" hangingPunct="0">
        <a:lnSpc>
          <a:spcPct val="90000"/>
        </a:lnSpc>
        <a:spcBef>
          <a:spcPct val="0"/>
        </a:spcBef>
        <a:spcAft>
          <a:spcPct val="0"/>
        </a:spcAft>
        <a:defRPr sz="2200">
          <a:solidFill>
            <a:schemeClr val="hlink"/>
          </a:solidFill>
          <a:latin typeface="+mj-lt"/>
          <a:ea typeface="+mj-ea"/>
          <a:cs typeface="+mj-cs"/>
        </a:defRPr>
      </a:lvl1pPr>
      <a:lvl2pPr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2pPr>
      <a:lvl3pPr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3pPr>
      <a:lvl4pPr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4pPr>
      <a:lvl5pPr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5pPr>
      <a:lvl6pPr marL="457200"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6pPr>
      <a:lvl7pPr marL="914400"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7pPr>
      <a:lvl8pPr marL="1371600"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8pPr>
      <a:lvl9pPr marL="1828800"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9pPr>
    </p:titleStyle>
    <p:bodyStyle>
      <a:lvl1pPr marL="173038" indent="-173038" algn="l" rtl="0" eaLnBrk="0" fontAlgn="base" hangingPunct="0">
        <a:spcBef>
          <a:spcPct val="20000"/>
        </a:spcBef>
        <a:spcAft>
          <a:spcPct val="0"/>
        </a:spcAft>
        <a:buClr>
          <a:schemeClr val="tx1"/>
        </a:buClr>
        <a:buFont typeface="Wingdings" pitchFamily="2" charset="2"/>
        <a:buChar char="§"/>
        <a:defRPr sz="1600">
          <a:solidFill>
            <a:schemeClr val="tx1"/>
          </a:solidFill>
          <a:latin typeface="+mn-lt"/>
          <a:ea typeface="+mn-ea"/>
          <a:cs typeface="+mn-cs"/>
        </a:defRPr>
      </a:lvl1pPr>
      <a:lvl2pPr marL="509588" indent="-163513" algn="l" rtl="0" eaLnBrk="0" fontAlgn="base" hangingPunct="0">
        <a:spcBef>
          <a:spcPct val="20000"/>
        </a:spcBef>
        <a:spcAft>
          <a:spcPct val="0"/>
        </a:spcAft>
        <a:buClr>
          <a:schemeClr val="tx1"/>
        </a:buClr>
        <a:buFont typeface="Arial" charset="0"/>
        <a:buChar char="–"/>
        <a:defRPr sz="1600">
          <a:solidFill>
            <a:schemeClr val="tx1"/>
          </a:solidFill>
          <a:latin typeface="+mn-lt"/>
          <a:cs typeface="+mn-cs"/>
        </a:defRPr>
      </a:lvl2pPr>
      <a:lvl3pPr marL="855663" indent="-173038" algn="l" rtl="0" eaLnBrk="0" fontAlgn="base" hangingPunct="0">
        <a:spcBef>
          <a:spcPct val="20000"/>
        </a:spcBef>
        <a:spcAft>
          <a:spcPct val="0"/>
        </a:spcAft>
        <a:buClr>
          <a:schemeClr val="tx1"/>
        </a:buClr>
        <a:buChar char="•"/>
        <a:defRPr sz="1600">
          <a:solidFill>
            <a:schemeClr val="tx1"/>
          </a:solidFill>
          <a:latin typeface="+mn-lt"/>
          <a:cs typeface="+mn-cs"/>
        </a:defRPr>
      </a:lvl3pPr>
      <a:lvl4pPr marL="1203325" indent="-173038" algn="l" rtl="0" eaLnBrk="0" fontAlgn="base" hangingPunct="0">
        <a:spcBef>
          <a:spcPct val="20000"/>
        </a:spcBef>
        <a:spcAft>
          <a:spcPct val="0"/>
        </a:spcAft>
        <a:buClr>
          <a:schemeClr val="bg1"/>
        </a:buClr>
        <a:buChar char="–"/>
        <a:defRPr sz="1600">
          <a:solidFill>
            <a:schemeClr val="bg1"/>
          </a:solidFill>
          <a:latin typeface="+mn-lt"/>
          <a:cs typeface="+mn-cs"/>
        </a:defRPr>
      </a:lvl4pPr>
      <a:lvl5pPr marL="1539875" indent="-163513" algn="l" rtl="0" eaLnBrk="0" fontAlgn="base" hangingPunct="0">
        <a:spcBef>
          <a:spcPct val="20000"/>
        </a:spcBef>
        <a:spcAft>
          <a:spcPct val="0"/>
        </a:spcAft>
        <a:buClr>
          <a:schemeClr val="bg1"/>
        </a:buClr>
        <a:buChar char="»"/>
        <a:defRPr sz="1600">
          <a:solidFill>
            <a:schemeClr val="bg1"/>
          </a:solidFill>
          <a:latin typeface="+mn-lt"/>
          <a:cs typeface="+mn-cs"/>
        </a:defRPr>
      </a:lvl5pPr>
      <a:lvl6pPr marL="1997075" indent="-163513" algn="l" rtl="0" eaLnBrk="0" fontAlgn="base" hangingPunct="0">
        <a:spcBef>
          <a:spcPct val="20000"/>
        </a:spcBef>
        <a:spcAft>
          <a:spcPct val="0"/>
        </a:spcAft>
        <a:buClr>
          <a:schemeClr val="bg1"/>
        </a:buClr>
        <a:buChar char="»"/>
        <a:defRPr sz="1600">
          <a:solidFill>
            <a:schemeClr val="bg1"/>
          </a:solidFill>
          <a:latin typeface="+mn-lt"/>
          <a:cs typeface="+mn-cs"/>
        </a:defRPr>
      </a:lvl6pPr>
      <a:lvl7pPr marL="2454275" indent="-163513" algn="l" rtl="0" eaLnBrk="0" fontAlgn="base" hangingPunct="0">
        <a:spcBef>
          <a:spcPct val="20000"/>
        </a:spcBef>
        <a:spcAft>
          <a:spcPct val="0"/>
        </a:spcAft>
        <a:buClr>
          <a:schemeClr val="bg1"/>
        </a:buClr>
        <a:buChar char="»"/>
        <a:defRPr sz="1600">
          <a:solidFill>
            <a:schemeClr val="bg1"/>
          </a:solidFill>
          <a:latin typeface="+mn-lt"/>
          <a:cs typeface="+mn-cs"/>
        </a:defRPr>
      </a:lvl7pPr>
      <a:lvl8pPr marL="2911475" indent="-163513" algn="l" rtl="0" eaLnBrk="0" fontAlgn="base" hangingPunct="0">
        <a:spcBef>
          <a:spcPct val="20000"/>
        </a:spcBef>
        <a:spcAft>
          <a:spcPct val="0"/>
        </a:spcAft>
        <a:buClr>
          <a:schemeClr val="bg1"/>
        </a:buClr>
        <a:buChar char="»"/>
        <a:defRPr sz="1600">
          <a:solidFill>
            <a:schemeClr val="bg1"/>
          </a:solidFill>
          <a:latin typeface="+mn-lt"/>
          <a:cs typeface="+mn-cs"/>
        </a:defRPr>
      </a:lvl8pPr>
      <a:lvl9pPr marL="3368675" indent="-163513" algn="l" rtl="0" eaLnBrk="0" fontAlgn="base" hangingPunct="0">
        <a:spcBef>
          <a:spcPct val="20000"/>
        </a:spcBef>
        <a:spcAft>
          <a:spcPct val="0"/>
        </a:spcAft>
        <a:buClr>
          <a:schemeClr val="bg1"/>
        </a:buClr>
        <a:buChar char="»"/>
        <a:defRPr sz="1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Line 4"/>
          <p:cNvSpPr>
            <a:spLocks noChangeShapeType="1"/>
          </p:cNvSpPr>
          <p:nvPr/>
        </p:nvSpPr>
        <p:spPr bwMode="auto">
          <a:xfrm flipV="1">
            <a:off x="357188" y="1323975"/>
            <a:ext cx="11172825" cy="0"/>
          </a:xfrm>
          <a:prstGeom prst="line">
            <a:avLst/>
          </a:prstGeom>
          <a:noFill/>
          <a:ln w="9525">
            <a:solidFill>
              <a:schemeClr val="tx1"/>
            </a:solidFill>
            <a:round/>
            <a:headEnd/>
            <a:tailEnd/>
          </a:ln>
        </p:spPr>
        <p:txBody>
          <a:bodyPr/>
          <a:lstStyle/>
          <a:p>
            <a:pPr algn="ctr">
              <a:defRPr/>
            </a:pPr>
            <a:endParaRPr lang="en-US"/>
          </a:p>
        </p:txBody>
      </p:sp>
      <p:pic>
        <p:nvPicPr>
          <p:cNvPr id="13316" name="Picture 10" descr="R120_G137_B251-200"/>
          <p:cNvPicPr>
            <a:picLocks noChangeAspect="1" noChangeArrowheads="1"/>
          </p:cNvPicPr>
          <p:nvPr/>
        </p:nvPicPr>
        <p:blipFill>
          <a:blip r:embed="rId13"/>
          <a:srcRect/>
          <a:stretch>
            <a:fillRect/>
          </a:stretch>
        </p:blipFill>
        <p:spPr bwMode="auto">
          <a:xfrm>
            <a:off x="10764838" y="227013"/>
            <a:ext cx="765175" cy="236537"/>
          </a:xfrm>
          <a:prstGeom prst="rect">
            <a:avLst/>
          </a:prstGeom>
          <a:noFill/>
          <a:ln w="9525">
            <a:noFill/>
            <a:miter lim="800000"/>
            <a:headEnd/>
            <a:tailEnd/>
          </a:ln>
        </p:spPr>
      </p:pic>
      <p:pic>
        <p:nvPicPr>
          <p:cNvPr id="13317" name="Picture 10" descr="R120_G137_B251-200"/>
          <p:cNvPicPr>
            <a:picLocks noChangeAspect="1" noChangeArrowheads="1"/>
          </p:cNvPicPr>
          <p:nvPr/>
        </p:nvPicPr>
        <p:blipFill>
          <a:blip r:embed="rId13"/>
          <a:srcRect/>
          <a:stretch>
            <a:fillRect/>
          </a:stretch>
        </p:blipFill>
        <p:spPr bwMode="auto">
          <a:xfrm>
            <a:off x="10764838" y="227013"/>
            <a:ext cx="765175" cy="236537"/>
          </a:xfrm>
          <a:prstGeom prst="rect">
            <a:avLst/>
          </a:prstGeom>
          <a:noFill/>
          <a:ln w="9525">
            <a:noFill/>
            <a:miter lim="800000"/>
            <a:headEnd/>
            <a:tailEnd/>
          </a:ln>
        </p:spPr>
      </p:pic>
      <p:sp>
        <p:nvSpPr>
          <p:cNvPr id="19" name="Text Box 5"/>
          <p:cNvSpPr txBox="1">
            <a:spLocks noChangeArrowheads="1"/>
          </p:cNvSpPr>
          <p:nvPr/>
        </p:nvSpPr>
        <p:spPr bwMode="auto">
          <a:xfrm>
            <a:off x="0" y="90488"/>
            <a:ext cx="1873250" cy="336550"/>
          </a:xfrm>
          <a:prstGeom prst="rect">
            <a:avLst/>
          </a:prstGeom>
          <a:noFill/>
          <a:ln>
            <a:noFill/>
          </a:ln>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eaLnBrk="0" hangingPunct="0">
              <a:spcBef>
                <a:spcPct val="35000"/>
              </a:spcBef>
              <a:buClr>
                <a:schemeClr val="accent1"/>
              </a:buClr>
              <a:buFont typeface="Wingdings" pitchFamily="2" charset="2"/>
              <a:buNone/>
              <a:defRPr/>
            </a:pPr>
            <a:r>
              <a:rPr lang="en-US" sz="800" smtClean="0">
                <a:solidFill>
                  <a:schemeClr val="bg1"/>
                </a:solidFill>
              </a:rPr>
              <a:t>3</a:t>
            </a:r>
            <a:r>
              <a:rPr lang="en-US" sz="800" baseline="30000" smtClean="0">
                <a:solidFill>
                  <a:schemeClr val="bg1"/>
                </a:solidFill>
              </a:rPr>
              <a:t>rd</a:t>
            </a:r>
            <a:r>
              <a:rPr lang="en-US" sz="800" smtClean="0">
                <a:solidFill>
                  <a:schemeClr val="bg1"/>
                </a:solidFill>
              </a:rPr>
              <a:t> Party Registration &amp;</a:t>
            </a:r>
            <a:br>
              <a:rPr lang="en-US" sz="800" smtClean="0">
                <a:solidFill>
                  <a:schemeClr val="bg1"/>
                </a:solidFill>
              </a:rPr>
            </a:br>
            <a:r>
              <a:rPr lang="en-US" sz="800" smtClean="0">
                <a:solidFill>
                  <a:schemeClr val="bg1"/>
                </a:solidFill>
              </a:rPr>
              <a:t>Account Management</a:t>
            </a:r>
            <a:endParaRPr lang="en-US" sz="800" b="1" smtClean="0">
              <a:solidFill>
                <a:schemeClr val="bg1"/>
              </a:solidFill>
            </a:endParaRPr>
          </a:p>
        </p:txBody>
      </p:sp>
      <p:sp>
        <p:nvSpPr>
          <p:cNvPr id="13321" name="Rectangle 2"/>
          <p:cNvSpPr>
            <a:spLocks noGrp="1" noChangeArrowheads="1"/>
          </p:cNvSpPr>
          <p:nvPr>
            <p:ph type="title"/>
          </p:nvPr>
        </p:nvSpPr>
        <p:spPr bwMode="auto">
          <a:xfrm>
            <a:off x="238125" y="515938"/>
            <a:ext cx="11291888" cy="8159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677" r:id="rId1"/>
    <p:sldLayoutId id="2147483676" r:id="rId2"/>
    <p:sldLayoutId id="2147483675" r:id="rId3"/>
    <p:sldLayoutId id="2147483674" r:id="rId4"/>
    <p:sldLayoutId id="2147483673" r:id="rId5"/>
    <p:sldLayoutId id="2147483672" r:id="rId6"/>
    <p:sldLayoutId id="2147483671" r:id="rId7"/>
    <p:sldLayoutId id="2147483670" r:id="rId8"/>
    <p:sldLayoutId id="2147483669" r:id="rId9"/>
    <p:sldLayoutId id="2147483668" r:id="rId10"/>
    <p:sldLayoutId id="214748366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Line 4"/>
          <p:cNvSpPr>
            <a:spLocks noChangeShapeType="1"/>
          </p:cNvSpPr>
          <p:nvPr/>
        </p:nvSpPr>
        <p:spPr bwMode="auto">
          <a:xfrm flipV="1">
            <a:off x="357188" y="1323975"/>
            <a:ext cx="11172825" cy="0"/>
          </a:xfrm>
          <a:prstGeom prst="line">
            <a:avLst/>
          </a:prstGeom>
          <a:noFill/>
          <a:ln w="9525">
            <a:solidFill>
              <a:schemeClr val="tx1"/>
            </a:solidFill>
            <a:round/>
            <a:headEnd/>
            <a:tailEnd/>
          </a:ln>
        </p:spPr>
        <p:txBody>
          <a:bodyPr/>
          <a:lstStyle/>
          <a:p>
            <a:pPr algn="ctr">
              <a:defRPr/>
            </a:pPr>
            <a:endParaRPr lang="en-US"/>
          </a:p>
        </p:txBody>
      </p:sp>
      <p:sp>
        <p:nvSpPr>
          <p:cNvPr id="275459" name="Rectangle 6"/>
          <p:cNvSpPr>
            <a:spLocks noChangeArrowheads="1"/>
          </p:cNvSpPr>
          <p:nvPr/>
        </p:nvSpPr>
        <p:spPr bwMode="black">
          <a:xfrm>
            <a:off x="9866313" y="6537325"/>
            <a:ext cx="1784350" cy="184150"/>
          </a:xfrm>
          <a:prstGeom prst="rect">
            <a:avLst/>
          </a:prstGeom>
          <a:noFill/>
          <a:ln>
            <a:noFill/>
          </a:ln>
          <a:extLst/>
        </p:spPr>
        <p:txBody>
          <a:bodyPr lIns="92075" tIns="46038" rIns="92075" bIns="46038"/>
          <a:lstStyle>
            <a:lvl1pPr algn="l" eaLnBrk="0" hangingPunct="0">
              <a:defRPr>
                <a:solidFill>
                  <a:schemeClr val="tx1"/>
                </a:solidFill>
                <a:latin typeface="Arial" charset="0"/>
                <a:cs typeface="Arial" charset="0"/>
              </a:defRPr>
            </a:lvl1pPr>
            <a:lvl2pPr marL="742950" indent="-285750" algn="l" eaLnBrk="0" hangingPunct="0">
              <a:defRPr>
                <a:solidFill>
                  <a:schemeClr val="tx1"/>
                </a:solidFill>
                <a:latin typeface="Arial" charset="0"/>
                <a:cs typeface="Arial" charset="0"/>
              </a:defRPr>
            </a:lvl2pPr>
            <a:lvl3pPr marL="1143000" indent="-228600" algn="l" eaLnBrk="0" hangingPunct="0">
              <a:defRPr>
                <a:solidFill>
                  <a:schemeClr val="tx1"/>
                </a:solidFill>
                <a:latin typeface="Arial" charset="0"/>
                <a:cs typeface="Arial" charset="0"/>
              </a:defRPr>
            </a:lvl3pPr>
            <a:lvl4pPr marL="1600200" indent="-228600" algn="l" eaLnBrk="0" hangingPunct="0">
              <a:defRPr>
                <a:solidFill>
                  <a:schemeClr val="tx1"/>
                </a:solidFill>
                <a:latin typeface="Arial" charset="0"/>
                <a:cs typeface="Arial" charset="0"/>
              </a:defRPr>
            </a:lvl4pPr>
            <a:lvl5pPr marL="2057400" indent="-228600" algn="l"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r>
              <a:rPr lang="en-US" altLang="en-US" sz="800" smtClean="0"/>
              <a:t>© 2013 IBM Corporation</a:t>
            </a:r>
            <a:endParaRPr lang="en-US" altLang="en-US" smtClean="0"/>
          </a:p>
        </p:txBody>
      </p:sp>
      <p:pic>
        <p:nvPicPr>
          <p:cNvPr id="25604" name="Picture 10" descr="R120_G137_B251-200"/>
          <p:cNvPicPr>
            <a:picLocks noChangeAspect="1" noChangeArrowheads="1"/>
          </p:cNvPicPr>
          <p:nvPr/>
        </p:nvPicPr>
        <p:blipFill>
          <a:blip r:embed="rId13"/>
          <a:srcRect/>
          <a:stretch>
            <a:fillRect/>
          </a:stretch>
        </p:blipFill>
        <p:spPr bwMode="auto">
          <a:xfrm>
            <a:off x="10764838" y="227013"/>
            <a:ext cx="765175" cy="236537"/>
          </a:xfrm>
          <a:prstGeom prst="rect">
            <a:avLst/>
          </a:prstGeom>
          <a:noFill/>
          <a:ln w="9525">
            <a:noFill/>
            <a:miter lim="800000"/>
            <a:headEnd/>
            <a:tailEnd/>
          </a:ln>
        </p:spPr>
      </p:pic>
      <p:pic>
        <p:nvPicPr>
          <p:cNvPr id="25605" name="Picture 10" descr="R120_G137_B251-200"/>
          <p:cNvPicPr>
            <a:picLocks noChangeAspect="1" noChangeArrowheads="1"/>
          </p:cNvPicPr>
          <p:nvPr/>
        </p:nvPicPr>
        <p:blipFill>
          <a:blip r:embed="rId13"/>
          <a:srcRect/>
          <a:stretch>
            <a:fillRect/>
          </a:stretch>
        </p:blipFill>
        <p:spPr bwMode="auto">
          <a:xfrm>
            <a:off x="10764838" y="227013"/>
            <a:ext cx="765175" cy="236537"/>
          </a:xfrm>
          <a:prstGeom prst="rect">
            <a:avLst/>
          </a:prstGeom>
          <a:noFill/>
          <a:ln w="9525">
            <a:noFill/>
            <a:miter lim="800000"/>
            <a:headEnd/>
            <a:tailEnd/>
          </a:ln>
        </p:spPr>
      </p:pic>
      <p:sp>
        <p:nvSpPr>
          <p:cNvPr id="10246" name="Text Box 8"/>
          <p:cNvSpPr txBox="1">
            <a:spLocks noChangeArrowheads="1"/>
          </p:cNvSpPr>
          <p:nvPr/>
        </p:nvSpPr>
        <p:spPr bwMode="auto">
          <a:xfrm>
            <a:off x="296863" y="6172200"/>
            <a:ext cx="5111750" cy="458788"/>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defRPr/>
            </a:pPr>
            <a:r>
              <a:rPr lang="en-US" sz="800" smtClean="0"/>
              <a:t>This report is solely for the use of Client personnel.  No part of it may be circulated, quoted, or reproduced for distribution outside the Client organization without prior written approval from IBM. This material was used by IBM during an oral presentation;  it is not a complete record of the discussion.</a:t>
            </a:r>
          </a:p>
        </p:txBody>
      </p:sp>
      <p:pic>
        <p:nvPicPr>
          <p:cNvPr id="25607" name="Picture 9"/>
          <p:cNvPicPr>
            <a:picLocks noChangeAspect="1" noChangeArrowheads="1"/>
          </p:cNvPicPr>
          <p:nvPr/>
        </p:nvPicPr>
        <p:blipFill>
          <a:blip r:embed="rId14"/>
          <a:srcRect/>
          <a:stretch>
            <a:fillRect/>
          </a:stretch>
        </p:blipFill>
        <p:spPr bwMode="auto">
          <a:xfrm>
            <a:off x="355600" y="3665538"/>
            <a:ext cx="11222038" cy="2420937"/>
          </a:xfrm>
          <a:prstGeom prst="rect">
            <a:avLst/>
          </a:prstGeom>
          <a:noFill/>
          <a:ln w="12700" algn="ctr">
            <a:noFill/>
            <a:miter lim="800000"/>
            <a:headEnd/>
            <a:tailEnd/>
          </a:ln>
        </p:spPr>
      </p:pic>
      <p:sp>
        <p:nvSpPr>
          <p:cNvPr id="10248" name="Text Box 5"/>
          <p:cNvSpPr txBox="1">
            <a:spLocks noChangeArrowheads="1"/>
          </p:cNvSpPr>
          <p:nvPr/>
        </p:nvSpPr>
        <p:spPr bwMode="auto">
          <a:xfrm>
            <a:off x="0" y="90488"/>
            <a:ext cx="1873250" cy="336550"/>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35000"/>
              </a:spcBef>
              <a:buClr>
                <a:schemeClr val="accent1"/>
              </a:buClr>
              <a:buFont typeface="Wingdings" pitchFamily="2" charset="2"/>
              <a:buNone/>
              <a:defRPr/>
            </a:pPr>
            <a:r>
              <a:rPr lang="en-US" sz="800" smtClean="0">
                <a:solidFill>
                  <a:schemeClr val="bg1"/>
                </a:solidFill>
              </a:rPr>
              <a:t>3</a:t>
            </a:r>
            <a:r>
              <a:rPr lang="en-US" sz="800" baseline="30000" smtClean="0">
                <a:solidFill>
                  <a:schemeClr val="bg1"/>
                </a:solidFill>
              </a:rPr>
              <a:t>rd</a:t>
            </a:r>
            <a:r>
              <a:rPr lang="en-US" sz="800" smtClean="0">
                <a:solidFill>
                  <a:schemeClr val="bg1"/>
                </a:solidFill>
              </a:rPr>
              <a:t> Party Registration &amp;</a:t>
            </a:r>
            <a:br>
              <a:rPr lang="en-US" sz="800" smtClean="0">
                <a:solidFill>
                  <a:schemeClr val="bg1"/>
                </a:solidFill>
              </a:rPr>
            </a:br>
            <a:r>
              <a:rPr lang="en-US" sz="800" smtClean="0">
                <a:solidFill>
                  <a:schemeClr val="bg1"/>
                </a:solidFill>
              </a:rPr>
              <a:t>Account Management</a:t>
            </a:r>
            <a:endParaRPr lang="en-US" sz="800" b="1" smtClean="0">
              <a:solidFill>
                <a:schemeClr val="bg1"/>
              </a:solidFill>
            </a:endParaRPr>
          </a:p>
        </p:txBody>
      </p:sp>
      <p:sp>
        <p:nvSpPr>
          <p:cNvPr id="25609" name="Rectangle 2"/>
          <p:cNvSpPr>
            <a:spLocks noGrp="1" noChangeArrowheads="1"/>
          </p:cNvSpPr>
          <p:nvPr>
            <p:ph type="title"/>
          </p:nvPr>
        </p:nvSpPr>
        <p:spPr bwMode="auto">
          <a:xfrm>
            <a:off x="908050" y="2133600"/>
            <a:ext cx="10979150" cy="15017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25610" name="Rectangle 3"/>
          <p:cNvSpPr>
            <a:spLocks noGrp="1" noChangeArrowheads="1"/>
          </p:cNvSpPr>
          <p:nvPr>
            <p:ph type="body" idx="1"/>
          </p:nvPr>
        </p:nvSpPr>
        <p:spPr bwMode="auto">
          <a:xfrm>
            <a:off x="1651000" y="4038600"/>
            <a:ext cx="8667750"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add subtitle</a:t>
            </a:r>
          </a:p>
        </p:txBody>
      </p:sp>
    </p:spTree>
  </p:cSld>
  <p:clrMap bg1="lt1" tx1="dk1" bg2="lt2" tx2="dk2" accent1="accent1" accent2="accent2" accent3="accent3" accent4="accent4" accent5="accent5" accent6="accent6" hlink="hlink" folHlink="folHlink"/>
  <p:sldLayoutIdLst>
    <p:sldLayoutId id="2147483688" r:id="rId1"/>
    <p:sldLayoutId id="2147483687" r:id="rId2"/>
    <p:sldLayoutId id="2147483686" r:id="rId3"/>
    <p:sldLayoutId id="2147483685" r:id="rId4"/>
    <p:sldLayoutId id="2147483684" r:id="rId5"/>
    <p:sldLayoutId id="2147483683" r:id="rId6"/>
    <p:sldLayoutId id="2147483682" r:id="rId7"/>
    <p:sldLayoutId id="2147483681" r:id="rId8"/>
    <p:sldLayoutId id="2147483680" r:id="rId9"/>
    <p:sldLayoutId id="2147483679" r:id="rId10"/>
    <p:sldLayoutId id="2147483678" r:id="rId11"/>
  </p:sldLayoutIdLst>
  <p:hf hdr="0" dt="0"/>
  <p:txStyles>
    <p:titleStyle>
      <a:lvl1pPr algn="l" rtl="0" eaLnBrk="0" fontAlgn="base" hangingPunct="0">
        <a:lnSpc>
          <a:spcPct val="90000"/>
        </a:lnSpc>
        <a:spcBef>
          <a:spcPct val="0"/>
        </a:spcBef>
        <a:spcAft>
          <a:spcPct val="0"/>
        </a:spcAft>
        <a:defRPr sz="2200">
          <a:solidFill>
            <a:schemeClr val="hlink"/>
          </a:solidFill>
          <a:latin typeface="+mj-lt"/>
          <a:ea typeface="+mj-ea"/>
          <a:cs typeface="+mj-cs"/>
        </a:defRPr>
      </a:lvl1pPr>
      <a:lvl2pPr algn="l" rtl="0" eaLnBrk="0" fontAlgn="base" hangingPunct="0">
        <a:lnSpc>
          <a:spcPct val="90000"/>
        </a:lnSpc>
        <a:spcBef>
          <a:spcPct val="0"/>
        </a:spcBef>
        <a:spcAft>
          <a:spcPct val="0"/>
        </a:spcAft>
        <a:defRPr sz="2200">
          <a:solidFill>
            <a:schemeClr val="hlink"/>
          </a:solidFill>
          <a:latin typeface="Arial" charset="0"/>
          <a:cs typeface="Arial" charset="0"/>
        </a:defRPr>
      </a:lvl2pPr>
      <a:lvl3pPr algn="l" rtl="0" eaLnBrk="0" fontAlgn="base" hangingPunct="0">
        <a:lnSpc>
          <a:spcPct val="90000"/>
        </a:lnSpc>
        <a:spcBef>
          <a:spcPct val="0"/>
        </a:spcBef>
        <a:spcAft>
          <a:spcPct val="0"/>
        </a:spcAft>
        <a:defRPr sz="2200">
          <a:solidFill>
            <a:schemeClr val="hlink"/>
          </a:solidFill>
          <a:latin typeface="Arial" charset="0"/>
          <a:cs typeface="Arial" charset="0"/>
        </a:defRPr>
      </a:lvl3pPr>
      <a:lvl4pPr algn="l" rtl="0" eaLnBrk="0" fontAlgn="base" hangingPunct="0">
        <a:lnSpc>
          <a:spcPct val="90000"/>
        </a:lnSpc>
        <a:spcBef>
          <a:spcPct val="0"/>
        </a:spcBef>
        <a:spcAft>
          <a:spcPct val="0"/>
        </a:spcAft>
        <a:defRPr sz="2200">
          <a:solidFill>
            <a:schemeClr val="hlink"/>
          </a:solidFill>
          <a:latin typeface="Arial" charset="0"/>
          <a:cs typeface="Arial" charset="0"/>
        </a:defRPr>
      </a:lvl4pPr>
      <a:lvl5pPr algn="l" rtl="0" eaLnBrk="0" fontAlgn="base" hangingPunct="0">
        <a:lnSpc>
          <a:spcPct val="90000"/>
        </a:lnSpc>
        <a:spcBef>
          <a:spcPct val="0"/>
        </a:spcBef>
        <a:spcAft>
          <a:spcPct val="0"/>
        </a:spcAft>
        <a:defRPr sz="2200">
          <a:solidFill>
            <a:schemeClr val="hlink"/>
          </a:solidFill>
          <a:latin typeface="Arial" charset="0"/>
          <a:cs typeface="Arial" charset="0"/>
        </a:defRPr>
      </a:lvl5pPr>
      <a:lvl6pPr marL="457200" algn="l" rtl="0" fontAlgn="base">
        <a:lnSpc>
          <a:spcPct val="90000"/>
        </a:lnSpc>
        <a:spcBef>
          <a:spcPct val="0"/>
        </a:spcBef>
        <a:spcAft>
          <a:spcPct val="0"/>
        </a:spcAft>
        <a:defRPr sz="2200">
          <a:solidFill>
            <a:schemeClr val="hlink"/>
          </a:solidFill>
          <a:latin typeface="Arial" charset="0"/>
          <a:cs typeface="Arial" charset="0"/>
        </a:defRPr>
      </a:lvl6pPr>
      <a:lvl7pPr marL="914400" algn="l" rtl="0" fontAlgn="base">
        <a:lnSpc>
          <a:spcPct val="90000"/>
        </a:lnSpc>
        <a:spcBef>
          <a:spcPct val="0"/>
        </a:spcBef>
        <a:spcAft>
          <a:spcPct val="0"/>
        </a:spcAft>
        <a:defRPr sz="2200">
          <a:solidFill>
            <a:schemeClr val="hlink"/>
          </a:solidFill>
          <a:latin typeface="Arial" charset="0"/>
          <a:cs typeface="Arial" charset="0"/>
        </a:defRPr>
      </a:lvl7pPr>
      <a:lvl8pPr marL="1371600" algn="l" rtl="0" fontAlgn="base">
        <a:lnSpc>
          <a:spcPct val="90000"/>
        </a:lnSpc>
        <a:spcBef>
          <a:spcPct val="0"/>
        </a:spcBef>
        <a:spcAft>
          <a:spcPct val="0"/>
        </a:spcAft>
        <a:defRPr sz="2200">
          <a:solidFill>
            <a:schemeClr val="hlink"/>
          </a:solidFill>
          <a:latin typeface="Arial" charset="0"/>
          <a:cs typeface="Arial" charset="0"/>
        </a:defRPr>
      </a:lvl8pPr>
      <a:lvl9pPr marL="1828800" algn="l" rtl="0" fontAlgn="base">
        <a:lnSpc>
          <a:spcPct val="90000"/>
        </a:lnSpc>
        <a:spcBef>
          <a:spcPct val="0"/>
        </a:spcBef>
        <a:spcAft>
          <a:spcPct val="0"/>
        </a:spcAft>
        <a:defRPr sz="2200">
          <a:solidFill>
            <a:schemeClr val="hlink"/>
          </a:solidFill>
          <a:latin typeface="Arial" charset="0"/>
          <a:cs typeface="Arial" charset="0"/>
        </a:defRPr>
      </a:lvl9pPr>
    </p:titleStyle>
    <p:bodyStyle>
      <a:lvl1pPr marL="173038" indent="-173038" algn="ctr" rtl="0" eaLnBrk="0" fontAlgn="base" hangingPunct="0">
        <a:spcBef>
          <a:spcPct val="20000"/>
        </a:spcBef>
        <a:spcAft>
          <a:spcPct val="0"/>
        </a:spcAft>
        <a:buClr>
          <a:schemeClr val="tx1"/>
        </a:buClr>
        <a:buFont typeface="Wingdings" pitchFamily="2" charset="2"/>
        <a:defRPr sz="1600">
          <a:solidFill>
            <a:schemeClr val="tx1"/>
          </a:solidFill>
          <a:latin typeface="+mn-lt"/>
          <a:ea typeface="+mn-ea"/>
          <a:cs typeface="+mn-cs"/>
        </a:defRPr>
      </a:lvl1pPr>
      <a:lvl2pPr marL="509588" indent="-163513" algn="l" rtl="0" eaLnBrk="0" fontAlgn="base" hangingPunct="0">
        <a:spcBef>
          <a:spcPct val="20000"/>
        </a:spcBef>
        <a:spcAft>
          <a:spcPct val="0"/>
        </a:spcAft>
        <a:buClr>
          <a:schemeClr val="tx1"/>
        </a:buClr>
        <a:buFont typeface="Arial" charset="0"/>
        <a:defRPr sz="1600">
          <a:solidFill>
            <a:schemeClr val="tx1"/>
          </a:solidFill>
          <a:latin typeface="+mn-lt"/>
          <a:cs typeface="+mn-cs"/>
        </a:defRPr>
      </a:lvl2pPr>
      <a:lvl3pPr marL="855663" indent="-173038" algn="l" rtl="0" eaLnBrk="0" fontAlgn="base" hangingPunct="0">
        <a:spcBef>
          <a:spcPct val="20000"/>
        </a:spcBef>
        <a:spcAft>
          <a:spcPct val="0"/>
        </a:spcAft>
        <a:buClr>
          <a:schemeClr val="tx1"/>
        </a:buClr>
        <a:buChar char="•"/>
        <a:defRPr sz="1600">
          <a:solidFill>
            <a:schemeClr val="tx1"/>
          </a:solidFill>
          <a:latin typeface="+mn-lt"/>
          <a:cs typeface="+mn-cs"/>
        </a:defRPr>
      </a:lvl3pPr>
      <a:lvl4pPr marL="1203325" indent="-173038" algn="l" rtl="0" eaLnBrk="0" fontAlgn="base" hangingPunct="0">
        <a:spcBef>
          <a:spcPct val="20000"/>
        </a:spcBef>
        <a:spcAft>
          <a:spcPct val="0"/>
        </a:spcAft>
        <a:buClr>
          <a:schemeClr val="bg1"/>
        </a:buClr>
        <a:buChar char="–"/>
        <a:defRPr sz="1600">
          <a:solidFill>
            <a:schemeClr val="bg1"/>
          </a:solidFill>
          <a:latin typeface="+mn-lt"/>
          <a:cs typeface="+mn-cs"/>
        </a:defRPr>
      </a:lvl4pPr>
      <a:lvl5pPr marL="1539875" indent="-163513" algn="l" rtl="0" eaLnBrk="0" fontAlgn="base" hangingPunct="0">
        <a:spcBef>
          <a:spcPct val="20000"/>
        </a:spcBef>
        <a:spcAft>
          <a:spcPct val="0"/>
        </a:spcAft>
        <a:buClr>
          <a:schemeClr val="bg1"/>
        </a:buClr>
        <a:buChar char="»"/>
        <a:defRPr sz="1600">
          <a:solidFill>
            <a:schemeClr val="bg1"/>
          </a:solidFill>
          <a:latin typeface="+mn-lt"/>
          <a:cs typeface="+mn-cs"/>
        </a:defRPr>
      </a:lvl5pPr>
      <a:lvl6pPr marL="1997075" indent="-163513" algn="l" rtl="0" fontAlgn="base">
        <a:spcBef>
          <a:spcPct val="20000"/>
        </a:spcBef>
        <a:spcAft>
          <a:spcPct val="0"/>
        </a:spcAft>
        <a:buClr>
          <a:schemeClr val="bg1"/>
        </a:buClr>
        <a:buChar char="»"/>
        <a:defRPr sz="1600">
          <a:solidFill>
            <a:schemeClr val="bg1"/>
          </a:solidFill>
          <a:latin typeface="+mn-lt"/>
          <a:cs typeface="+mn-cs"/>
        </a:defRPr>
      </a:lvl6pPr>
      <a:lvl7pPr marL="2454275" indent="-163513" algn="l" rtl="0" fontAlgn="base">
        <a:spcBef>
          <a:spcPct val="20000"/>
        </a:spcBef>
        <a:spcAft>
          <a:spcPct val="0"/>
        </a:spcAft>
        <a:buClr>
          <a:schemeClr val="bg1"/>
        </a:buClr>
        <a:buChar char="»"/>
        <a:defRPr sz="1600">
          <a:solidFill>
            <a:schemeClr val="bg1"/>
          </a:solidFill>
          <a:latin typeface="+mn-lt"/>
          <a:cs typeface="+mn-cs"/>
        </a:defRPr>
      </a:lvl7pPr>
      <a:lvl8pPr marL="2911475" indent="-163513" algn="l" rtl="0" fontAlgn="base">
        <a:spcBef>
          <a:spcPct val="20000"/>
        </a:spcBef>
        <a:spcAft>
          <a:spcPct val="0"/>
        </a:spcAft>
        <a:buClr>
          <a:schemeClr val="bg1"/>
        </a:buClr>
        <a:buChar char="»"/>
        <a:defRPr sz="1600">
          <a:solidFill>
            <a:schemeClr val="bg1"/>
          </a:solidFill>
          <a:latin typeface="+mn-lt"/>
          <a:cs typeface="+mn-cs"/>
        </a:defRPr>
      </a:lvl8pPr>
      <a:lvl9pPr marL="3368675" indent="-163513" algn="l" rtl="0" fontAlgn="base">
        <a:spcBef>
          <a:spcPct val="20000"/>
        </a:spcBef>
        <a:spcAft>
          <a:spcPct val="0"/>
        </a:spcAft>
        <a:buClr>
          <a:schemeClr val="bg1"/>
        </a:buClr>
        <a:buChar char="»"/>
        <a:defRPr sz="1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Autofit/>
          </a:bodyPr>
          <a:lstStyle/>
          <a:p>
            <a:pPr algn="ctr"/>
            <a:r>
              <a:rPr lang="en-US" sz="3600" b="1" dirty="0" smtClean="0">
                <a:solidFill>
                  <a:schemeClr val="tx1"/>
                </a:solidFill>
                <a:cs typeface="Aharoni" pitchFamily="2" charset="-79"/>
              </a:rPr>
              <a:t>SMT Update </a:t>
            </a:r>
            <a:r>
              <a:rPr lang="en-US" sz="3600" b="1" dirty="0" smtClean="0">
                <a:solidFill>
                  <a:schemeClr val="tx1"/>
                </a:solidFill>
              </a:rPr>
              <a:t>To AMWG</a:t>
            </a:r>
            <a:br>
              <a:rPr lang="en-US" sz="3600" b="1" dirty="0" smtClean="0">
                <a:solidFill>
                  <a:schemeClr val="tx1"/>
                </a:solidFill>
              </a:rPr>
            </a:br>
            <a:endParaRPr lang="en-US" sz="3600" dirty="0">
              <a:solidFill>
                <a:schemeClr val="tx1"/>
              </a:solidFill>
            </a:endParaRPr>
          </a:p>
        </p:txBody>
      </p:sp>
      <p:sp>
        <p:nvSpPr>
          <p:cNvPr id="12" name="Subtitle 11"/>
          <p:cNvSpPr>
            <a:spLocks noGrp="1"/>
          </p:cNvSpPr>
          <p:nvPr>
            <p:ph type="subTitle" idx="1"/>
          </p:nvPr>
        </p:nvSpPr>
        <p:spPr>
          <a:xfrm>
            <a:off x="1783080" y="3581400"/>
            <a:ext cx="8321040" cy="1752600"/>
          </a:xfrm>
        </p:spPr>
        <p:txBody>
          <a:bodyPr/>
          <a:lstStyle/>
          <a:p>
            <a:r>
              <a:rPr lang="en-US" sz="2800" b="1" dirty="0" smtClean="0">
                <a:cs typeface="Aharoni" pitchFamily="2" charset="-79"/>
              </a:rPr>
              <a:t>May 24</a:t>
            </a:r>
            <a:r>
              <a:rPr lang="en-US" sz="2800" b="1" dirty="0" smtClean="0">
                <a:solidFill>
                  <a:schemeClr val="tx1"/>
                </a:solidFill>
                <a:cs typeface="Aharoni" pitchFamily="2" charset="-79"/>
              </a:rPr>
              <a:t>, 2016</a:t>
            </a:r>
            <a:r>
              <a:rPr lang="en-US" sz="2000" b="1" dirty="0">
                <a:cs typeface="Aharoni" pitchFamily="2" charset="-79"/>
              </a:rPr>
              <a:t/>
            </a:r>
            <a:br>
              <a:rPr lang="en-US" sz="2000" b="1" dirty="0">
                <a:cs typeface="Aharoni" pitchFamily="2" charset="-79"/>
              </a:rPr>
            </a:br>
            <a:endParaRPr lang="en-US" sz="2000" dirty="0"/>
          </a:p>
        </p:txBody>
      </p:sp>
    </p:spTree>
    <p:extLst>
      <p:ext uri="{BB962C8B-B14F-4D97-AF65-F5344CB8AC3E}">
        <p14:creationId xmlns:p14="http://schemas.microsoft.com/office/powerpoint/2010/main" val="8549743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533400" y="2130425"/>
            <a:ext cx="10842626" cy="1470025"/>
          </a:xfrm>
        </p:spPr>
        <p:txBody>
          <a:bodyPr>
            <a:noAutofit/>
          </a:bodyPr>
          <a:lstStyle/>
          <a:p>
            <a:pPr algn="ctr"/>
            <a:r>
              <a:rPr lang="en-US" sz="3600" b="1" dirty="0" smtClean="0"/>
              <a:t>Update on SMT Standard Monthly </a:t>
            </a:r>
            <a:br>
              <a:rPr lang="en-US" sz="3600" b="1" dirty="0" smtClean="0"/>
            </a:br>
            <a:r>
              <a:rPr lang="en-US" sz="3600" b="1" dirty="0" smtClean="0"/>
              <a:t>Maintenance Schedule</a:t>
            </a:r>
            <a:endParaRPr lang="en-US" sz="3600" dirty="0"/>
          </a:p>
        </p:txBody>
      </p:sp>
    </p:spTree>
    <p:extLst>
      <p:ext uri="{BB962C8B-B14F-4D97-AF65-F5344CB8AC3E}">
        <p14:creationId xmlns:p14="http://schemas.microsoft.com/office/powerpoint/2010/main" val="34555264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94360" y="-228600"/>
            <a:ext cx="10698480" cy="1143000"/>
          </a:xfrm>
        </p:spPr>
        <p:txBody>
          <a:bodyPr>
            <a:normAutofit/>
          </a:bodyPr>
          <a:lstStyle/>
          <a:p>
            <a:pPr algn="ctr"/>
            <a:r>
              <a:rPr lang="en-US" sz="2600" dirty="0" smtClean="0">
                <a:solidFill>
                  <a:srgbClr val="C00000"/>
                </a:solidFill>
              </a:rPr>
              <a:t>SMT Monthly Maintenance Schedule</a:t>
            </a: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11</a:t>
            </a:fld>
            <a:endParaRPr lang="en-US"/>
          </a:p>
        </p:txBody>
      </p:sp>
      <p:sp>
        <p:nvSpPr>
          <p:cNvPr id="6" name="Content Placeholder 12"/>
          <p:cNvSpPr>
            <a:spLocks noGrp="1"/>
          </p:cNvSpPr>
          <p:nvPr>
            <p:ph idx="1"/>
          </p:nvPr>
        </p:nvSpPr>
        <p:spPr>
          <a:xfrm>
            <a:off x="594360" y="1371600"/>
            <a:ext cx="10698480" cy="4876800"/>
          </a:xfrm>
        </p:spPr>
        <p:txBody>
          <a:bodyPr>
            <a:normAutofit/>
          </a:bodyPr>
          <a:lstStyle/>
          <a:p>
            <a:pPr marL="63500" indent="0">
              <a:buNone/>
            </a:pPr>
            <a:r>
              <a:rPr lang="en-US" sz="2400" dirty="0" smtClean="0">
                <a:cs typeface="Aharoni" pitchFamily="2" charset="-79"/>
              </a:rPr>
              <a:t>Continue as previously defined schedule</a:t>
            </a:r>
          </a:p>
          <a:p>
            <a:pPr marL="520700" indent="-457200"/>
            <a:r>
              <a:rPr lang="en-US" sz="2400" dirty="0">
                <a:cs typeface="Aharoni" pitchFamily="2" charset="-79"/>
              </a:rPr>
              <a:t>M</a:t>
            </a:r>
            <a:r>
              <a:rPr lang="en-US" sz="2400" dirty="0" smtClean="0">
                <a:cs typeface="Aharoni" pitchFamily="2" charset="-79"/>
              </a:rPr>
              <a:t>onthly maintenance to be conducted the third weekend of every month </a:t>
            </a:r>
          </a:p>
          <a:p>
            <a:pPr marL="520700" indent="-457200"/>
            <a:r>
              <a:rPr lang="en-US" sz="2400" dirty="0" smtClean="0">
                <a:cs typeface="Aharoni" pitchFamily="2" charset="-79"/>
              </a:rPr>
              <a:t>As needed additional maintenance to be conducted the first weekend of every month.</a:t>
            </a:r>
          </a:p>
          <a:p>
            <a:pPr marL="520700" indent="-457200"/>
            <a:endParaRPr lang="en-US" sz="2400" dirty="0">
              <a:cs typeface="Aharoni" pitchFamily="2" charset="-79"/>
            </a:endParaRPr>
          </a:p>
          <a:p>
            <a:pPr marL="63500" indent="0">
              <a:buNone/>
            </a:pPr>
            <a:r>
              <a:rPr lang="en-US" sz="2400" dirty="0" smtClean="0">
                <a:cs typeface="Aharoni" pitchFamily="2" charset="-79"/>
              </a:rPr>
              <a:t>Modified from previous schedule to Saturday beginning at 12:01 A.M. versus Sunday to provide additional runway if needed over the weekend for longer maintenance or issues resulting from maintenance prior to Monday A.M. open of business.</a:t>
            </a:r>
          </a:p>
          <a:p>
            <a:pPr marL="63500" indent="0">
              <a:buNone/>
            </a:pPr>
            <a:endParaRPr lang="en-US" sz="2400" dirty="0" smtClean="0">
              <a:cs typeface="Aharoni" pitchFamily="2" charset="-79"/>
            </a:endParaRPr>
          </a:p>
          <a:p>
            <a:pPr marL="520700" indent="-457200"/>
            <a:endParaRPr lang="en-US" sz="2400" dirty="0" smtClean="0">
              <a:cs typeface="Aharoni" pitchFamily="2" charset="-79"/>
            </a:endParaRPr>
          </a:p>
        </p:txBody>
      </p:sp>
    </p:spTree>
    <p:extLst>
      <p:ext uri="{BB962C8B-B14F-4D97-AF65-F5344CB8AC3E}">
        <p14:creationId xmlns:p14="http://schemas.microsoft.com/office/powerpoint/2010/main" val="6559196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533400" y="2130425"/>
            <a:ext cx="10842626" cy="1470025"/>
          </a:xfrm>
        </p:spPr>
        <p:txBody>
          <a:bodyPr>
            <a:noAutofit/>
          </a:bodyPr>
          <a:lstStyle/>
          <a:p>
            <a:pPr algn="ctr"/>
            <a:r>
              <a:rPr lang="en-US" sz="3600" b="1" dirty="0" smtClean="0"/>
              <a:t>Q&amp;A Monthly SMT Reports to AMWG</a:t>
            </a:r>
            <a:br>
              <a:rPr lang="en-US" sz="3600" b="1" dirty="0" smtClean="0"/>
            </a:br>
            <a:r>
              <a:rPr lang="en-US" sz="3600" b="1" dirty="0" smtClean="0"/>
              <a:t>Data Through April 2016</a:t>
            </a:r>
            <a:endParaRPr lang="en-US" sz="3600" dirty="0"/>
          </a:p>
        </p:txBody>
      </p:sp>
    </p:spTree>
    <p:extLst>
      <p:ext uri="{BB962C8B-B14F-4D97-AF65-F5344CB8AC3E}">
        <p14:creationId xmlns:p14="http://schemas.microsoft.com/office/powerpoint/2010/main" val="37348699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533400" y="2130425"/>
            <a:ext cx="10842626" cy="1470025"/>
          </a:xfrm>
        </p:spPr>
        <p:txBody>
          <a:bodyPr>
            <a:noAutofit/>
          </a:bodyPr>
          <a:lstStyle/>
          <a:p>
            <a:pPr algn="ctr"/>
            <a:r>
              <a:rPr lang="en-US" sz="3600" b="1" dirty="0" smtClean="0"/>
              <a:t>SMT SSL Certificate Renewal April 6, 2016</a:t>
            </a:r>
            <a:endParaRPr lang="en-US" sz="3600" dirty="0"/>
          </a:p>
        </p:txBody>
      </p:sp>
    </p:spTree>
    <p:extLst>
      <p:ext uri="{BB962C8B-B14F-4D97-AF65-F5344CB8AC3E}">
        <p14:creationId xmlns:p14="http://schemas.microsoft.com/office/powerpoint/2010/main" val="14064269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a:bodyPr>
          <a:lstStyle/>
          <a:p>
            <a:pPr algn="ctr"/>
            <a:r>
              <a:rPr lang="en-US" sz="2600" dirty="0" smtClean="0">
                <a:solidFill>
                  <a:srgbClr val="C00000"/>
                </a:solidFill>
              </a:rPr>
              <a:t>SMT SSL Certificate Renewal</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3</a:t>
            </a:fld>
            <a:endParaRPr lang="en-US"/>
          </a:p>
        </p:txBody>
      </p:sp>
      <p:sp>
        <p:nvSpPr>
          <p:cNvPr id="6" name="Content Placeholder 12"/>
          <p:cNvSpPr>
            <a:spLocks noGrp="1"/>
          </p:cNvSpPr>
          <p:nvPr>
            <p:ph idx="1"/>
          </p:nvPr>
        </p:nvSpPr>
        <p:spPr>
          <a:xfrm>
            <a:off x="533400" y="1371600"/>
            <a:ext cx="10698480" cy="4876800"/>
          </a:xfrm>
        </p:spPr>
        <p:txBody>
          <a:bodyPr>
            <a:normAutofit fontScale="92500" lnSpcReduction="20000"/>
          </a:bodyPr>
          <a:lstStyle/>
          <a:p>
            <a:pPr marL="346075" lvl="1" indent="0">
              <a:buNone/>
            </a:pPr>
            <a:endParaRPr lang="en-US" sz="1800" dirty="0" smtClean="0"/>
          </a:p>
          <a:p>
            <a:pPr marL="0" indent="0">
              <a:buNone/>
            </a:pPr>
            <a:r>
              <a:rPr lang="en-US" sz="1700" dirty="0" smtClean="0"/>
              <a:t>The SMT SSL certificate renewal was successfully completed on April 6 2016.</a:t>
            </a:r>
          </a:p>
          <a:p>
            <a:pPr marL="0" indent="0">
              <a:buNone/>
            </a:pPr>
            <a:endParaRPr lang="en-US" sz="1700" dirty="0" smtClean="0"/>
          </a:p>
          <a:p>
            <a:pPr marL="0" indent="0">
              <a:buNone/>
            </a:pPr>
            <a:r>
              <a:rPr lang="en-US" sz="1700" dirty="0" smtClean="0"/>
              <a:t>SMT utilizes SSL certificates as one of the security features to NAESB (TDSP data file feeds to SMT), FTPS (ROR and Third Party receipt of data) and API (ROR and Third Party reporting requests) integration </a:t>
            </a:r>
          </a:p>
          <a:p>
            <a:pPr marL="0" indent="0">
              <a:buNone/>
            </a:pPr>
            <a:endParaRPr lang="en-US" sz="1700" dirty="0"/>
          </a:p>
          <a:p>
            <a:pPr marL="0" indent="0">
              <a:buNone/>
            </a:pPr>
            <a:r>
              <a:rPr lang="en-US" sz="1700" dirty="0" smtClean="0"/>
              <a:t>The SSL certificates expire every two years and must be renewed and reinstalled</a:t>
            </a:r>
          </a:p>
          <a:p>
            <a:pPr marL="0" indent="0">
              <a:buNone/>
            </a:pPr>
            <a:endParaRPr lang="en-US" sz="1700" dirty="0"/>
          </a:p>
          <a:p>
            <a:pPr marL="0" indent="0">
              <a:buNone/>
            </a:pPr>
            <a:r>
              <a:rPr lang="en-US" sz="1700" dirty="0" smtClean="0"/>
              <a:t>All of the SMT JDOA TDSPs were affected and participated in the reinstallation process for certificate renewal of their NAESB integration to SMT (TDSP file feeds to SMT).</a:t>
            </a:r>
          </a:p>
          <a:p>
            <a:pPr marL="0" indent="0">
              <a:buNone/>
            </a:pPr>
            <a:endParaRPr lang="en-US" sz="1700" dirty="0"/>
          </a:p>
          <a:p>
            <a:pPr marL="0" indent="0">
              <a:buNone/>
            </a:pPr>
            <a:r>
              <a:rPr lang="en-US" sz="1700" dirty="0" smtClean="0"/>
              <a:t>2 REPs, 2 vendors that support REPs and 2 Third Parties that utilize two way SSL Certificate authentication were directly affected and participated in the reinstallation process.  SMT worked one on one with these parties.</a:t>
            </a:r>
          </a:p>
          <a:p>
            <a:pPr marL="0" indent="0">
              <a:buNone/>
            </a:pPr>
            <a:endParaRPr lang="en-US" sz="1700" dirty="0" smtClean="0"/>
          </a:p>
          <a:p>
            <a:pPr marL="0" indent="0">
              <a:buNone/>
            </a:pPr>
            <a:r>
              <a:rPr lang="en-US" sz="1700" dirty="0" smtClean="0"/>
              <a:t>On April 6 the renewal process required a brief 1 hour outage of the SMT API services from 9 AM to 10 AM and a second brief ½ hour outage of the SMT FTPS services from 1 PM to 1:30 PM</a:t>
            </a:r>
            <a:endParaRPr lang="en-US" sz="1700" dirty="0"/>
          </a:p>
          <a:p>
            <a:pPr marL="0" indent="0">
              <a:buNone/>
            </a:pPr>
            <a:endParaRPr lang="en-US" sz="1700" dirty="0"/>
          </a:p>
          <a:p>
            <a:pPr marL="0" indent="0">
              <a:buNone/>
            </a:pPr>
            <a:r>
              <a:rPr lang="en-US" sz="1700" dirty="0" smtClean="0"/>
              <a:t>The following Market </a:t>
            </a:r>
            <a:r>
              <a:rPr lang="en-US" sz="1700" dirty="0"/>
              <a:t>Notices </a:t>
            </a:r>
            <a:r>
              <a:rPr lang="en-US" sz="1700" dirty="0" smtClean="0"/>
              <a:t>were sent out – First  (3/14/16), Second (3/24/16), Third  (3/31/16), Fourth (4/5/16) and Successful Completion (4/7/16)</a:t>
            </a:r>
            <a:endParaRPr lang="en-US" sz="1700" dirty="0"/>
          </a:p>
          <a:p>
            <a:pPr lvl="1"/>
            <a:endParaRPr lang="en-US" sz="1700" dirty="0"/>
          </a:p>
        </p:txBody>
      </p:sp>
    </p:spTree>
    <p:extLst>
      <p:ext uri="{BB962C8B-B14F-4D97-AF65-F5344CB8AC3E}">
        <p14:creationId xmlns:p14="http://schemas.microsoft.com/office/powerpoint/2010/main" val="29610042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533400" y="2130425"/>
            <a:ext cx="10842626" cy="1470025"/>
          </a:xfrm>
        </p:spPr>
        <p:txBody>
          <a:bodyPr>
            <a:noAutofit/>
          </a:bodyPr>
          <a:lstStyle/>
          <a:p>
            <a:pPr algn="ctr"/>
            <a:r>
              <a:rPr lang="en-US" sz="3600" b="1" dirty="0" smtClean="0"/>
              <a:t>Update on SMT April and May Minor Releases to Correct Deficiencies and Usability Defects </a:t>
            </a:r>
            <a:endParaRPr lang="en-US" sz="3600" dirty="0"/>
          </a:p>
        </p:txBody>
      </p:sp>
    </p:spTree>
    <p:extLst>
      <p:ext uri="{BB962C8B-B14F-4D97-AF65-F5344CB8AC3E}">
        <p14:creationId xmlns:p14="http://schemas.microsoft.com/office/powerpoint/2010/main" val="33371644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fontScale="90000"/>
          </a:bodyPr>
          <a:lstStyle/>
          <a:p>
            <a:pPr algn="ctr"/>
            <a:r>
              <a:rPr lang="en-US" sz="2600" dirty="0" smtClean="0">
                <a:solidFill>
                  <a:srgbClr val="C00000"/>
                </a:solidFill>
              </a:rPr>
              <a:t>April 30, </a:t>
            </a:r>
            <a:r>
              <a:rPr lang="en-US" sz="2600" dirty="0">
                <a:solidFill>
                  <a:srgbClr val="C00000"/>
                </a:solidFill>
              </a:rPr>
              <a:t>2016</a:t>
            </a:r>
            <a:r>
              <a:rPr lang="en-US" sz="2600" dirty="0"/>
              <a:t/>
            </a:r>
            <a:br>
              <a:rPr lang="en-US" sz="2600" dirty="0"/>
            </a:br>
            <a:r>
              <a:rPr lang="en-US" sz="2600" dirty="0" smtClean="0">
                <a:solidFill>
                  <a:srgbClr val="C00000"/>
                </a:solidFill>
              </a:rPr>
              <a:t>SMT Minor Release to Correct Deficiencies and Usability Defects</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5</a:t>
            </a:fld>
            <a:endParaRPr lang="en-US"/>
          </a:p>
        </p:txBody>
      </p:sp>
      <p:sp>
        <p:nvSpPr>
          <p:cNvPr id="6" name="Content Placeholder 12"/>
          <p:cNvSpPr>
            <a:spLocks noGrp="1"/>
          </p:cNvSpPr>
          <p:nvPr>
            <p:ph idx="1"/>
          </p:nvPr>
        </p:nvSpPr>
        <p:spPr>
          <a:xfrm>
            <a:off x="533400" y="1371600"/>
            <a:ext cx="10698480" cy="4876800"/>
          </a:xfrm>
        </p:spPr>
        <p:txBody>
          <a:bodyPr>
            <a:normAutofit/>
          </a:bodyPr>
          <a:lstStyle/>
          <a:p>
            <a:pPr marL="63500" indent="0">
              <a:buNone/>
            </a:pPr>
            <a:r>
              <a:rPr lang="en-US" sz="1800" dirty="0" smtClean="0">
                <a:cs typeface="Aharoni" pitchFamily="2" charset="-79"/>
              </a:rPr>
              <a:t>The planned </a:t>
            </a:r>
            <a:r>
              <a:rPr lang="en-US" sz="1800" dirty="0">
                <a:cs typeface="Aharoni" pitchFamily="2" charset="-79"/>
              </a:rPr>
              <a:t>r</a:t>
            </a:r>
            <a:r>
              <a:rPr lang="en-US" sz="1800" dirty="0" smtClean="0">
                <a:cs typeface="Aharoni" pitchFamily="2" charset="-79"/>
              </a:rPr>
              <a:t>elease for April 30 2016 to SMT completed successfully and included the following:</a:t>
            </a:r>
          </a:p>
          <a:p>
            <a:pPr marL="346075" lvl="1" indent="0">
              <a:buNone/>
            </a:pPr>
            <a:endParaRPr lang="en-US" sz="1800" dirty="0" smtClean="0"/>
          </a:p>
          <a:p>
            <a:r>
              <a:rPr lang="en-US" sz="1800" dirty="0" smtClean="0"/>
              <a:t>The capability for a user to open SMT in multiple tabs in the same browser without having to re-enter login credentials (Browser </a:t>
            </a:r>
            <a:r>
              <a:rPr lang="en-US" sz="1800" dirty="0"/>
              <a:t>experience session </a:t>
            </a:r>
            <a:r>
              <a:rPr lang="en-US" sz="1800" dirty="0" smtClean="0"/>
              <a:t>management best practice) </a:t>
            </a:r>
            <a:endParaRPr lang="en-US" sz="1800" b="1" dirty="0"/>
          </a:p>
          <a:p>
            <a:pPr lvl="1"/>
            <a:r>
              <a:rPr lang="en-US" sz="1800" dirty="0" smtClean="0"/>
              <a:t>Prior to the release </a:t>
            </a:r>
            <a:r>
              <a:rPr lang="en-US" sz="1800" dirty="0"/>
              <a:t>when a user </a:t>
            </a:r>
            <a:r>
              <a:rPr lang="en-US" sz="1800" dirty="0" smtClean="0"/>
              <a:t>was </a:t>
            </a:r>
            <a:r>
              <a:rPr lang="en-US" sz="1800" dirty="0"/>
              <a:t>logged into SMT and </a:t>
            </a:r>
            <a:r>
              <a:rPr lang="en-US" sz="1800" dirty="0" smtClean="0"/>
              <a:t>opened </a:t>
            </a:r>
            <a:r>
              <a:rPr lang="en-US" sz="1800" dirty="0"/>
              <a:t>another tab in the same browser to utilize a second session of SMT they </a:t>
            </a:r>
            <a:r>
              <a:rPr lang="en-US" sz="1800" dirty="0" smtClean="0"/>
              <a:t>had to </a:t>
            </a:r>
            <a:r>
              <a:rPr lang="en-US" sz="1800" dirty="0"/>
              <a:t>re-enter their log in credentials again into the new tab</a:t>
            </a:r>
          </a:p>
          <a:p>
            <a:pPr lvl="1"/>
            <a:r>
              <a:rPr lang="en-US" sz="1800" dirty="0"/>
              <a:t>Per better industry practice when a user is already logged into a website and they open another tab for that same website they should not have to log in again</a:t>
            </a:r>
          </a:p>
          <a:p>
            <a:pPr lvl="1"/>
            <a:r>
              <a:rPr lang="en-US" sz="1800" dirty="0"/>
              <a:t>SMT </a:t>
            </a:r>
            <a:r>
              <a:rPr lang="en-US" sz="1800" dirty="0" smtClean="0"/>
              <a:t>has been corrected and now if </a:t>
            </a:r>
            <a:r>
              <a:rPr lang="en-US" sz="1800" dirty="0"/>
              <a:t>a user is already logged into SMT and they open </a:t>
            </a:r>
            <a:r>
              <a:rPr lang="en-US" sz="1800" dirty="0" smtClean="0"/>
              <a:t>another </a:t>
            </a:r>
            <a:r>
              <a:rPr lang="en-US" sz="1800" dirty="0"/>
              <a:t>tab in the same browser for </a:t>
            </a:r>
            <a:r>
              <a:rPr lang="en-US" sz="1800" dirty="0" smtClean="0"/>
              <a:t>additional SMT sessions </a:t>
            </a:r>
            <a:r>
              <a:rPr lang="en-US" sz="1800" dirty="0"/>
              <a:t>they will not have to </a:t>
            </a:r>
            <a:r>
              <a:rPr lang="en-US" sz="1800" dirty="0" smtClean="0"/>
              <a:t>re-enter </a:t>
            </a:r>
            <a:r>
              <a:rPr lang="en-US" sz="1800" dirty="0"/>
              <a:t>login credentials.  The user </a:t>
            </a:r>
            <a:r>
              <a:rPr lang="en-US" sz="1800" dirty="0" smtClean="0"/>
              <a:t>is taken </a:t>
            </a:r>
            <a:r>
              <a:rPr lang="en-US" sz="1800" dirty="0"/>
              <a:t>directly to the SMT landing page.</a:t>
            </a:r>
          </a:p>
          <a:p>
            <a:pPr lvl="1"/>
            <a:endParaRPr lang="en-US" sz="1800" dirty="0"/>
          </a:p>
        </p:txBody>
      </p:sp>
    </p:spTree>
    <p:extLst>
      <p:ext uri="{BB962C8B-B14F-4D97-AF65-F5344CB8AC3E}">
        <p14:creationId xmlns:p14="http://schemas.microsoft.com/office/powerpoint/2010/main" val="35589226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fontScale="90000"/>
          </a:bodyPr>
          <a:lstStyle/>
          <a:p>
            <a:pPr algn="ctr"/>
            <a:r>
              <a:rPr lang="en-US" sz="2600" dirty="0" smtClean="0">
                <a:solidFill>
                  <a:srgbClr val="C00000"/>
                </a:solidFill>
              </a:rPr>
              <a:t>April 30, </a:t>
            </a:r>
            <a:r>
              <a:rPr lang="en-US" sz="2600" dirty="0">
                <a:solidFill>
                  <a:srgbClr val="C00000"/>
                </a:solidFill>
              </a:rPr>
              <a:t>2016</a:t>
            </a:r>
            <a:r>
              <a:rPr lang="en-US" sz="2600" dirty="0"/>
              <a:t/>
            </a:r>
            <a:br>
              <a:rPr lang="en-US" sz="2600" dirty="0"/>
            </a:br>
            <a:r>
              <a:rPr lang="en-US" sz="2600" dirty="0" smtClean="0">
                <a:solidFill>
                  <a:srgbClr val="C00000"/>
                </a:solidFill>
              </a:rPr>
              <a:t>SMT Minor Release to Correct Deficiencies and Usability Defects</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6</a:t>
            </a:fld>
            <a:endParaRPr lang="en-US"/>
          </a:p>
        </p:txBody>
      </p:sp>
      <p:sp>
        <p:nvSpPr>
          <p:cNvPr id="6" name="Content Placeholder 12"/>
          <p:cNvSpPr>
            <a:spLocks noGrp="1"/>
          </p:cNvSpPr>
          <p:nvPr>
            <p:ph idx="1"/>
          </p:nvPr>
        </p:nvSpPr>
        <p:spPr>
          <a:xfrm>
            <a:off x="533400" y="1371600"/>
            <a:ext cx="10698480" cy="4876800"/>
          </a:xfrm>
        </p:spPr>
        <p:txBody>
          <a:bodyPr>
            <a:normAutofit/>
          </a:bodyPr>
          <a:lstStyle/>
          <a:p>
            <a:pPr marL="346075" lvl="1" indent="0">
              <a:buNone/>
            </a:pPr>
            <a:endParaRPr lang="en-US" sz="1800" dirty="0" smtClean="0"/>
          </a:p>
          <a:p>
            <a:pPr marL="0" indent="0">
              <a:buNone/>
            </a:pPr>
            <a:r>
              <a:rPr lang="en-US" sz="1800" dirty="0"/>
              <a:t>The </a:t>
            </a:r>
            <a:r>
              <a:rPr lang="en-US" sz="1800" dirty="0" smtClean="0"/>
              <a:t>release was successfully implemented </a:t>
            </a:r>
            <a:r>
              <a:rPr lang="en-US" sz="1800" dirty="0"/>
              <a:t>on </a:t>
            </a:r>
            <a:r>
              <a:rPr lang="en-US" sz="1800" dirty="0" smtClean="0"/>
              <a:t>April 30, 2016.  </a:t>
            </a:r>
          </a:p>
          <a:p>
            <a:pPr marL="0" indent="0">
              <a:buNone/>
            </a:pPr>
            <a:endParaRPr lang="en-US" sz="1800" dirty="0"/>
          </a:p>
          <a:p>
            <a:pPr marL="0" indent="0">
              <a:buNone/>
            </a:pPr>
            <a:r>
              <a:rPr lang="en-US" sz="1800" dirty="0" smtClean="0"/>
              <a:t>The implementation required </a:t>
            </a:r>
            <a:r>
              <a:rPr lang="en-US" sz="1800" dirty="0"/>
              <a:t>an outage of the portal website, HAN and ODR from </a:t>
            </a:r>
            <a:r>
              <a:rPr lang="en-US" sz="1800" dirty="0" smtClean="0"/>
              <a:t>Saturday April 30, 2016 12:01 </a:t>
            </a:r>
            <a:r>
              <a:rPr lang="en-US" sz="1800" dirty="0"/>
              <a:t>A</a:t>
            </a:r>
            <a:r>
              <a:rPr lang="en-US" sz="1800" dirty="0" smtClean="0"/>
              <a:t>.M</a:t>
            </a:r>
            <a:r>
              <a:rPr lang="en-US" sz="1800" dirty="0"/>
              <a:t>. CST until </a:t>
            </a:r>
            <a:r>
              <a:rPr lang="en-US" sz="1800" dirty="0" smtClean="0"/>
              <a:t>Saturday April 30, 2016 </a:t>
            </a:r>
            <a:r>
              <a:rPr lang="en-US" sz="1800" dirty="0"/>
              <a:t>6</a:t>
            </a:r>
            <a:r>
              <a:rPr lang="en-US" sz="1800" dirty="0" smtClean="0"/>
              <a:t>:00 </a:t>
            </a:r>
            <a:r>
              <a:rPr lang="en-US" sz="1800" dirty="0"/>
              <a:t>A.M. </a:t>
            </a:r>
            <a:r>
              <a:rPr lang="en-US" sz="1800" dirty="0" smtClean="0"/>
              <a:t>CST</a:t>
            </a:r>
          </a:p>
          <a:p>
            <a:pPr marL="0" indent="0">
              <a:buNone/>
            </a:pPr>
            <a:endParaRPr lang="en-US" sz="1800" dirty="0"/>
          </a:p>
          <a:p>
            <a:pPr marL="0" indent="0">
              <a:buNone/>
            </a:pPr>
            <a:r>
              <a:rPr lang="en-US" sz="1800" dirty="0"/>
              <a:t>LSE file delivery and the FTPS folders </a:t>
            </a:r>
            <a:r>
              <a:rPr lang="en-US" sz="1800" dirty="0" smtClean="0"/>
              <a:t>were not be affected</a:t>
            </a:r>
            <a:r>
              <a:rPr lang="en-US" sz="1800" dirty="0"/>
              <a:t>.</a:t>
            </a:r>
          </a:p>
          <a:p>
            <a:pPr marL="0" indent="0">
              <a:buNone/>
            </a:pPr>
            <a:endParaRPr lang="en-US" sz="1800" dirty="0"/>
          </a:p>
          <a:p>
            <a:pPr marL="0" indent="0">
              <a:buNone/>
            </a:pPr>
            <a:r>
              <a:rPr lang="en-US" sz="1800" dirty="0" smtClean="0"/>
              <a:t>The following Market </a:t>
            </a:r>
            <a:r>
              <a:rPr lang="en-US" sz="1800" dirty="0"/>
              <a:t>Notices </a:t>
            </a:r>
            <a:r>
              <a:rPr lang="en-US" sz="1800" dirty="0" smtClean="0"/>
              <a:t>were sent out - 30 day (3/31/16), 10 day (4/20/16), 3 day (4/27/16), 1 day (4/29/16) and successful completion (5/1/16)</a:t>
            </a:r>
            <a:endParaRPr lang="en-US" sz="1800" dirty="0"/>
          </a:p>
          <a:p>
            <a:pPr lvl="1"/>
            <a:endParaRPr lang="en-US" sz="1800" dirty="0"/>
          </a:p>
        </p:txBody>
      </p:sp>
    </p:spTree>
    <p:extLst>
      <p:ext uri="{BB962C8B-B14F-4D97-AF65-F5344CB8AC3E}">
        <p14:creationId xmlns:p14="http://schemas.microsoft.com/office/powerpoint/2010/main" val="39669171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fontScale="90000"/>
          </a:bodyPr>
          <a:lstStyle/>
          <a:p>
            <a:pPr algn="ctr"/>
            <a:r>
              <a:rPr lang="en-US" sz="2600" dirty="0" smtClean="0">
                <a:solidFill>
                  <a:srgbClr val="C00000"/>
                </a:solidFill>
              </a:rPr>
              <a:t>May 21, </a:t>
            </a:r>
            <a:r>
              <a:rPr lang="en-US" sz="2600" dirty="0">
                <a:solidFill>
                  <a:srgbClr val="C00000"/>
                </a:solidFill>
              </a:rPr>
              <a:t>2016</a:t>
            </a:r>
            <a:r>
              <a:rPr lang="en-US" sz="2600" dirty="0"/>
              <a:t/>
            </a:r>
            <a:br>
              <a:rPr lang="en-US" sz="2600" dirty="0"/>
            </a:br>
            <a:r>
              <a:rPr lang="en-US" sz="2600" dirty="0" smtClean="0">
                <a:solidFill>
                  <a:srgbClr val="C00000"/>
                </a:solidFill>
              </a:rPr>
              <a:t>SMT Minor Release to Correct Deficiencies and Usability Defects</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7</a:t>
            </a:fld>
            <a:endParaRPr lang="en-US"/>
          </a:p>
        </p:txBody>
      </p:sp>
      <p:sp>
        <p:nvSpPr>
          <p:cNvPr id="6" name="Content Placeholder 12"/>
          <p:cNvSpPr>
            <a:spLocks noGrp="1"/>
          </p:cNvSpPr>
          <p:nvPr>
            <p:ph idx="1"/>
          </p:nvPr>
        </p:nvSpPr>
        <p:spPr>
          <a:xfrm>
            <a:off x="533400" y="1371600"/>
            <a:ext cx="10698480" cy="4876800"/>
          </a:xfrm>
        </p:spPr>
        <p:txBody>
          <a:bodyPr>
            <a:normAutofit lnSpcReduction="10000"/>
          </a:bodyPr>
          <a:lstStyle/>
          <a:p>
            <a:pPr marL="63500" indent="0">
              <a:buNone/>
            </a:pPr>
            <a:r>
              <a:rPr lang="en-US" sz="1400" dirty="0" smtClean="0">
                <a:cs typeface="Aharoni" pitchFamily="2" charset="-79"/>
              </a:rPr>
              <a:t>The planned </a:t>
            </a:r>
            <a:r>
              <a:rPr lang="en-US" sz="1400" dirty="0">
                <a:cs typeface="Aharoni" pitchFamily="2" charset="-79"/>
              </a:rPr>
              <a:t>r</a:t>
            </a:r>
            <a:r>
              <a:rPr lang="en-US" sz="1400" dirty="0" smtClean="0">
                <a:cs typeface="Aharoni" pitchFamily="2" charset="-79"/>
              </a:rPr>
              <a:t>elease for May 21, 2016 to SMT completed successfully and included the following:</a:t>
            </a:r>
          </a:p>
          <a:p>
            <a:pPr marL="0" indent="0">
              <a:buNone/>
            </a:pPr>
            <a:endParaRPr lang="en-US" sz="1400" dirty="0"/>
          </a:p>
          <a:p>
            <a:pPr lvl="0"/>
            <a:r>
              <a:rPr lang="en-US" sz="1400" dirty="0" smtClean="0"/>
              <a:t>Implementation of meter </a:t>
            </a:r>
            <a:r>
              <a:rPr lang="en-US" sz="1400" dirty="0"/>
              <a:t>description for Small Business users on the My Meter Usage Report web page and the My Meters web page</a:t>
            </a:r>
          </a:p>
          <a:p>
            <a:pPr lvl="1"/>
            <a:r>
              <a:rPr lang="en-US" sz="1400" dirty="0" smtClean="0"/>
              <a:t>Prior to the release </a:t>
            </a:r>
            <a:r>
              <a:rPr lang="en-US" sz="1400" dirty="0"/>
              <a:t>when a Small Business user </a:t>
            </a:r>
            <a:r>
              <a:rPr lang="en-US" sz="1400" dirty="0" smtClean="0"/>
              <a:t>navigated </a:t>
            </a:r>
            <a:r>
              <a:rPr lang="en-US" sz="1400" dirty="0"/>
              <a:t>to the My Meter Usage Report on the SMT website the “Description” field </a:t>
            </a:r>
            <a:r>
              <a:rPr lang="en-US" sz="1400" dirty="0" smtClean="0"/>
              <a:t>was </a:t>
            </a:r>
            <a:r>
              <a:rPr lang="en-US" sz="1400" dirty="0"/>
              <a:t>blank.  This field should not </a:t>
            </a:r>
            <a:r>
              <a:rPr lang="en-US" sz="1400" dirty="0" smtClean="0"/>
              <a:t>have been </a:t>
            </a:r>
            <a:r>
              <a:rPr lang="en-US" sz="1400" dirty="0"/>
              <a:t>blank and </a:t>
            </a:r>
            <a:r>
              <a:rPr lang="en-US" sz="1400" dirty="0" smtClean="0"/>
              <a:t>did already display correctly </a:t>
            </a:r>
            <a:r>
              <a:rPr lang="en-US" sz="1400" dirty="0"/>
              <a:t>for Residential users.</a:t>
            </a:r>
          </a:p>
          <a:p>
            <a:pPr lvl="1"/>
            <a:r>
              <a:rPr lang="en-US" sz="1400" dirty="0" smtClean="0"/>
              <a:t>Prior to the release </a:t>
            </a:r>
            <a:r>
              <a:rPr lang="en-US" sz="1400" dirty="0"/>
              <a:t>when a Small Business user </a:t>
            </a:r>
            <a:r>
              <a:rPr lang="en-US" sz="1400" dirty="0" smtClean="0"/>
              <a:t>navigated </a:t>
            </a:r>
            <a:r>
              <a:rPr lang="en-US" sz="1400" dirty="0"/>
              <a:t>to the My Meters Page on the website the “Description” column </a:t>
            </a:r>
            <a:r>
              <a:rPr lang="en-US" sz="1400" dirty="0" smtClean="0"/>
              <a:t>was </a:t>
            </a:r>
            <a:r>
              <a:rPr lang="en-US" sz="1400" dirty="0"/>
              <a:t>missing.  This column should not </a:t>
            </a:r>
            <a:r>
              <a:rPr lang="en-US" sz="1400" dirty="0" smtClean="0"/>
              <a:t>have been </a:t>
            </a:r>
            <a:r>
              <a:rPr lang="en-US" sz="1400" dirty="0"/>
              <a:t>missing and </a:t>
            </a:r>
            <a:r>
              <a:rPr lang="en-US" sz="1400" dirty="0" smtClean="0"/>
              <a:t>did already display </a:t>
            </a:r>
            <a:r>
              <a:rPr lang="en-US" sz="1400" dirty="0"/>
              <a:t>correctly for Residential users</a:t>
            </a:r>
          </a:p>
          <a:p>
            <a:pPr lvl="1"/>
            <a:r>
              <a:rPr lang="en-US" sz="1400" dirty="0"/>
              <a:t>SMT </a:t>
            </a:r>
            <a:r>
              <a:rPr lang="en-US" sz="1400" dirty="0" smtClean="0"/>
              <a:t>was corrected </a:t>
            </a:r>
            <a:r>
              <a:rPr lang="en-US" sz="1400" dirty="0"/>
              <a:t>for Small Business users </a:t>
            </a:r>
            <a:r>
              <a:rPr lang="en-US" sz="1400" dirty="0" smtClean="0"/>
              <a:t>and now displays </a:t>
            </a:r>
            <a:r>
              <a:rPr lang="en-US" sz="1400" dirty="0"/>
              <a:t>the meter description field on the My Meter Usage Report web page and </a:t>
            </a:r>
            <a:r>
              <a:rPr lang="en-US" sz="1400" dirty="0" smtClean="0"/>
              <a:t>now displays </a:t>
            </a:r>
            <a:r>
              <a:rPr lang="en-US" sz="1400" dirty="0"/>
              <a:t>the meter description column on the My Meters web page.</a:t>
            </a:r>
          </a:p>
          <a:p>
            <a:pPr lvl="0"/>
            <a:r>
              <a:rPr lang="en-US" sz="1400" dirty="0" smtClean="0"/>
              <a:t>Implementation of </a:t>
            </a:r>
            <a:r>
              <a:rPr lang="en-US" sz="1400" dirty="0"/>
              <a:t>a monthly recurring report for TDSPs listing each TDSPs existing SMT user and their corresponding information including user id, user name, user type (admin or user), contact information and date of account creation.  This report </a:t>
            </a:r>
            <a:r>
              <a:rPr lang="en-US" sz="1400" dirty="0" smtClean="0"/>
              <a:t>was implemented </a:t>
            </a:r>
            <a:r>
              <a:rPr lang="en-US" sz="1400" dirty="0"/>
              <a:t>in accordance with security best practices.</a:t>
            </a:r>
          </a:p>
          <a:p>
            <a:pPr lvl="0"/>
            <a:r>
              <a:rPr lang="en-US" sz="1400" b="1" dirty="0" smtClean="0"/>
              <a:t>REMOVED FROM THIS RELEASE FOR </a:t>
            </a:r>
            <a:r>
              <a:rPr lang="en-US" sz="1400" b="1" smtClean="0"/>
              <a:t>ADDITIONAL TESTING AND WILL IMPLEMENT IN FUTURE RELEASE </a:t>
            </a:r>
            <a:r>
              <a:rPr lang="en-US" sz="1400" dirty="0" smtClean="0"/>
              <a:t>- A </a:t>
            </a:r>
            <a:r>
              <a:rPr lang="en-US" sz="1400" dirty="0"/>
              <a:t>weekly report for TDSPs listing each ESIID within SMT that is missing valid meter data (meter is missing or inactive) or that is missing valid ROR data (ROR is missing or ROR is inactive).  Invalid meter or ROR data for an ESIID causes a Meter Not Found error on SMT.  This report is being implemented to assist in reducing the Meter Not Found errors and help desk tickets.</a:t>
            </a:r>
          </a:p>
          <a:p>
            <a:pPr lvl="0"/>
            <a:r>
              <a:rPr lang="en-US" sz="1400" dirty="0" smtClean="0"/>
              <a:t>Implementation of </a:t>
            </a:r>
            <a:r>
              <a:rPr lang="en-US" sz="1400" dirty="0"/>
              <a:t>more descriptive error messages for errors that occur during a REPs ESIID search functionality.  </a:t>
            </a:r>
          </a:p>
          <a:p>
            <a:pPr lvl="1"/>
            <a:r>
              <a:rPr lang="en-US" sz="1400" dirty="0" smtClean="0"/>
              <a:t>Prior to the release </a:t>
            </a:r>
            <a:r>
              <a:rPr lang="en-US" sz="1400" dirty="0"/>
              <a:t>the generic message “No Results Found” </a:t>
            </a:r>
            <a:r>
              <a:rPr lang="en-US" sz="1400" dirty="0" smtClean="0"/>
              <a:t>was </a:t>
            </a:r>
            <a:r>
              <a:rPr lang="en-US" sz="1400" dirty="0"/>
              <a:t>displayed for all types of REP ESIID search errors.</a:t>
            </a:r>
          </a:p>
          <a:p>
            <a:pPr lvl="1"/>
            <a:r>
              <a:rPr lang="en-US" sz="1400" dirty="0"/>
              <a:t>SMT </a:t>
            </a:r>
            <a:r>
              <a:rPr lang="en-US" sz="1400" dirty="0" smtClean="0"/>
              <a:t>corrected </a:t>
            </a:r>
            <a:r>
              <a:rPr lang="en-US" sz="1400" dirty="0"/>
              <a:t>the error messages to be the following more specific messages:  “The meter is not active”; “The meter does not exist”; and “The entered ESIID is not valid or does not exist on the SMT database</a:t>
            </a:r>
            <a:r>
              <a:rPr lang="en-US" sz="1400" dirty="0" smtClean="0"/>
              <a:t>”.</a:t>
            </a:r>
            <a:endParaRPr lang="en-US" sz="1400" dirty="0"/>
          </a:p>
        </p:txBody>
      </p:sp>
    </p:spTree>
    <p:extLst>
      <p:ext uri="{BB962C8B-B14F-4D97-AF65-F5344CB8AC3E}">
        <p14:creationId xmlns:p14="http://schemas.microsoft.com/office/powerpoint/2010/main" val="22739524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fontScale="90000"/>
          </a:bodyPr>
          <a:lstStyle/>
          <a:p>
            <a:pPr algn="ctr"/>
            <a:r>
              <a:rPr lang="en-US" sz="2600" dirty="0" smtClean="0">
                <a:solidFill>
                  <a:srgbClr val="C00000"/>
                </a:solidFill>
              </a:rPr>
              <a:t>May 21, </a:t>
            </a:r>
            <a:r>
              <a:rPr lang="en-US" sz="2600" dirty="0">
                <a:solidFill>
                  <a:srgbClr val="C00000"/>
                </a:solidFill>
              </a:rPr>
              <a:t>2016</a:t>
            </a:r>
            <a:r>
              <a:rPr lang="en-US" sz="2600" dirty="0"/>
              <a:t/>
            </a:r>
            <a:br>
              <a:rPr lang="en-US" sz="2600" dirty="0"/>
            </a:br>
            <a:r>
              <a:rPr lang="en-US" sz="2600" dirty="0" smtClean="0">
                <a:solidFill>
                  <a:srgbClr val="C00000"/>
                </a:solidFill>
              </a:rPr>
              <a:t>SMT Minor Release to Correct Deficiencies and Usability Defects</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8</a:t>
            </a:fld>
            <a:endParaRPr lang="en-US"/>
          </a:p>
        </p:txBody>
      </p:sp>
      <p:sp>
        <p:nvSpPr>
          <p:cNvPr id="6" name="Content Placeholder 12"/>
          <p:cNvSpPr>
            <a:spLocks noGrp="1"/>
          </p:cNvSpPr>
          <p:nvPr>
            <p:ph idx="1"/>
          </p:nvPr>
        </p:nvSpPr>
        <p:spPr>
          <a:xfrm>
            <a:off x="533400" y="1371600"/>
            <a:ext cx="10698480" cy="4876800"/>
          </a:xfrm>
        </p:spPr>
        <p:txBody>
          <a:bodyPr>
            <a:normAutofit lnSpcReduction="10000"/>
          </a:bodyPr>
          <a:lstStyle/>
          <a:p>
            <a:pPr marL="63500" indent="0">
              <a:buNone/>
            </a:pPr>
            <a:r>
              <a:rPr lang="en-US" sz="1500" dirty="0" smtClean="0">
                <a:cs typeface="Aharoni" pitchFamily="2" charset="-79"/>
              </a:rPr>
              <a:t>The planned </a:t>
            </a:r>
            <a:r>
              <a:rPr lang="en-US" sz="1500" dirty="0">
                <a:cs typeface="Aharoni" pitchFamily="2" charset="-79"/>
              </a:rPr>
              <a:t>r</a:t>
            </a:r>
            <a:r>
              <a:rPr lang="en-US" sz="1500" dirty="0" smtClean="0">
                <a:cs typeface="Aharoni" pitchFamily="2" charset="-79"/>
              </a:rPr>
              <a:t>elease for May 21, 2016 to SMT completed successfully and included the following:</a:t>
            </a:r>
          </a:p>
          <a:p>
            <a:pPr marL="0" indent="0">
              <a:buNone/>
            </a:pPr>
            <a:endParaRPr lang="en-US" sz="1500" dirty="0"/>
          </a:p>
          <a:p>
            <a:pPr lvl="0"/>
            <a:r>
              <a:rPr lang="en-US" sz="1500" dirty="0" smtClean="0"/>
              <a:t>Refined </a:t>
            </a:r>
            <a:r>
              <a:rPr lang="en-US" sz="1500" dirty="0"/>
              <a:t>and </a:t>
            </a:r>
            <a:r>
              <a:rPr lang="en-US" sz="1500" dirty="0" smtClean="0"/>
              <a:t>corrected </a:t>
            </a:r>
            <a:r>
              <a:rPr lang="en-US" sz="1500" dirty="0"/>
              <a:t>the REP Subscription for New Customer Enrollment 12 Months History Report validation process.  </a:t>
            </a:r>
          </a:p>
          <a:p>
            <a:pPr lvl="1"/>
            <a:r>
              <a:rPr lang="en-US" sz="1500" dirty="0" smtClean="0"/>
              <a:t>Prior to the release the </a:t>
            </a:r>
            <a:r>
              <a:rPr lang="en-US" sz="1500" dirty="0"/>
              <a:t>process for the REP subscription of the New Customer Enrollment 12 Month History Report </a:t>
            </a:r>
            <a:r>
              <a:rPr lang="en-US" sz="1500" dirty="0" smtClean="0"/>
              <a:t>required </a:t>
            </a:r>
            <a:r>
              <a:rPr lang="en-US" sz="1500" dirty="0"/>
              <a:t>that the REP provide an affirmative response every 12 months that they wish this report subscription to continue. This </a:t>
            </a:r>
            <a:r>
              <a:rPr lang="en-US" sz="1500" dirty="0" smtClean="0"/>
              <a:t>had caused </a:t>
            </a:r>
            <a:r>
              <a:rPr lang="en-US" sz="1500" dirty="0"/>
              <a:t>incidence of the report subscription to be “turned off” after 12 months when that is not the actual desired result of that REP.  In these incidences, the subscription was reinitiated for those </a:t>
            </a:r>
            <a:r>
              <a:rPr lang="en-US" sz="1500" dirty="0" err="1"/>
              <a:t>REPs.</a:t>
            </a:r>
            <a:endParaRPr lang="en-US" sz="1500" dirty="0"/>
          </a:p>
          <a:p>
            <a:pPr lvl="1"/>
            <a:r>
              <a:rPr lang="en-US" sz="1500" dirty="0"/>
              <a:t>SMT </a:t>
            </a:r>
            <a:r>
              <a:rPr lang="en-US" sz="1500" dirty="0" smtClean="0"/>
              <a:t>modified </a:t>
            </a:r>
            <a:r>
              <a:rPr lang="en-US" sz="1500" dirty="0"/>
              <a:t>the process for the REP subscription of the New Customer Enrollment 12 Month History Report to require the REP to “terminate” the subscription instead of “continue” the subscription.  This </a:t>
            </a:r>
            <a:r>
              <a:rPr lang="en-US" sz="1500" dirty="0" smtClean="0"/>
              <a:t>eliminates </a:t>
            </a:r>
            <a:r>
              <a:rPr lang="en-US" sz="1500" dirty="0"/>
              <a:t>any potential for the subscription to be “turned off” without the REP consent.</a:t>
            </a:r>
          </a:p>
          <a:p>
            <a:pPr lvl="0"/>
            <a:r>
              <a:rPr lang="en-US" sz="1500" dirty="0" smtClean="0"/>
              <a:t>Correction of the </a:t>
            </a:r>
            <a:r>
              <a:rPr lang="en-US" sz="1500" dirty="0"/>
              <a:t>Green Button report message.</a:t>
            </a:r>
          </a:p>
          <a:p>
            <a:pPr lvl="1"/>
            <a:r>
              <a:rPr lang="en-US" sz="1500" dirty="0" smtClean="0"/>
              <a:t>Prior to the release </a:t>
            </a:r>
            <a:r>
              <a:rPr lang="en-US" sz="1500" dirty="0"/>
              <a:t>when a user </a:t>
            </a:r>
            <a:r>
              <a:rPr lang="en-US" sz="1500" dirty="0" smtClean="0"/>
              <a:t>requested </a:t>
            </a:r>
            <a:r>
              <a:rPr lang="en-US" sz="1500" dirty="0"/>
              <a:t>a Green Button report the status detail message </a:t>
            </a:r>
            <a:r>
              <a:rPr lang="en-US" sz="1500" dirty="0" smtClean="0"/>
              <a:t>displayed </a:t>
            </a:r>
            <a:r>
              <a:rPr lang="en-US" sz="1500" dirty="0"/>
              <a:t>“Report is sent to your FTP folder”.  This </a:t>
            </a:r>
            <a:r>
              <a:rPr lang="en-US" sz="1500" dirty="0" smtClean="0"/>
              <a:t>was </a:t>
            </a:r>
            <a:r>
              <a:rPr lang="en-US" sz="1500" dirty="0"/>
              <a:t>incorrect </a:t>
            </a:r>
            <a:r>
              <a:rPr lang="en-US" sz="1500" dirty="0" smtClean="0"/>
              <a:t>as </a:t>
            </a:r>
            <a:r>
              <a:rPr lang="en-US" sz="1500" dirty="0"/>
              <a:t>the report is always </a:t>
            </a:r>
            <a:r>
              <a:rPr lang="en-US" sz="1500" dirty="0" smtClean="0"/>
              <a:t>sent </a:t>
            </a:r>
            <a:r>
              <a:rPr lang="en-US" sz="1500" dirty="0"/>
              <a:t>to a user’s email box.</a:t>
            </a:r>
          </a:p>
          <a:p>
            <a:pPr lvl="1"/>
            <a:r>
              <a:rPr lang="en-US" sz="1500" dirty="0"/>
              <a:t>SMT </a:t>
            </a:r>
            <a:r>
              <a:rPr lang="en-US" sz="1500" dirty="0" smtClean="0"/>
              <a:t>corrected </a:t>
            </a:r>
            <a:r>
              <a:rPr lang="en-US" sz="1500" dirty="0"/>
              <a:t>the message to display “Your report has been generated”.  Also, a note </a:t>
            </a:r>
            <a:r>
              <a:rPr lang="en-US" sz="1500" dirty="0" smtClean="0"/>
              <a:t>was </a:t>
            </a:r>
            <a:r>
              <a:rPr lang="en-US" sz="1500" dirty="0"/>
              <a:t>added to the report status webpage that explains “Green Button reports are sent to your email”</a:t>
            </a:r>
          </a:p>
          <a:p>
            <a:pPr lvl="0"/>
            <a:r>
              <a:rPr lang="en-US" sz="1500" dirty="0"/>
              <a:t>Removal of extraneous characters from the SMT automated email that acknowledges receipt of a user’s feedback.</a:t>
            </a:r>
          </a:p>
          <a:p>
            <a:pPr lvl="1"/>
            <a:r>
              <a:rPr lang="en-US" sz="1500" dirty="0" smtClean="0"/>
              <a:t>Prior to the release </a:t>
            </a:r>
            <a:r>
              <a:rPr lang="en-US" sz="1500" dirty="0"/>
              <a:t>the user’s name field in the automated receipt of feedback acknowledgement email </a:t>
            </a:r>
            <a:r>
              <a:rPr lang="en-US" sz="1500" dirty="0" smtClean="0"/>
              <a:t>contained </a:t>
            </a:r>
            <a:r>
              <a:rPr lang="en-US" sz="1500" dirty="0"/>
              <a:t>an extraneous set of three XXXs in front of the name.</a:t>
            </a:r>
          </a:p>
          <a:p>
            <a:pPr lvl="1"/>
            <a:r>
              <a:rPr lang="en-US" sz="1500" dirty="0"/>
              <a:t>SMT </a:t>
            </a:r>
            <a:r>
              <a:rPr lang="en-US" sz="1500" dirty="0" smtClean="0"/>
              <a:t>corrected </a:t>
            </a:r>
            <a:r>
              <a:rPr lang="en-US" sz="1500" dirty="0"/>
              <a:t>and </a:t>
            </a:r>
            <a:r>
              <a:rPr lang="en-US" sz="1500" dirty="0" smtClean="0"/>
              <a:t>removed </a:t>
            </a:r>
            <a:r>
              <a:rPr lang="en-US" sz="1500" dirty="0"/>
              <a:t>the extraneous set of three XXXs in the name field.</a:t>
            </a:r>
          </a:p>
          <a:p>
            <a:pPr lvl="1"/>
            <a:endParaRPr lang="en-US" sz="1800" dirty="0"/>
          </a:p>
        </p:txBody>
      </p:sp>
    </p:spTree>
    <p:extLst>
      <p:ext uri="{BB962C8B-B14F-4D97-AF65-F5344CB8AC3E}">
        <p14:creationId xmlns:p14="http://schemas.microsoft.com/office/powerpoint/2010/main" val="41606839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fontScale="90000"/>
          </a:bodyPr>
          <a:lstStyle/>
          <a:p>
            <a:pPr algn="ctr"/>
            <a:r>
              <a:rPr lang="en-US" sz="2600" dirty="0" smtClean="0">
                <a:solidFill>
                  <a:srgbClr val="C00000"/>
                </a:solidFill>
              </a:rPr>
              <a:t>May 21, </a:t>
            </a:r>
            <a:r>
              <a:rPr lang="en-US" sz="2600" dirty="0">
                <a:solidFill>
                  <a:srgbClr val="C00000"/>
                </a:solidFill>
              </a:rPr>
              <a:t>2016</a:t>
            </a:r>
            <a:r>
              <a:rPr lang="en-US" sz="2600" dirty="0"/>
              <a:t/>
            </a:r>
            <a:br>
              <a:rPr lang="en-US" sz="2600" dirty="0"/>
            </a:br>
            <a:r>
              <a:rPr lang="en-US" sz="2600" dirty="0" smtClean="0">
                <a:solidFill>
                  <a:srgbClr val="C00000"/>
                </a:solidFill>
              </a:rPr>
              <a:t>SMT Minor Release to Correct Deficiencies and Usability Defects</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9</a:t>
            </a:fld>
            <a:endParaRPr lang="en-US"/>
          </a:p>
        </p:txBody>
      </p:sp>
      <p:sp>
        <p:nvSpPr>
          <p:cNvPr id="6" name="Content Placeholder 12"/>
          <p:cNvSpPr>
            <a:spLocks noGrp="1"/>
          </p:cNvSpPr>
          <p:nvPr>
            <p:ph idx="1"/>
          </p:nvPr>
        </p:nvSpPr>
        <p:spPr>
          <a:xfrm>
            <a:off x="533400" y="1371600"/>
            <a:ext cx="10698480" cy="4876800"/>
          </a:xfrm>
        </p:spPr>
        <p:txBody>
          <a:bodyPr>
            <a:normAutofit/>
          </a:bodyPr>
          <a:lstStyle/>
          <a:p>
            <a:pPr marL="346075" lvl="1" indent="0">
              <a:buNone/>
            </a:pPr>
            <a:endParaRPr lang="en-US" sz="1800" dirty="0" smtClean="0"/>
          </a:p>
          <a:p>
            <a:pPr marL="0" indent="0">
              <a:buNone/>
            </a:pPr>
            <a:r>
              <a:rPr lang="en-US" sz="1800" dirty="0"/>
              <a:t>The </a:t>
            </a:r>
            <a:r>
              <a:rPr lang="en-US" sz="1800" dirty="0" smtClean="0"/>
              <a:t>release was successfully implemented </a:t>
            </a:r>
            <a:r>
              <a:rPr lang="en-US" sz="1800" dirty="0"/>
              <a:t>on </a:t>
            </a:r>
            <a:r>
              <a:rPr lang="en-US" sz="1800" dirty="0" smtClean="0"/>
              <a:t>May 21, 2016.  </a:t>
            </a:r>
          </a:p>
          <a:p>
            <a:pPr marL="0" indent="0">
              <a:buNone/>
            </a:pPr>
            <a:endParaRPr lang="en-US" sz="1800" dirty="0"/>
          </a:p>
          <a:p>
            <a:pPr marL="0" indent="0">
              <a:buNone/>
            </a:pPr>
            <a:r>
              <a:rPr lang="en-US" sz="1800" dirty="0" smtClean="0"/>
              <a:t>The implementation required </a:t>
            </a:r>
            <a:r>
              <a:rPr lang="en-US" sz="1800" dirty="0"/>
              <a:t>an outage of the portal website, HAN and ODR from </a:t>
            </a:r>
            <a:r>
              <a:rPr lang="en-US" sz="1800" dirty="0" smtClean="0"/>
              <a:t>Saturday May 21, 2016 12:01 </a:t>
            </a:r>
            <a:r>
              <a:rPr lang="en-US" sz="1800" dirty="0"/>
              <a:t>A</a:t>
            </a:r>
            <a:r>
              <a:rPr lang="en-US" sz="1800" dirty="0" smtClean="0"/>
              <a:t>.M</a:t>
            </a:r>
            <a:r>
              <a:rPr lang="en-US" sz="1800" dirty="0"/>
              <a:t>. CST until </a:t>
            </a:r>
            <a:r>
              <a:rPr lang="en-US" sz="1800" dirty="0" smtClean="0"/>
              <a:t>Saturday May 21, 2016 </a:t>
            </a:r>
            <a:r>
              <a:rPr lang="en-US" sz="1800" dirty="0"/>
              <a:t>6</a:t>
            </a:r>
            <a:r>
              <a:rPr lang="en-US" sz="1800" dirty="0" smtClean="0"/>
              <a:t>:00 </a:t>
            </a:r>
            <a:r>
              <a:rPr lang="en-US" sz="1800" dirty="0"/>
              <a:t>A.M. </a:t>
            </a:r>
            <a:r>
              <a:rPr lang="en-US" sz="1800" dirty="0" smtClean="0"/>
              <a:t>CST</a:t>
            </a:r>
          </a:p>
          <a:p>
            <a:pPr marL="0" indent="0">
              <a:buNone/>
            </a:pPr>
            <a:endParaRPr lang="en-US" sz="1800" dirty="0"/>
          </a:p>
          <a:p>
            <a:pPr marL="0" indent="0">
              <a:buNone/>
            </a:pPr>
            <a:r>
              <a:rPr lang="en-US" sz="1800" dirty="0"/>
              <a:t>LSE file delivery and the FTPS folders </a:t>
            </a:r>
            <a:r>
              <a:rPr lang="en-US" sz="1800" dirty="0" smtClean="0"/>
              <a:t>were not be affected</a:t>
            </a:r>
            <a:r>
              <a:rPr lang="en-US" sz="1800" dirty="0"/>
              <a:t>.</a:t>
            </a:r>
          </a:p>
          <a:p>
            <a:pPr marL="0" indent="0">
              <a:buNone/>
            </a:pPr>
            <a:endParaRPr lang="en-US" sz="1800" dirty="0"/>
          </a:p>
          <a:p>
            <a:pPr marL="0" indent="0">
              <a:buNone/>
            </a:pPr>
            <a:r>
              <a:rPr lang="en-US" sz="1800" dirty="0" smtClean="0"/>
              <a:t>The following Market </a:t>
            </a:r>
            <a:r>
              <a:rPr lang="en-US" sz="1800" dirty="0"/>
              <a:t>Notices </a:t>
            </a:r>
            <a:r>
              <a:rPr lang="en-US" sz="1800" dirty="0" smtClean="0"/>
              <a:t>were sent out – First (4/27/16), Second (5/11/16), Third (5/18/16), Fourth (5/20/16) and successful completion (5/22/16)</a:t>
            </a:r>
            <a:endParaRPr lang="en-US" sz="1800" dirty="0"/>
          </a:p>
          <a:p>
            <a:pPr lvl="1"/>
            <a:endParaRPr lang="en-US" sz="1800" dirty="0"/>
          </a:p>
        </p:txBody>
      </p:sp>
    </p:spTree>
    <p:extLst>
      <p:ext uri="{BB962C8B-B14F-4D97-AF65-F5344CB8AC3E}">
        <p14:creationId xmlns:p14="http://schemas.microsoft.com/office/powerpoint/2010/main" val="3314364227"/>
      </p:ext>
    </p:extLst>
  </p:cSld>
  <p:clrMapOvr>
    <a:masterClrMapping/>
  </p:clrMapOvr>
  <p:timing>
    <p:tnLst>
      <p:par>
        <p:cTn id="1" dur="indefinite" restart="never" nodeType="tmRoot"/>
      </p:par>
    </p:tnLst>
  </p:timing>
</p:sld>
</file>

<file path=ppt/theme/theme1.xml><?xml version="1.0" encoding="utf-8"?>
<a:theme xmlns:a="http://schemas.openxmlformats.org/drawingml/2006/main" name="S&amp;C-2010">
  <a:themeElements>
    <a:clrScheme name="S&amp;C-2010 9">
      <a:dk1>
        <a:srgbClr val="000000"/>
      </a:dk1>
      <a:lt1>
        <a:srgbClr val="FFFFFF"/>
      </a:lt1>
      <a:dk2>
        <a:srgbClr val="000000"/>
      </a:dk2>
      <a:lt2>
        <a:srgbClr val="FFFFFF"/>
      </a:lt2>
      <a:accent1>
        <a:srgbClr val="7889FB"/>
      </a:accent1>
      <a:accent2>
        <a:srgbClr val="D6DBFE"/>
      </a:accent2>
      <a:accent3>
        <a:srgbClr val="FFFFFF"/>
      </a:accent3>
      <a:accent4>
        <a:srgbClr val="000000"/>
      </a:accent4>
      <a:accent5>
        <a:srgbClr val="BEC4FD"/>
      </a:accent5>
      <a:accent6>
        <a:srgbClr val="C2C6E6"/>
      </a:accent6>
      <a:hlink>
        <a:srgbClr val="7889FB"/>
      </a:hlink>
      <a:folHlink>
        <a:srgbClr val="9900CC"/>
      </a:folHlink>
    </a:clrScheme>
    <a:fontScheme name="S&amp;C-2010">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rgbClr val="333333"/>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noFill/>
        <a:ln w="12700" cap="flat" cmpd="sng" algn="ctr">
          <a:solidFill>
            <a:srgbClr val="333333"/>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S&amp;C-2010 1">
        <a:dk1>
          <a:srgbClr val="000000"/>
        </a:dk1>
        <a:lt1>
          <a:srgbClr val="FFFFFF"/>
        </a:lt1>
        <a:dk2>
          <a:srgbClr val="000000"/>
        </a:dk2>
        <a:lt2>
          <a:srgbClr val="808080"/>
        </a:lt2>
        <a:accent1>
          <a:srgbClr val="009999"/>
        </a:accent1>
        <a:accent2>
          <a:srgbClr val="71BFA7"/>
        </a:accent2>
        <a:accent3>
          <a:srgbClr val="FFFFFF"/>
        </a:accent3>
        <a:accent4>
          <a:srgbClr val="000000"/>
        </a:accent4>
        <a:accent5>
          <a:srgbClr val="AACACA"/>
        </a:accent5>
        <a:accent6>
          <a:srgbClr val="66AD97"/>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2">
        <a:dk1>
          <a:srgbClr val="000000"/>
        </a:dk1>
        <a:lt1>
          <a:srgbClr val="FFFFFF"/>
        </a:lt1>
        <a:dk2>
          <a:srgbClr val="000000"/>
        </a:dk2>
        <a:lt2>
          <a:srgbClr val="808080"/>
        </a:lt2>
        <a:accent1>
          <a:srgbClr val="7889FB"/>
        </a:accent1>
        <a:accent2>
          <a:srgbClr val="71BFA7"/>
        </a:accent2>
        <a:accent3>
          <a:srgbClr val="FFFFFF"/>
        </a:accent3>
        <a:accent4>
          <a:srgbClr val="000000"/>
        </a:accent4>
        <a:accent5>
          <a:srgbClr val="BEC4FD"/>
        </a:accent5>
        <a:accent6>
          <a:srgbClr val="66AD97"/>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3">
        <a:dk1>
          <a:srgbClr val="000000"/>
        </a:dk1>
        <a:lt1>
          <a:srgbClr val="FFFFFF"/>
        </a:lt1>
        <a:dk2>
          <a:srgbClr val="000000"/>
        </a:dk2>
        <a:lt2>
          <a:srgbClr val="808080"/>
        </a:lt2>
        <a:accent1>
          <a:srgbClr val="7889FB"/>
        </a:accent1>
        <a:accent2>
          <a:srgbClr val="8CC800"/>
        </a:accent2>
        <a:accent3>
          <a:srgbClr val="FFFFFF"/>
        </a:accent3>
        <a:accent4>
          <a:srgbClr val="000000"/>
        </a:accent4>
        <a:accent5>
          <a:srgbClr val="BEC4FD"/>
        </a:accent5>
        <a:accent6>
          <a:srgbClr val="7EB500"/>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4">
        <a:dk1>
          <a:srgbClr val="000000"/>
        </a:dk1>
        <a:lt1>
          <a:srgbClr val="FFFFFF"/>
        </a:lt1>
        <a:dk2>
          <a:srgbClr val="000000"/>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5">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6">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659900"/>
        </a:hlink>
        <a:folHlink>
          <a:srgbClr val="9900CC"/>
        </a:folHlink>
      </a:clrScheme>
      <a:clrMap bg1="lt1" tx1="dk1" bg2="lt2" tx2="dk2" accent1="accent1" accent2="accent2" accent3="accent3" accent4="accent4" accent5="accent5" accent6="accent6" hlink="hlink" folHlink="folHlink"/>
    </a:extraClrScheme>
    <a:extraClrScheme>
      <a:clrScheme name="S&amp;C-2010 7">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659900"/>
        </a:hlink>
        <a:folHlink>
          <a:srgbClr val="8CC800"/>
        </a:folHlink>
      </a:clrScheme>
      <a:clrMap bg1="lt1" tx1="dk1" bg2="lt2" tx2="dk2" accent1="accent1" accent2="accent2" accent3="accent3" accent4="accent4" accent5="accent5" accent6="accent6" hlink="hlink" folHlink="folHlink"/>
    </a:extraClrScheme>
    <a:extraClrScheme>
      <a:clrScheme name="S&amp;C-2010 8">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8CC800"/>
        </a:folHlink>
      </a:clrScheme>
      <a:clrMap bg1="lt1" tx1="dk1" bg2="lt2" tx2="dk2" accent1="accent1" accent2="accent2" accent3="accent3" accent4="accent4" accent5="accent5" accent6="accent6" hlink="hlink" folHlink="folHlink"/>
    </a:extraClrScheme>
    <a:extraClrScheme>
      <a:clrScheme name="S&amp;C-2010 9">
        <a:dk1>
          <a:srgbClr val="000000"/>
        </a:dk1>
        <a:lt1>
          <a:srgbClr val="FFFFFF"/>
        </a:lt1>
        <a:dk2>
          <a:srgbClr val="000000"/>
        </a:dk2>
        <a:lt2>
          <a:srgbClr val="FFFFFF"/>
        </a:lt2>
        <a:accent1>
          <a:srgbClr val="7889FB"/>
        </a:accent1>
        <a:accent2>
          <a:srgbClr val="D6DBFE"/>
        </a:accent2>
        <a:accent3>
          <a:srgbClr val="FFFFFF"/>
        </a:accent3>
        <a:accent4>
          <a:srgbClr val="000000"/>
        </a:accent4>
        <a:accent5>
          <a:srgbClr val="BEC4FD"/>
        </a:accent5>
        <a:accent6>
          <a:srgbClr val="C2C6E6"/>
        </a:accent6>
        <a:hlink>
          <a:srgbClr val="7889FB"/>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rgbClr val="333333"/>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noFill/>
        <a:ln w="12700" cap="flat" cmpd="sng" algn="ctr">
          <a:solidFill>
            <a:srgbClr val="333333"/>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S&amp;C-2010">
  <a:themeElements>
    <a:clrScheme name="7_S&amp;C-2010 9">
      <a:dk1>
        <a:srgbClr val="000000"/>
      </a:dk1>
      <a:lt1>
        <a:srgbClr val="FFFFFF"/>
      </a:lt1>
      <a:dk2>
        <a:srgbClr val="000000"/>
      </a:dk2>
      <a:lt2>
        <a:srgbClr val="FFFFFF"/>
      </a:lt2>
      <a:accent1>
        <a:srgbClr val="7889FB"/>
      </a:accent1>
      <a:accent2>
        <a:srgbClr val="D6DBFE"/>
      </a:accent2>
      <a:accent3>
        <a:srgbClr val="FFFFFF"/>
      </a:accent3>
      <a:accent4>
        <a:srgbClr val="000000"/>
      </a:accent4>
      <a:accent5>
        <a:srgbClr val="BEC4FD"/>
      </a:accent5>
      <a:accent6>
        <a:srgbClr val="C2C6E6"/>
      </a:accent6>
      <a:hlink>
        <a:srgbClr val="7889FB"/>
      </a:hlink>
      <a:folHlink>
        <a:srgbClr val="9900CC"/>
      </a:folHlink>
    </a:clrScheme>
    <a:fontScheme name="7_S&amp;C-2010">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7_S&amp;C-2010 1">
        <a:dk1>
          <a:srgbClr val="000000"/>
        </a:dk1>
        <a:lt1>
          <a:srgbClr val="FFFFFF"/>
        </a:lt1>
        <a:dk2>
          <a:srgbClr val="000000"/>
        </a:dk2>
        <a:lt2>
          <a:srgbClr val="808080"/>
        </a:lt2>
        <a:accent1>
          <a:srgbClr val="009999"/>
        </a:accent1>
        <a:accent2>
          <a:srgbClr val="71BFA7"/>
        </a:accent2>
        <a:accent3>
          <a:srgbClr val="FFFFFF"/>
        </a:accent3>
        <a:accent4>
          <a:srgbClr val="000000"/>
        </a:accent4>
        <a:accent5>
          <a:srgbClr val="AACACA"/>
        </a:accent5>
        <a:accent6>
          <a:srgbClr val="66AD97"/>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2">
        <a:dk1>
          <a:srgbClr val="000000"/>
        </a:dk1>
        <a:lt1>
          <a:srgbClr val="FFFFFF"/>
        </a:lt1>
        <a:dk2>
          <a:srgbClr val="000000"/>
        </a:dk2>
        <a:lt2>
          <a:srgbClr val="808080"/>
        </a:lt2>
        <a:accent1>
          <a:srgbClr val="7889FB"/>
        </a:accent1>
        <a:accent2>
          <a:srgbClr val="71BFA7"/>
        </a:accent2>
        <a:accent3>
          <a:srgbClr val="FFFFFF"/>
        </a:accent3>
        <a:accent4>
          <a:srgbClr val="000000"/>
        </a:accent4>
        <a:accent5>
          <a:srgbClr val="BEC4FD"/>
        </a:accent5>
        <a:accent6>
          <a:srgbClr val="66AD97"/>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3">
        <a:dk1>
          <a:srgbClr val="000000"/>
        </a:dk1>
        <a:lt1>
          <a:srgbClr val="FFFFFF"/>
        </a:lt1>
        <a:dk2>
          <a:srgbClr val="000000"/>
        </a:dk2>
        <a:lt2>
          <a:srgbClr val="808080"/>
        </a:lt2>
        <a:accent1>
          <a:srgbClr val="7889FB"/>
        </a:accent1>
        <a:accent2>
          <a:srgbClr val="8CC800"/>
        </a:accent2>
        <a:accent3>
          <a:srgbClr val="FFFFFF"/>
        </a:accent3>
        <a:accent4>
          <a:srgbClr val="000000"/>
        </a:accent4>
        <a:accent5>
          <a:srgbClr val="BEC4FD"/>
        </a:accent5>
        <a:accent6>
          <a:srgbClr val="7EB500"/>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4">
        <a:dk1>
          <a:srgbClr val="000000"/>
        </a:dk1>
        <a:lt1>
          <a:srgbClr val="FFFFFF"/>
        </a:lt1>
        <a:dk2>
          <a:srgbClr val="000000"/>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5">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6">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659900"/>
        </a:hlink>
        <a:folHlink>
          <a:srgbClr val="9900CC"/>
        </a:folHlink>
      </a:clrScheme>
      <a:clrMap bg1="lt1" tx1="dk1" bg2="lt2" tx2="dk2" accent1="accent1" accent2="accent2" accent3="accent3" accent4="accent4" accent5="accent5" accent6="accent6" hlink="hlink" folHlink="folHlink"/>
    </a:extraClrScheme>
    <a:extraClrScheme>
      <a:clrScheme name="7_S&amp;C-2010 7">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659900"/>
        </a:hlink>
        <a:folHlink>
          <a:srgbClr val="8CC800"/>
        </a:folHlink>
      </a:clrScheme>
      <a:clrMap bg1="lt1" tx1="dk1" bg2="lt2" tx2="dk2" accent1="accent1" accent2="accent2" accent3="accent3" accent4="accent4" accent5="accent5" accent6="accent6" hlink="hlink" folHlink="folHlink"/>
    </a:extraClrScheme>
    <a:extraClrScheme>
      <a:clrScheme name="7_S&amp;C-2010 8">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8CC800"/>
        </a:folHlink>
      </a:clrScheme>
      <a:clrMap bg1="lt1" tx1="dk1" bg2="lt2" tx2="dk2" accent1="accent1" accent2="accent2" accent3="accent3" accent4="accent4" accent5="accent5" accent6="accent6" hlink="hlink" folHlink="folHlink"/>
    </a:extraClrScheme>
    <a:extraClrScheme>
      <a:clrScheme name="7_S&amp;C-2010 9">
        <a:dk1>
          <a:srgbClr val="000000"/>
        </a:dk1>
        <a:lt1>
          <a:srgbClr val="FFFFFF"/>
        </a:lt1>
        <a:dk2>
          <a:srgbClr val="000000"/>
        </a:dk2>
        <a:lt2>
          <a:srgbClr val="FFFFFF"/>
        </a:lt2>
        <a:accent1>
          <a:srgbClr val="7889FB"/>
        </a:accent1>
        <a:accent2>
          <a:srgbClr val="D6DBFE"/>
        </a:accent2>
        <a:accent3>
          <a:srgbClr val="FFFFFF"/>
        </a:accent3>
        <a:accent4>
          <a:srgbClr val="000000"/>
        </a:accent4>
        <a:accent5>
          <a:srgbClr val="BEC4FD"/>
        </a:accent5>
        <a:accent6>
          <a:srgbClr val="C2C6E6"/>
        </a:accent6>
        <a:hlink>
          <a:srgbClr val="7889FB"/>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33339</TotalTime>
  <Words>1385</Words>
  <Application>Microsoft Office PowerPoint</Application>
  <PresentationFormat>Custom</PresentationFormat>
  <Paragraphs>83</Paragraphs>
  <Slides>12</Slides>
  <Notes>0</Notes>
  <HiddenSlides>0</HiddenSlides>
  <MMClips>0</MMClips>
  <ScaleCrop>false</ScaleCrop>
  <HeadingPairs>
    <vt:vector size="4" baseType="variant">
      <vt:variant>
        <vt:lpstr>Theme</vt:lpstr>
      </vt:variant>
      <vt:variant>
        <vt:i4>3</vt:i4>
      </vt:variant>
      <vt:variant>
        <vt:lpstr>Slide Titles</vt:lpstr>
      </vt:variant>
      <vt:variant>
        <vt:i4>12</vt:i4>
      </vt:variant>
    </vt:vector>
  </HeadingPairs>
  <TitlesOfParts>
    <vt:vector size="15" baseType="lpstr">
      <vt:lpstr>S&amp;C-2010</vt:lpstr>
      <vt:lpstr>Custom Design</vt:lpstr>
      <vt:lpstr>7_S&amp;C-2010</vt:lpstr>
      <vt:lpstr>SMT Update To AMWG </vt:lpstr>
      <vt:lpstr>SMT SSL Certificate Renewal April 6, 2016</vt:lpstr>
      <vt:lpstr>SMT SSL Certificate Renewal </vt:lpstr>
      <vt:lpstr>Update on SMT April and May Minor Releases to Correct Deficiencies and Usability Defects </vt:lpstr>
      <vt:lpstr>April 30, 2016 SMT Minor Release to Correct Deficiencies and Usability Defects </vt:lpstr>
      <vt:lpstr>April 30, 2016 SMT Minor Release to Correct Deficiencies and Usability Defects </vt:lpstr>
      <vt:lpstr>May 21, 2016 SMT Minor Release to Correct Deficiencies and Usability Defects </vt:lpstr>
      <vt:lpstr>May 21, 2016 SMT Minor Release to Correct Deficiencies and Usability Defects </vt:lpstr>
      <vt:lpstr>May 21, 2016 SMT Minor Release to Correct Deficiencies and Usability Defects </vt:lpstr>
      <vt:lpstr>Update on SMT Standard Monthly  Maintenance Schedule</vt:lpstr>
      <vt:lpstr>SMT Monthly Maintenance Schedule</vt:lpstr>
      <vt:lpstr>Q&amp;A Monthly SMT Reports to AMWG Data Through April 2016</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SMT Usability</dc:title>
  <dc:creator>akhandu</dc:creator>
  <cp:lastModifiedBy>00018207</cp:lastModifiedBy>
  <cp:revision>917</cp:revision>
  <cp:lastPrinted>2015-07-20T13:29:16Z</cp:lastPrinted>
  <dcterms:modified xsi:type="dcterms:W3CDTF">2016-05-17T13:00:56Z</dcterms:modified>
</cp:coreProperties>
</file>