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319" r:id="rId8"/>
    <p:sldId id="361" r:id="rId9"/>
    <p:sldId id="360" r:id="rId10"/>
    <p:sldId id="365" r:id="rId11"/>
    <p:sldId id="362" r:id="rId12"/>
    <p:sldId id="363" r:id="rId13"/>
    <p:sldId id="364" r:id="rId14"/>
    <p:sldId id="33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5/17/2016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08719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068126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017626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584365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055465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77662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124735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98044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Revisions to Credit Exposure Calculations by using Electricity Futures Prices</a:t>
            </a:r>
            <a:endParaRPr lang="en-US" b="1" dirty="0"/>
          </a:p>
          <a:p>
            <a:endParaRPr lang="en-US" dirty="0"/>
          </a:p>
          <a:p>
            <a:r>
              <a:rPr lang="en-US" dirty="0" smtClean="0"/>
              <a:t>Suresh Pabbisetty, FRM, ERP, CQF, CSQA.</a:t>
            </a:r>
            <a:endParaRPr lang="en-US" dirty="0"/>
          </a:p>
          <a:p>
            <a:pPr>
              <a:tabLst>
                <a:tab pos="5257800" algn="l"/>
              </a:tabLst>
            </a:pPr>
            <a:r>
              <a:rPr lang="en-US" dirty="0"/>
              <a:t>Lead Technical Analyst, </a:t>
            </a:r>
            <a:r>
              <a:rPr lang="en-US" dirty="0" smtClean="0"/>
              <a:t>Credit</a:t>
            </a:r>
            <a:endParaRPr lang="en-US" dirty="0"/>
          </a:p>
          <a:p>
            <a:endParaRPr lang="en-US" dirty="0"/>
          </a:p>
          <a:p>
            <a:r>
              <a:rPr lang="en-US" dirty="0" smtClean="0"/>
              <a:t>May 18,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143000"/>
            <a:ext cx="8640924" cy="5105400"/>
          </a:xfrm>
        </p:spPr>
        <p:txBody>
          <a:bodyPr/>
          <a:lstStyle/>
          <a:p>
            <a:pPr marL="0" indent="0">
              <a:spcAft>
                <a:spcPts val="600"/>
              </a:spcAft>
              <a:buNone/>
            </a:pPr>
            <a:r>
              <a:rPr lang="en-US" sz="2400" dirty="0" smtClean="0"/>
              <a:t>New Acronyms:</a:t>
            </a:r>
          </a:p>
          <a:p>
            <a:pPr lvl="1">
              <a:spcBef>
                <a:spcPts val="300"/>
              </a:spcBef>
              <a:spcAft>
                <a:spcPts val="600"/>
              </a:spcAft>
            </a:pPr>
            <a:r>
              <a:rPr lang="en-US" sz="2000" dirty="0" smtClean="0"/>
              <a:t>MAF 	= Market Adjustment Factor</a:t>
            </a:r>
          </a:p>
          <a:p>
            <a:pPr lvl="1">
              <a:spcBef>
                <a:spcPts val="300"/>
              </a:spcBef>
              <a:spcAft>
                <a:spcPts val="600"/>
              </a:spcAft>
            </a:pPr>
            <a:r>
              <a:rPr lang="en-US" sz="2000" dirty="0" smtClean="0"/>
              <a:t>RFAF 	= Real-Time Forward Adjustment Factor</a:t>
            </a:r>
          </a:p>
          <a:p>
            <a:pPr lvl="1">
              <a:spcBef>
                <a:spcPts val="300"/>
              </a:spcBef>
              <a:spcAft>
                <a:spcPts val="600"/>
              </a:spcAft>
            </a:pPr>
            <a:r>
              <a:rPr lang="en-US" sz="2000" dirty="0" smtClean="0"/>
              <a:t>DFAF 	= Day-Ahead </a:t>
            </a:r>
            <a:r>
              <a:rPr lang="en-US" sz="2000" dirty="0"/>
              <a:t>Forward Adjustment Factor</a:t>
            </a:r>
          </a:p>
          <a:p>
            <a:pPr lvl="1">
              <a:spcBef>
                <a:spcPts val="300"/>
              </a:spcBef>
              <a:spcAft>
                <a:spcPts val="600"/>
              </a:spcAft>
            </a:pPr>
            <a:r>
              <a:rPr lang="en-US" sz="2000" dirty="0" smtClean="0"/>
              <a:t>PFAP 	= Projected Forward Average Price</a:t>
            </a:r>
          </a:p>
          <a:p>
            <a:pPr lvl="1">
              <a:spcBef>
                <a:spcPts val="300"/>
              </a:spcBef>
              <a:spcAft>
                <a:spcPts val="600"/>
              </a:spcAft>
            </a:pPr>
            <a:r>
              <a:rPr lang="en-US" sz="2000" dirty="0" smtClean="0"/>
              <a:t>FWAP 	= Forward Weekly Average Price</a:t>
            </a:r>
          </a:p>
          <a:p>
            <a:pPr lvl="1">
              <a:spcBef>
                <a:spcPts val="300"/>
              </a:spcBef>
              <a:spcAft>
                <a:spcPts val="600"/>
              </a:spcAft>
            </a:pPr>
            <a:r>
              <a:rPr lang="en-US" sz="2000" i="1" dirty="0" smtClean="0"/>
              <a:t>WF</a:t>
            </a:r>
            <a:r>
              <a:rPr lang="en-US" sz="2000" dirty="0" smtClean="0"/>
              <a:t> 	= Weight Factor for forward week</a:t>
            </a:r>
          </a:p>
          <a:p>
            <a:pPr lvl="1">
              <a:spcBef>
                <a:spcPts val="300"/>
              </a:spcBef>
              <a:spcAft>
                <a:spcPts val="600"/>
              </a:spcAft>
            </a:pPr>
            <a:r>
              <a:rPr lang="en-US" sz="2000" dirty="0" smtClean="0"/>
              <a:t>HRSAP 	= Historic Real-Time Settled Average Price</a:t>
            </a:r>
          </a:p>
          <a:p>
            <a:pPr lvl="1">
              <a:spcBef>
                <a:spcPts val="300"/>
              </a:spcBef>
              <a:spcAft>
                <a:spcPts val="600"/>
              </a:spcAft>
            </a:pPr>
            <a:r>
              <a:rPr lang="en-US" sz="2000" dirty="0" smtClean="0"/>
              <a:t>HDSAP 	= Historic Day-Ahead Settled Average Price</a:t>
            </a:r>
          </a:p>
          <a:p>
            <a:pPr lvl="1">
              <a:spcBef>
                <a:spcPts val="300"/>
              </a:spcBef>
              <a:spcAft>
                <a:spcPts val="600"/>
              </a:spcAft>
            </a:pPr>
            <a:r>
              <a:rPr lang="en-US" sz="2000" dirty="0" smtClean="0"/>
              <a:t>FHP 	= Forward Hourly Price</a:t>
            </a:r>
          </a:p>
          <a:p>
            <a:pPr lvl="1">
              <a:spcBef>
                <a:spcPts val="300"/>
              </a:spcBef>
              <a:spcAft>
                <a:spcPts val="600"/>
              </a:spcAft>
            </a:pPr>
            <a:r>
              <a:rPr lang="en-US" sz="2000" i="1" dirty="0" smtClean="0"/>
              <a:t>rhub 	= Reference Hub</a:t>
            </a:r>
          </a:p>
          <a:p>
            <a:pPr lvl="1">
              <a:spcBef>
                <a:spcPts val="300"/>
              </a:spcBef>
              <a:spcAft>
                <a:spcPts val="600"/>
              </a:spcAft>
            </a:pPr>
            <a:r>
              <a:rPr lang="en-US" sz="2000" i="1" dirty="0" smtClean="0"/>
              <a:t>W 	= </a:t>
            </a:r>
            <a:r>
              <a:rPr lang="en-US" sz="2000" dirty="0" smtClean="0"/>
              <a:t>Forward Calendar Week</a:t>
            </a:r>
          </a:p>
          <a:p>
            <a:pPr lvl="1">
              <a:spcAft>
                <a:spcPts val="600"/>
              </a:spcAft>
            </a:pPr>
            <a:endParaRPr lang="en-US" sz="2000" i="1" dirty="0" smtClean="0"/>
          </a:p>
          <a:p>
            <a:pPr lvl="1">
              <a:spcAft>
                <a:spcPts val="600"/>
              </a:spcAft>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80668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295400"/>
            <a:ext cx="8640924" cy="4800600"/>
          </a:xfrm>
        </p:spPr>
        <p:txBody>
          <a:bodyPr/>
          <a:lstStyle/>
          <a:p>
            <a:pPr marL="0" indent="0">
              <a:spcBef>
                <a:spcPts val="300"/>
              </a:spcBef>
              <a:spcAft>
                <a:spcPts val="600"/>
              </a:spcAft>
              <a:buNone/>
            </a:pPr>
            <a:r>
              <a:rPr lang="en-US" sz="2400" dirty="0" smtClean="0"/>
              <a:t>New Acronyms:</a:t>
            </a:r>
          </a:p>
          <a:p>
            <a:pPr lvl="1">
              <a:spcBef>
                <a:spcPts val="300"/>
              </a:spcBef>
              <a:spcAft>
                <a:spcPts val="600"/>
              </a:spcAft>
            </a:pPr>
            <a:r>
              <a:rPr lang="en-US" sz="2000" i="1" dirty="0" smtClean="0"/>
              <a:t>fwh</a:t>
            </a:r>
            <a:r>
              <a:rPr lang="en-US" sz="2000" dirty="0" smtClean="0"/>
              <a:t> 	=  Forward Week Hour</a:t>
            </a:r>
            <a:endParaRPr lang="en-US" sz="2000" dirty="0"/>
          </a:p>
          <a:p>
            <a:pPr lvl="1">
              <a:spcBef>
                <a:spcPts val="300"/>
              </a:spcBef>
              <a:spcAft>
                <a:spcPts val="600"/>
              </a:spcAft>
            </a:pPr>
            <a:r>
              <a:rPr lang="en-US" sz="2000" i="1" dirty="0" smtClean="0"/>
              <a:t>nfwh</a:t>
            </a:r>
            <a:r>
              <a:rPr lang="en-US" sz="2000" dirty="0" smtClean="0"/>
              <a:t> 	=  </a:t>
            </a:r>
            <a:r>
              <a:rPr lang="en-US" sz="2000" dirty="0"/>
              <a:t>Number of Forward Week </a:t>
            </a:r>
            <a:r>
              <a:rPr lang="en-US" sz="2000" dirty="0" smtClean="0"/>
              <a:t>Hours</a:t>
            </a:r>
            <a:endParaRPr lang="en-US" sz="2000" dirty="0"/>
          </a:p>
          <a:p>
            <a:pPr lvl="1">
              <a:spcBef>
                <a:spcPts val="300"/>
              </a:spcBef>
              <a:spcAft>
                <a:spcPts val="600"/>
              </a:spcAft>
            </a:pPr>
            <a:r>
              <a:rPr lang="en-US" sz="2000" i="1" dirty="0" smtClean="0"/>
              <a:t>hrh</a:t>
            </a:r>
            <a:r>
              <a:rPr lang="en-US" sz="2000" dirty="0" smtClean="0"/>
              <a:t> 	=  Historic Real-Time Hour</a:t>
            </a:r>
          </a:p>
          <a:p>
            <a:pPr lvl="1">
              <a:spcBef>
                <a:spcPts val="300"/>
              </a:spcBef>
              <a:spcAft>
                <a:spcPts val="600"/>
              </a:spcAft>
            </a:pPr>
            <a:r>
              <a:rPr lang="en-US" sz="2000" i="1" dirty="0" smtClean="0"/>
              <a:t>nhrh</a:t>
            </a:r>
            <a:r>
              <a:rPr lang="en-US" sz="2000" dirty="0" smtClean="0"/>
              <a:t> 	=  Number of Historic </a:t>
            </a:r>
            <a:r>
              <a:rPr lang="en-US" sz="2000" dirty="0"/>
              <a:t>Real-Time </a:t>
            </a:r>
            <a:r>
              <a:rPr lang="en-US" sz="2000" dirty="0" smtClean="0"/>
              <a:t>Hours</a:t>
            </a:r>
            <a:endParaRPr lang="en-US" sz="2000" dirty="0"/>
          </a:p>
          <a:p>
            <a:pPr lvl="1">
              <a:spcBef>
                <a:spcPts val="300"/>
              </a:spcBef>
              <a:spcAft>
                <a:spcPts val="600"/>
              </a:spcAft>
            </a:pPr>
            <a:r>
              <a:rPr lang="en-US" sz="2000" i="1" dirty="0" smtClean="0"/>
              <a:t>hdh 	= </a:t>
            </a:r>
            <a:r>
              <a:rPr lang="en-US" sz="2000" dirty="0" smtClean="0"/>
              <a:t>Historic Day-Ahead Hour</a:t>
            </a:r>
          </a:p>
          <a:p>
            <a:pPr lvl="1">
              <a:spcBef>
                <a:spcPts val="300"/>
              </a:spcBef>
              <a:spcAft>
                <a:spcPts val="600"/>
              </a:spcAft>
            </a:pPr>
            <a:r>
              <a:rPr lang="en-US" sz="2000" i="1" dirty="0" smtClean="0"/>
              <a:t>nhdh</a:t>
            </a:r>
            <a:r>
              <a:rPr lang="en-US" sz="2000" dirty="0" smtClean="0"/>
              <a:t> 	=  </a:t>
            </a:r>
            <a:r>
              <a:rPr lang="en-US" sz="2000" dirty="0"/>
              <a:t>Number of Historic </a:t>
            </a:r>
            <a:r>
              <a:rPr lang="en-US" sz="2000" dirty="0" smtClean="0"/>
              <a:t>Day-Ahead Hours</a:t>
            </a:r>
            <a:endParaRPr lang="en-US" sz="2000" dirty="0"/>
          </a:p>
          <a:p>
            <a:pPr lvl="1">
              <a:spcBef>
                <a:spcPts val="300"/>
              </a:spcBef>
              <a:spcAft>
                <a:spcPts val="600"/>
              </a:spcAft>
            </a:pPr>
            <a:r>
              <a:rPr lang="en-US" sz="2000" i="1" dirty="0"/>
              <a:t>r</a:t>
            </a:r>
            <a:r>
              <a:rPr lang="en-US" sz="2000" i="1" dirty="0" smtClean="0"/>
              <a:t>ll &amp; rul 	= RFAF Lower Limit and RFAF Upper Limit</a:t>
            </a:r>
          </a:p>
          <a:p>
            <a:pPr lvl="1">
              <a:spcBef>
                <a:spcPts val="300"/>
              </a:spcBef>
              <a:spcAft>
                <a:spcPts val="600"/>
              </a:spcAft>
            </a:pPr>
            <a:r>
              <a:rPr lang="en-US" sz="2000" i="1" dirty="0" smtClean="0"/>
              <a:t>dll </a:t>
            </a:r>
            <a:r>
              <a:rPr lang="en-US" sz="2000" i="1" dirty="0"/>
              <a:t>&amp; </a:t>
            </a:r>
            <a:r>
              <a:rPr lang="en-US" sz="2000" i="1" dirty="0" smtClean="0"/>
              <a:t>dul 	= DFAF </a:t>
            </a:r>
            <a:r>
              <a:rPr lang="en-US" sz="2000" i="1" dirty="0"/>
              <a:t>Lower Limit and </a:t>
            </a:r>
            <a:r>
              <a:rPr lang="en-US" sz="2000" i="1" dirty="0" smtClean="0"/>
              <a:t>DFAF </a:t>
            </a:r>
            <a:r>
              <a:rPr lang="en-US" sz="2000" i="1" dirty="0"/>
              <a:t>Upper Limit</a:t>
            </a:r>
          </a:p>
          <a:p>
            <a:pPr lvl="1">
              <a:spcBef>
                <a:spcPts val="300"/>
              </a:spcBef>
              <a:spcAft>
                <a:spcPts val="600"/>
              </a:spcAft>
            </a:pPr>
            <a:r>
              <a:rPr lang="en-US" sz="2000" i="1" dirty="0" smtClean="0"/>
              <a:t>lrq 	= </a:t>
            </a:r>
            <a:r>
              <a:rPr lang="en-US" sz="2000" i="1" dirty="0" smtClean="0"/>
              <a:t>Look-back </a:t>
            </a:r>
            <a:r>
              <a:rPr lang="en-US" sz="2000" i="1" dirty="0" smtClean="0"/>
              <a:t>period for Real-Time market for all QSEs</a:t>
            </a:r>
          </a:p>
          <a:p>
            <a:pPr lvl="1">
              <a:spcBef>
                <a:spcPts val="300"/>
              </a:spcBef>
              <a:spcAft>
                <a:spcPts val="600"/>
              </a:spcAft>
            </a:pPr>
            <a:r>
              <a:rPr lang="en-US" sz="2000" i="1" dirty="0" smtClean="0"/>
              <a:t>ldq 	= </a:t>
            </a:r>
            <a:r>
              <a:rPr lang="en-US" sz="2000" i="1" dirty="0" smtClean="0"/>
              <a:t>Look-back </a:t>
            </a:r>
            <a:r>
              <a:rPr lang="en-US" sz="2000" i="1" dirty="0"/>
              <a:t>period for </a:t>
            </a:r>
            <a:r>
              <a:rPr lang="en-US" sz="2000" i="1" dirty="0" smtClean="0"/>
              <a:t>Day-Ahead </a:t>
            </a:r>
            <a:r>
              <a:rPr lang="en-US" sz="2000" i="1" dirty="0"/>
              <a:t>market for all QSEs</a:t>
            </a:r>
          </a:p>
          <a:p>
            <a:pPr lvl="1">
              <a:spcAft>
                <a:spcPts val="600"/>
              </a:spcAft>
            </a:pPr>
            <a:endParaRPr lang="en-US" sz="2000" i="1" dirty="0" smtClean="0"/>
          </a:p>
          <a:p>
            <a:pPr lvl="1">
              <a:spcAft>
                <a:spcPts val="600"/>
              </a:spcAft>
            </a:pPr>
            <a:endParaRPr lang="en-US" sz="2000" i="1" dirty="0" smtClean="0"/>
          </a:p>
          <a:p>
            <a:pPr marL="457200" lvl="1" indent="0">
              <a:spcAft>
                <a:spcPts val="600"/>
              </a:spcAft>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Tree>
    <p:extLst>
      <p:ext uri="{BB962C8B-B14F-4D97-AF65-F5344CB8AC3E}">
        <p14:creationId xmlns:p14="http://schemas.microsoft.com/office/powerpoint/2010/main" val="1799901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295400"/>
            <a:ext cx="8640924" cy="4800600"/>
          </a:xfrm>
        </p:spPr>
        <p:txBody>
          <a:bodyPr/>
          <a:lstStyle/>
          <a:p>
            <a:pPr marL="0" indent="0">
              <a:spcAft>
                <a:spcPts val="600"/>
              </a:spcAft>
              <a:buNone/>
            </a:pPr>
            <a:r>
              <a:rPr lang="en-US" sz="2000" dirty="0" smtClean="0"/>
              <a:t>Market Adjustment Factors (MAF):</a:t>
            </a:r>
          </a:p>
          <a:p>
            <a:r>
              <a:rPr lang="en-US" sz="2000" dirty="0" smtClean="0"/>
              <a:t>Need for this factor and  its definition was extensively discussed during NPRR638 and definition was modified with consensus</a:t>
            </a:r>
          </a:p>
          <a:p>
            <a:r>
              <a:rPr lang="en-US" sz="2000" dirty="0" smtClean="0"/>
              <a:t>CWG suggested to include exactly the same language into this NPRR</a:t>
            </a:r>
          </a:p>
          <a:p>
            <a:r>
              <a:rPr lang="en-US" sz="2000" dirty="0" smtClean="0"/>
              <a:t>Used </a:t>
            </a:r>
            <a:r>
              <a:rPr lang="en-US" sz="2000" dirty="0"/>
              <a:t>to provide for the potential for overall price increases based on changes to ERCOT market rules or market conditions.  </a:t>
            </a:r>
            <a:endParaRPr lang="en-US" sz="2000" dirty="0" smtClean="0"/>
          </a:p>
          <a:p>
            <a:r>
              <a:rPr lang="en-US" sz="2000" dirty="0" smtClean="0"/>
              <a:t>ERCOT </a:t>
            </a:r>
            <a:r>
              <a:rPr lang="en-US" sz="2000" dirty="0"/>
              <a:t>shall initially set this factor equal to 100%.  This factor will not go below 100%.  </a:t>
            </a:r>
            <a:endParaRPr lang="en-US" sz="2000" dirty="0" smtClean="0"/>
          </a:p>
          <a:p>
            <a:r>
              <a:rPr lang="en-US" sz="2000" dirty="0" smtClean="0"/>
              <a:t>ERCOT </a:t>
            </a:r>
            <a:r>
              <a:rPr lang="en-US" sz="2000" dirty="0"/>
              <a:t>will provide Notice to Market Participants of any change at least 45 days prior to effective date along with the analysis supporting the </a:t>
            </a:r>
            <a:r>
              <a:rPr lang="en-US" sz="2000" dirty="0" smtClean="0"/>
              <a:t>changes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Tree>
    <p:extLst>
      <p:ext uri="{BB962C8B-B14F-4D97-AF65-F5344CB8AC3E}">
        <p14:creationId xmlns:p14="http://schemas.microsoft.com/office/powerpoint/2010/main" val="310676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295400"/>
            <a:ext cx="8640924" cy="4800600"/>
          </a:xfrm>
        </p:spPr>
        <p:txBody>
          <a:bodyPr/>
          <a:lstStyle/>
          <a:p>
            <a:pPr marL="0" indent="0">
              <a:spcAft>
                <a:spcPts val="600"/>
              </a:spcAft>
              <a:buNone/>
            </a:pPr>
            <a:r>
              <a:rPr lang="en-US" sz="2000" dirty="0" smtClean="0"/>
              <a:t>Forward Hourly Price (FHP):</a:t>
            </a:r>
          </a:p>
          <a:p>
            <a:r>
              <a:rPr lang="en-US" sz="2000" i="1" dirty="0"/>
              <a:t>Futures Hourly Price of the Reference Hub rhub for Forward Week Hour fwh </a:t>
            </a:r>
            <a:r>
              <a:rPr lang="en-US" sz="2000" dirty="0">
                <a:sym typeface="Symbol" panose="05050102010706020507" pitchFamily="18" charset="2"/>
              </a:rPr>
              <a:t></a:t>
            </a:r>
            <a:r>
              <a:rPr lang="en-US" sz="2000" dirty="0"/>
              <a:t> The most recent </a:t>
            </a:r>
            <a:r>
              <a:rPr lang="en-US" sz="2000" dirty="0" smtClean="0"/>
              <a:t>mark–to-market </a:t>
            </a:r>
            <a:r>
              <a:rPr lang="en-US" sz="2000" dirty="0"/>
              <a:t>price available for an electricity futures product that </a:t>
            </a:r>
            <a:r>
              <a:rPr lang="en-US" sz="2000" b="1" dirty="0"/>
              <a:t>includes</a:t>
            </a:r>
            <a:r>
              <a:rPr lang="en-US" sz="2000" dirty="0"/>
              <a:t> the forward week hour </a:t>
            </a:r>
            <a:r>
              <a:rPr lang="en-US" sz="2000" i="1" dirty="0"/>
              <a:t>fwh</a:t>
            </a:r>
            <a:r>
              <a:rPr lang="en-US" sz="2000" dirty="0"/>
              <a:t> for the reference Hub </a:t>
            </a:r>
            <a:r>
              <a:rPr lang="en-US" sz="2000" i="1" dirty="0"/>
              <a:t>rhub</a:t>
            </a:r>
            <a:r>
              <a:rPr lang="en-US" sz="2000" dirty="0"/>
              <a:t> . </a:t>
            </a:r>
          </a:p>
          <a:p>
            <a:r>
              <a:rPr lang="en-US" sz="2000" dirty="0"/>
              <a:t>ERCOT will disclose to the market the source of its selected electricity futures product(s) used for FHP. </a:t>
            </a:r>
            <a:endParaRPr lang="en-US" sz="2000" dirty="0" smtClean="0"/>
          </a:p>
          <a:p>
            <a:r>
              <a:rPr lang="en-US" sz="2000" dirty="0" smtClean="0"/>
              <a:t>In </a:t>
            </a:r>
            <a:r>
              <a:rPr lang="en-US" sz="2000" dirty="0"/>
              <a:t>the event that an ERCOT-selected electricity futures product(s) becomes unavailable or unsuitable for the intended purpose, ERCOT will select substitute electricity futures product(s). </a:t>
            </a:r>
            <a:endParaRPr lang="en-US" sz="2000" dirty="0" smtClean="0"/>
          </a:p>
          <a:p>
            <a:r>
              <a:rPr lang="en-US" sz="2000" dirty="0" smtClean="0"/>
              <a:t>ERCOT </a:t>
            </a:r>
            <a:r>
              <a:rPr lang="en-US" sz="2000" dirty="0"/>
              <a:t>will notify Market Participants of any change in the electricity futures product(s) at least 60 days prior to the beginning of their use. In the event that 60 days’ notice cannot be given, ERCOT will notify Market Participants as far prior to use as practical.  </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Tree>
    <p:extLst>
      <p:ext uri="{BB962C8B-B14F-4D97-AF65-F5344CB8AC3E}">
        <p14:creationId xmlns:p14="http://schemas.microsoft.com/office/powerpoint/2010/main" val="1675649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150938"/>
            <a:ext cx="8640924" cy="5410200"/>
          </a:xfrm>
        </p:spPr>
        <p:txBody>
          <a:bodyPr/>
          <a:lstStyle/>
          <a:p>
            <a:pPr marL="0" indent="0">
              <a:spcBef>
                <a:spcPts val="300"/>
              </a:spcBef>
              <a:spcAft>
                <a:spcPts val="600"/>
              </a:spcAft>
              <a:buNone/>
            </a:pPr>
            <a:r>
              <a:rPr lang="en-US" sz="2000" dirty="0" smtClean="0"/>
              <a:t>Forward Weekly Average Price (FWAP):</a:t>
            </a:r>
          </a:p>
          <a:p>
            <a:pPr>
              <a:spcBef>
                <a:spcPts val="300"/>
              </a:spcBef>
            </a:pPr>
            <a:r>
              <a:rPr lang="en-US" sz="2000" dirty="0" smtClean="0"/>
              <a:t>Average of Forward Hourly Prices(FHPs) of all the hours in the forward week</a:t>
            </a:r>
          </a:p>
          <a:p>
            <a:pPr marL="0" indent="0">
              <a:spcBef>
                <a:spcPts val="300"/>
              </a:spcBef>
              <a:spcAft>
                <a:spcPts val="600"/>
              </a:spcAft>
              <a:buNone/>
            </a:pPr>
            <a:endParaRPr lang="en-US" sz="2000" dirty="0" smtClean="0"/>
          </a:p>
          <a:p>
            <a:pPr marL="0" indent="0">
              <a:spcBef>
                <a:spcPts val="300"/>
              </a:spcBef>
              <a:spcAft>
                <a:spcPts val="600"/>
              </a:spcAft>
              <a:buNone/>
            </a:pPr>
            <a:r>
              <a:rPr lang="en-US" sz="2000" dirty="0" smtClean="0"/>
              <a:t>Projected Forward </a:t>
            </a:r>
            <a:r>
              <a:rPr lang="en-US" sz="2000" dirty="0"/>
              <a:t>Average Price </a:t>
            </a:r>
            <a:r>
              <a:rPr lang="en-US" sz="2000" dirty="0" smtClean="0"/>
              <a:t>(PFAP</a:t>
            </a:r>
            <a:r>
              <a:rPr lang="en-US" sz="2000" dirty="0"/>
              <a:t>):</a:t>
            </a:r>
          </a:p>
          <a:p>
            <a:pPr>
              <a:spcBef>
                <a:spcPts val="300"/>
              </a:spcBef>
            </a:pPr>
            <a:r>
              <a:rPr lang="en-US" sz="2000" dirty="0" smtClean="0"/>
              <a:t>Weighted average </a:t>
            </a:r>
            <a:r>
              <a:rPr lang="en-US" sz="2000" dirty="0"/>
              <a:t>of </a:t>
            </a:r>
            <a:r>
              <a:rPr lang="en-US" sz="2000" dirty="0" smtClean="0"/>
              <a:t>three forward weeks corresponding FWAPs</a:t>
            </a:r>
          </a:p>
          <a:p>
            <a:pPr>
              <a:spcBef>
                <a:spcPts val="300"/>
              </a:spcBef>
            </a:pPr>
            <a:endParaRPr lang="en-US" sz="2000" dirty="0" smtClean="0"/>
          </a:p>
          <a:p>
            <a:pPr marL="0" indent="0">
              <a:spcBef>
                <a:spcPts val="300"/>
              </a:spcBef>
              <a:buNone/>
            </a:pPr>
            <a:r>
              <a:rPr lang="en-US" sz="2000" dirty="0" smtClean="0"/>
              <a:t>Historic </a:t>
            </a:r>
            <a:r>
              <a:rPr lang="en-US" sz="2000" dirty="0"/>
              <a:t>Day-Ahead Settled Average Price (HDSAP):</a:t>
            </a:r>
          </a:p>
          <a:p>
            <a:pPr>
              <a:spcBef>
                <a:spcPts val="300"/>
              </a:spcBef>
            </a:pPr>
            <a:r>
              <a:rPr lang="en-US" sz="2000" dirty="0" smtClean="0"/>
              <a:t>Multiply all the terms of Average of RTSPP of all the hours from settled RTM operating days (14 days) used in most recent RTLE calculation</a:t>
            </a:r>
          </a:p>
          <a:p>
            <a:pPr>
              <a:spcBef>
                <a:spcPts val="300"/>
              </a:spcBef>
            </a:pPr>
            <a:endParaRPr lang="en-US" sz="2000" dirty="0" smtClean="0"/>
          </a:p>
          <a:p>
            <a:pPr marL="0" indent="0">
              <a:spcBef>
                <a:spcPts val="300"/>
              </a:spcBef>
              <a:spcAft>
                <a:spcPts val="600"/>
              </a:spcAft>
              <a:buNone/>
            </a:pPr>
            <a:r>
              <a:rPr lang="en-US" sz="2000" dirty="0"/>
              <a:t>Historic </a:t>
            </a:r>
            <a:r>
              <a:rPr lang="en-US" sz="2000" dirty="0" smtClean="0"/>
              <a:t>Day-Ahead </a:t>
            </a:r>
            <a:r>
              <a:rPr lang="en-US" sz="2000" dirty="0"/>
              <a:t>Settled Average Price (</a:t>
            </a:r>
            <a:r>
              <a:rPr lang="en-US" sz="2000" dirty="0" smtClean="0"/>
              <a:t>HDSAP</a:t>
            </a:r>
            <a:r>
              <a:rPr lang="en-US" sz="2000" dirty="0"/>
              <a:t>):</a:t>
            </a:r>
          </a:p>
          <a:p>
            <a:pPr>
              <a:spcBef>
                <a:spcPts val="300"/>
              </a:spcBef>
            </a:pPr>
            <a:r>
              <a:rPr lang="en-US" sz="2000" dirty="0"/>
              <a:t>Average of </a:t>
            </a:r>
            <a:r>
              <a:rPr lang="en-US" sz="2000" dirty="0" smtClean="0"/>
              <a:t>DASPP </a:t>
            </a:r>
            <a:r>
              <a:rPr lang="en-US" sz="2000" dirty="0"/>
              <a:t>of </a:t>
            </a:r>
            <a:r>
              <a:rPr lang="en-US" sz="2000" dirty="0" smtClean="0"/>
              <a:t>all </a:t>
            </a:r>
            <a:r>
              <a:rPr lang="en-US" sz="2000" dirty="0"/>
              <a:t>the hours from </a:t>
            </a:r>
            <a:r>
              <a:rPr lang="en-US" sz="2000" dirty="0" smtClean="0"/>
              <a:t>settled DAM operating days (7 days) </a:t>
            </a:r>
            <a:r>
              <a:rPr lang="en-US" sz="2000" dirty="0"/>
              <a:t>used in most recent </a:t>
            </a:r>
            <a:r>
              <a:rPr lang="en-US" sz="2000" dirty="0" smtClean="0"/>
              <a:t>DALE calculation</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Tree>
    <p:extLst>
      <p:ext uri="{BB962C8B-B14F-4D97-AF65-F5344CB8AC3E}">
        <p14:creationId xmlns:p14="http://schemas.microsoft.com/office/powerpoint/2010/main" val="2893692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150938"/>
            <a:ext cx="8640924" cy="5410200"/>
          </a:xfrm>
        </p:spPr>
        <p:txBody>
          <a:bodyPr/>
          <a:lstStyle/>
          <a:p>
            <a:pPr marL="0" indent="0">
              <a:spcBef>
                <a:spcPts val="300"/>
              </a:spcBef>
              <a:spcAft>
                <a:spcPts val="600"/>
              </a:spcAft>
              <a:buNone/>
            </a:pPr>
            <a:r>
              <a:rPr lang="en-US" sz="2000" dirty="0" smtClean="0"/>
              <a:t>Real-Time Forward Adjustment Factor (RFAF):</a:t>
            </a:r>
          </a:p>
          <a:p>
            <a:pPr>
              <a:spcBef>
                <a:spcPts val="300"/>
              </a:spcBef>
            </a:pPr>
            <a:r>
              <a:rPr lang="en-US" sz="2000" dirty="0" smtClean="0"/>
              <a:t>Ratio of PFAP to HRSAP subjected to the limits/guardrails </a:t>
            </a:r>
            <a:r>
              <a:rPr lang="en-US" sz="2000" i="1" dirty="0" smtClean="0"/>
              <a:t>rll</a:t>
            </a:r>
            <a:r>
              <a:rPr lang="en-US" sz="2000" dirty="0" smtClean="0"/>
              <a:t> and </a:t>
            </a:r>
            <a:r>
              <a:rPr lang="en-US" sz="2000" i="1" dirty="0" smtClean="0"/>
              <a:t>rul</a:t>
            </a:r>
          </a:p>
          <a:p>
            <a:pPr marL="0" indent="0">
              <a:spcBef>
                <a:spcPts val="300"/>
              </a:spcBef>
              <a:spcAft>
                <a:spcPts val="600"/>
              </a:spcAft>
              <a:buNone/>
            </a:pPr>
            <a:endParaRPr lang="en-US" sz="2000" dirty="0" smtClean="0"/>
          </a:p>
          <a:p>
            <a:pPr marL="0" indent="0">
              <a:spcBef>
                <a:spcPts val="300"/>
              </a:spcBef>
              <a:spcAft>
                <a:spcPts val="600"/>
              </a:spcAft>
              <a:buNone/>
            </a:pPr>
            <a:r>
              <a:rPr lang="en-US" sz="2000" dirty="0" smtClean="0"/>
              <a:t>Day-Ahead </a:t>
            </a:r>
            <a:r>
              <a:rPr lang="en-US" sz="2000" dirty="0"/>
              <a:t>Forward Adjustment Factor </a:t>
            </a:r>
            <a:r>
              <a:rPr lang="en-US" sz="2000" dirty="0" smtClean="0"/>
              <a:t>(DFAF</a:t>
            </a:r>
            <a:r>
              <a:rPr lang="en-US" sz="2000" dirty="0"/>
              <a:t>):</a:t>
            </a:r>
          </a:p>
          <a:p>
            <a:pPr>
              <a:spcBef>
                <a:spcPts val="300"/>
              </a:spcBef>
            </a:pPr>
            <a:r>
              <a:rPr lang="en-US" sz="2000" dirty="0"/>
              <a:t>Ratio of PFAP to </a:t>
            </a:r>
            <a:r>
              <a:rPr lang="en-US" sz="2000" dirty="0" smtClean="0"/>
              <a:t>HDSAP </a:t>
            </a:r>
            <a:r>
              <a:rPr lang="en-US" sz="2000" dirty="0"/>
              <a:t>subjected to the limits/guardrails </a:t>
            </a:r>
            <a:r>
              <a:rPr lang="en-US" sz="2000" i="1" dirty="0" smtClean="0"/>
              <a:t>dll</a:t>
            </a:r>
            <a:r>
              <a:rPr lang="en-US" sz="2000" dirty="0" smtClean="0"/>
              <a:t> </a:t>
            </a:r>
            <a:r>
              <a:rPr lang="en-US" sz="2000" dirty="0"/>
              <a:t>and </a:t>
            </a:r>
            <a:r>
              <a:rPr lang="en-US" sz="2000" i="1" dirty="0" smtClean="0"/>
              <a:t>dul</a:t>
            </a:r>
            <a:endParaRPr lang="en-US" sz="2000" i="1" dirty="0"/>
          </a:p>
          <a:p>
            <a:pPr marL="0" indent="0">
              <a:spcBef>
                <a:spcPts val="300"/>
              </a:spcBef>
              <a:spcAft>
                <a:spcPts val="600"/>
              </a:spcAft>
              <a:buNone/>
            </a:pPr>
            <a:endParaRPr lang="en-US" sz="2000" dirty="0" smtClean="0"/>
          </a:p>
          <a:p>
            <a:pPr marL="0" indent="0">
              <a:spcBef>
                <a:spcPts val="300"/>
              </a:spcBef>
              <a:spcAft>
                <a:spcPts val="600"/>
              </a:spcAft>
              <a:buNone/>
            </a:pPr>
            <a:r>
              <a:rPr lang="en-US" sz="2000" dirty="0"/>
              <a:t>MCE Change:</a:t>
            </a:r>
          </a:p>
          <a:p>
            <a:pPr>
              <a:spcBef>
                <a:spcPts val="300"/>
              </a:spcBef>
            </a:pPr>
            <a:r>
              <a:rPr lang="en-US" sz="2000" dirty="0"/>
              <a:t>Remove </a:t>
            </a:r>
            <a:r>
              <a:rPr lang="en-US" sz="2000" dirty="0" smtClean="0"/>
              <a:t>SAF multiplication from </a:t>
            </a:r>
            <a:r>
              <a:rPr lang="en-US" sz="2000" dirty="0"/>
              <a:t>all components of </a:t>
            </a:r>
            <a:r>
              <a:rPr lang="en-US" sz="2000" dirty="0" smtClean="0"/>
              <a:t>MCE</a:t>
            </a:r>
          </a:p>
          <a:p>
            <a:pPr>
              <a:spcBef>
                <a:spcPts val="300"/>
              </a:spcBef>
            </a:pPr>
            <a:r>
              <a:rPr lang="en-US" sz="2000" dirty="0" smtClean="0"/>
              <a:t>Apply multiplication of RFAF*MAF to all components of MCE except IMCE</a:t>
            </a:r>
          </a:p>
          <a:p>
            <a:pPr>
              <a:spcBef>
                <a:spcPts val="300"/>
              </a:spcBef>
            </a:pPr>
            <a:r>
              <a:rPr lang="en-US" sz="2000" dirty="0" smtClean="0"/>
              <a:t>IMCE was introduced in NPRR 620 and applicable for traders. It’s calculation is based on Price Caps but not the actual prices, hence change in forward prices do not impact this calculation</a:t>
            </a:r>
          </a:p>
          <a:p>
            <a:pPr>
              <a:spcBef>
                <a:spcPts val="300"/>
              </a:spcBef>
            </a:pPr>
            <a:r>
              <a:rPr lang="en-US" sz="2000" dirty="0" smtClean="0"/>
              <a:t>Administrative changes to subscripts to align them with their definitions</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Tree>
    <p:extLst>
      <p:ext uri="{BB962C8B-B14F-4D97-AF65-F5344CB8AC3E}">
        <p14:creationId xmlns:p14="http://schemas.microsoft.com/office/powerpoint/2010/main" val="2578626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Revisions to Credit Exposure Calculations by using Electricity Futures Prices</a:t>
            </a:r>
          </a:p>
        </p:txBody>
      </p:sp>
      <p:sp>
        <p:nvSpPr>
          <p:cNvPr id="3" name="Content Placeholder 2"/>
          <p:cNvSpPr>
            <a:spLocks noGrp="1"/>
          </p:cNvSpPr>
          <p:nvPr>
            <p:ph idx="1"/>
          </p:nvPr>
        </p:nvSpPr>
        <p:spPr>
          <a:xfrm>
            <a:off x="381000" y="1150938"/>
            <a:ext cx="8640924" cy="5410200"/>
          </a:xfrm>
        </p:spPr>
        <p:txBody>
          <a:bodyPr/>
          <a:lstStyle/>
          <a:p>
            <a:pPr marL="0" indent="0">
              <a:spcBef>
                <a:spcPts val="300"/>
              </a:spcBef>
              <a:spcAft>
                <a:spcPts val="600"/>
              </a:spcAft>
              <a:buNone/>
            </a:pPr>
            <a:r>
              <a:rPr lang="en-US" sz="2000" dirty="0" smtClean="0"/>
              <a:t>EAL Change:</a:t>
            </a:r>
          </a:p>
          <a:p>
            <a:pPr>
              <a:spcBef>
                <a:spcPts val="300"/>
              </a:spcBef>
            </a:pPr>
            <a:r>
              <a:rPr lang="en-US" sz="2000" dirty="0" smtClean="0"/>
              <a:t>Apply multiplication of RFAF to RTLE</a:t>
            </a:r>
          </a:p>
          <a:p>
            <a:pPr>
              <a:spcBef>
                <a:spcPts val="300"/>
              </a:spcBef>
            </a:pPr>
            <a:r>
              <a:rPr lang="en-US" sz="2000" dirty="0"/>
              <a:t>Apply multiplication of </a:t>
            </a:r>
            <a:r>
              <a:rPr lang="en-US" sz="2000" dirty="0" smtClean="0"/>
              <a:t>DFAF </a:t>
            </a:r>
            <a:r>
              <a:rPr lang="en-US" sz="2000" dirty="0"/>
              <a:t>to </a:t>
            </a:r>
            <a:r>
              <a:rPr lang="en-US" sz="2000" dirty="0" smtClean="0"/>
              <a:t>DALE</a:t>
            </a:r>
            <a:endParaRPr lang="en-US" sz="2000" dirty="0"/>
          </a:p>
          <a:p>
            <a:pPr marL="0" indent="0">
              <a:spcBef>
                <a:spcPts val="300"/>
              </a:spcBef>
              <a:spcAft>
                <a:spcPts val="600"/>
              </a:spcAft>
              <a:buNone/>
            </a:pPr>
            <a:endParaRPr lang="en-US" sz="2000" dirty="0" smtClean="0"/>
          </a:p>
          <a:p>
            <a:pPr marL="0" indent="0">
              <a:spcBef>
                <a:spcPts val="300"/>
              </a:spcBef>
              <a:spcAft>
                <a:spcPts val="600"/>
              </a:spcAft>
              <a:buNone/>
            </a:pPr>
            <a:r>
              <a:rPr lang="en-US" sz="2000" dirty="0" smtClean="0"/>
              <a:t>Reports Change:</a:t>
            </a:r>
            <a:endParaRPr lang="en-US" sz="2000" dirty="0"/>
          </a:p>
          <a:p>
            <a:pPr>
              <a:spcBef>
                <a:spcPts val="300"/>
              </a:spcBef>
            </a:pPr>
            <a:r>
              <a:rPr lang="en-US" sz="2000" dirty="0" smtClean="0"/>
              <a:t>A new report called “Forward Adjustment Factors Summary Report” is added to the list of reports published under MIS certified area</a:t>
            </a:r>
          </a:p>
          <a:p>
            <a:pPr>
              <a:spcBef>
                <a:spcPts val="300"/>
              </a:spcBef>
            </a:pPr>
            <a:r>
              <a:rPr lang="en-US" sz="2000" dirty="0" smtClean="0"/>
              <a:t>This report gets published once a day</a:t>
            </a:r>
          </a:p>
          <a:p>
            <a:pPr>
              <a:spcBef>
                <a:spcPts val="300"/>
              </a:spcBef>
            </a:pPr>
            <a:r>
              <a:rPr lang="en-US" sz="2000" dirty="0" smtClean="0"/>
              <a:t>This report include the details necessary to be able to fully shadow RFAF and DFAF.</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4270049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Exposure Analysis using ICE Prices</a:t>
            </a:r>
          </a:p>
        </p:txBody>
      </p:sp>
      <p:sp>
        <p:nvSpPr>
          <p:cNvPr id="3" name="Content Placeholder 2"/>
          <p:cNvSpPr>
            <a:spLocks noGrp="1"/>
          </p:cNvSpPr>
          <p:nvPr>
            <p:ph idx="1"/>
          </p:nvPr>
        </p:nvSpPr>
        <p:spPr>
          <a:xfrm>
            <a:off x="304800" y="1600201"/>
            <a:ext cx="8534400" cy="4319832"/>
          </a:xfrm>
        </p:spPr>
        <p:txBody>
          <a:bodyPr/>
          <a:lstStyle/>
          <a:p>
            <a:pPr marL="0" indent="0" algn="ctr">
              <a:buNone/>
            </a:pPr>
            <a:endParaRPr lang="en-US" sz="6000" dirty="0" smtClean="0"/>
          </a:p>
          <a:p>
            <a:pPr marL="0" indent="0" algn="ctr">
              <a:buNone/>
            </a:pPr>
            <a:r>
              <a:rPr lang="en-US" sz="6000" dirty="0" smtClean="0"/>
              <a:t>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3793198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microsoft.com/office/infopath/2007/PartnerControls"/>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6546</TotalTime>
  <Words>542</Words>
  <Application>Microsoft Office PowerPoint</Application>
  <PresentationFormat>On-screen Show (4:3)</PresentationFormat>
  <Paragraphs>97</Paragraphs>
  <Slides>9</Slides>
  <Notes>8</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Symbol</vt:lpstr>
      <vt:lpstr>1_Custom Design</vt:lpstr>
      <vt:lpstr>Office Theme</vt:lpstr>
      <vt:lpstr>Custom Design</vt:lpstr>
      <vt:lpstr>PowerPoint Presentation</vt:lpstr>
      <vt:lpstr>Revisions to Credit Exposure Calculations by using Electricity Futures Prices</vt:lpstr>
      <vt:lpstr>Revisions to Credit Exposure Calculations by using Electricity Futures Prices</vt:lpstr>
      <vt:lpstr>Revisions to Credit Exposure Calculations by using Electricity Futures Prices</vt:lpstr>
      <vt:lpstr>Revisions to Credit Exposure Calculations by using Electricity Futures Prices</vt:lpstr>
      <vt:lpstr>Revisions to Credit Exposure Calculations by using Electricity Futures Prices</vt:lpstr>
      <vt:lpstr>Revisions to Credit Exposure Calculations by using Electricity Futures Prices</vt:lpstr>
      <vt:lpstr>Revisions to Credit Exposure Calculations by using Electricity Futures Prices</vt:lpstr>
      <vt:lpstr>Credit Exposure Analysis using ICE Prices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Pabbisetty, Suresh</cp:lastModifiedBy>
  <cp:revision>133</cp:revision>
  <cp:lastPrinted>2016-01-21T20:53:15Z</cp:lastPrinted>
  <dcterms:created xsi:type="dcterms:W3CDTF">2016-01-21T15:20:31Z</dcterms:created>
  <dcterms:modified xsi:type="dcterms:W3CDTF">2016-05-17T19:32:13Z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