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9" r:id="rId1"/>
  </p:sldMasterIdLst>
  <p:notesMasterIdLst>
    <p:notesMasterId r:id="rId52"/>
  </p:notesMasterIdLst>
  <p:handoutMasterIdLst>
    <p:handoutMasterId r:id="rId53"/>
  </p:handoutMasterIdLst>
  <p:sldIdLst>
    <p:sldId id="432" r:id="rId2"/>
    <p:sldId id="569" r:id="rId3"/>
    <p:sldId id="614" r:id="rId4"/>
    <p:sldId id="840" r:id="rId5"/>
    <p:sldId id="821" r:id="rId6"/>
    <p:sldId id="747" r:id="rId7"/>
    <p:sldId id="839" r:id="rId8"/>
    <p:sldId id="876" r:id="rId9"/>
    <p:sldId id="841" r:id="rId10"/>
    <p:sldId id="842" r:id="rId11"/>
    <p:sldId id="843" r:id="rId12"/>
    <p:sldId id="844" r:id="rId13"/>
    <p:sldId id="853" r:id="rId14"/>
    <p:sldId id="845" r:id="rId15"/>
    <p:sldId id="875" r:id="rId16"/>
    <p:sldId id="846" r:id="rId17"/>
    <p:sldId id="847" r:id="rId18"/>
    <p:sldId id="848" r:id="rId19"/>
    <p:sldId id="849" r:id="rId20"/>
    <p:sldId id="866" r:id="rId21"/>
    <p:sldId id="850" r:id="rId22"/>
    <p:sldId id="867" r:id="rId23"/>
    <p:sldId id="851" r:id="rId24"/>
    <p:sldId id="873" r:id="rId25"/>
    <p:sldId id="874" r:id="rId26"/>
    <p:sldId id="877" r:id="rId27"/>
    <p:sldId id="894" r:id="rId28"/>
    <p:sldId id="879" r:id="rId29"/>
    <p:sldId id="880" r:id="rId30"/>
    <p:sldId id="890" r:id="rId31"/>
    <p:sldId id="881" r:id="rId32"/>
    <p:sldId id="891" r:id="rId33"/>
    <p:sldId id="883" r:id="rId34"/>
    <p:sldId id="882" r:id="rId35"/>
    <p:sldId id="884" r:id="rId36"/>
    <p:sldId id="885" r:id="rId37"/>
    <p:sldId id="886" r:id="rId38"/>
    <p:sldId id="888" r:id="rId39"/>
    <p:sldId id="892" r:id="rId40"/>
    <p:sldId id="869" r:id="rId41"/>
    <p:sldId id="870" r:id="rId42"/>
    <p:sldId id="871" r:id="rId43"/>
    <p:sldId id="872" r:id="rId44"/>
    <p:sldId id="889" r:id="rId45"/>
    <p:sldId id="893" r:id="rId46"/>
    <p:sldId id="895" r:id="rId47"/>
    <p:sldId id="896" r:id="rId48"/>
    <p:sldId id="897" r:id="rId49"/>
    <p:sldId id="898" r:id="rId50"/>
    <p:sldId id="397" r:id="rId51"/>
  </p:sldIdLst>
  <p:sldSz cx="10058400" cy="7772400"/>
  <p:notesSz cx="9236075" cy="6950075"/>
  <p:defaultTextStyle>
    <a:defPPr>
      <a:defRPr lang="en-US"/>
    </a:defPPr>
    <a:lvl1pPr algn="l" rtl="0" fontAlgn="base">
      <a:spcBef>
        <a:spcPct val="0"/>
      </a:spcBef>
      <a:spcAft>
        <a:spcPct val="0"/>
      </a:spcAft>
      <a:defRPr kern="1200">
        <a:solidFill>
          <a:schemeClr val="bg1"/>
        </a:solidFill>
        <a:latin typeface="Arial" charset="0"/>
        <a:ea typeface="ＭＳ Ｐゴシック" pitchFamily="-111" charset="-128"/>
        <a:cs typeface="+mn-cs"/>
      </a:defRPr>
    </a:lvl1pPr>
    <a:lvl2pPr marL="526719" algn="l" rtl="0" fontAlgn="base">
      <a:spcBef>
        <a:spcPct val="0"/>
      </a:spcBef>
      <a:spcAft>
        <a:spcPct val="0"/>
      </a:spcAft>
      <a:defRPr kern="1200">
        <a:solidFill>
          <a:schemeClr val="bg1"/>
        </a:solidFill>
        <a:latin typeface="Arial" charset="0"/>
        <a:ea typeface="ＭＳ Ｐゴシック" pitchFamily="-111" charset="-128"/>
        <a:cs typeface="+mn-cs"/>
      </a:defRPr>
    </a:lvl2pPr>
    <a:lvl3pPr marL="1053439" algn="l" rtl="0" fontAlgn="base">
      <a:spcBef>
        <a:spcPct val="0"/>
      </a:spcBef>
      <a:spcAft>
        <a:spcPct val="0"/>
      </a:spcAft>
      <a:defRPr kern="1200">
        <a:solidFill>
          <a:schemeClr val="bg1"/>
        </a:solidFill>
        <a:latin typeface="Arial" charset="0"/>
        <a:ea typeface="ＭＳ Ｐゴシック" pitchFamily="-111" charset="-128"/>
        <a:cs typeface="+mn-cs"/>
      </a:defRPr>
    </a:lvl3pPr>
    <a:lvl4pPr marL="1580158" algn="l" rtl="0" fontAlgn="base">
      <a:spcBef>
        <a:spcPct val="0"/>
      </a:spcBef>
      <a:spcAft>
        <a:spcPct val="0"/>
      </a:spcAft>
      <a:defRPr kern="1200">
        <a:solidFill>
          <a:schemeClr val="bg1"/>
        </a:solidFill>
        <a:latin typeface="Arial" charset="0"/>
        <a:ea typeface="ＭＳ Ｐゴシック" pitchFamily="-111" charset="-128"/>
        <a:cs typeface="+mn-cs"/>
      </a:defRPr>
    </a:lvl4pPr>
    <a:lvl5pPr marL="2106879" algn="l" rtl="0" fontAlgn="base">
      <a:spcBef>
        <a:spcPct val="0"/>
      </a:spcBef>
      <a:spcAft>
        <a:spcPct val="0"/>
      </a:spcAft>
      <a:defRPr kern="1200">
        <a:solidFill>
          <a:schemeClr val="bg1"/>
        </a:solidFill>
        <a:latin typeface="Arial" charset="0"/>
        <a:ea typeface="ＭＳ Ｐゴシック" pitchFamily="-111" charset="-128"/>
        <a:cs typeface="+mn-cs"/>
      </a:defRPr>
    </a:lvl5pPr>
    <a:lvl6pPr marL="2633598" algn="l" defTabSz="1053439" rtl="0" eaLnBrk="1" latinLnBrk="0" hangingPunct="1">
      <a:defRPr kern="1200">
        <a:solidFill>
          <a:schemeClr val="bg1"/>
        </a:solidFill>
        <a:latin typeface="Arial" charset="0"/>
        <a:ea typeface="ＭＳ Ｐゴシック" pitchFamily="-111" charset="-128"/>
        <a:cs typeface="+mn-cs"/>
      </a:defRPr>
    </a:lvl6pPr>
    <a:lvl7pPr marL="3160319" algn="l" defTabSz="1053439" rtl="0" eaLnBrk="1" latinLnBrk="0" hangingPunct="1">
      <a:defRPr kern="1200">
        <a:solidFill>
          <a:schemeClr val="bg1"/>
        </a:solidFill>
        <a:latin typeface="Arial" charset="0"/>
        <a:ea typeface="ＭＳ Ｐゴシック" pitchFamily="-111" charset="-128"/>
        <a:cs typeface="+mn-cs"/>
      </a:defRPr>
    </a:lvl7pPr>
    <a:lvl8pPr marL="3687037" algn="l" defTabSz="1053439" rtl="0" eaLnBrk="1" latinLnBrk="0" hangingPunct="1">
      <a:defRPr kern="1200">
        <a:solidFill>
          <a:schemeClr val="bg1"/>
        </a:solidFill>
        <a:latin typeface="Arial" charset="0"/>
        <a:ea typeface="ＭＳ Ｐゴシック" pitchFamily="-111" charset="-128"/>
        <a:cs typeface="+mn-cs"/>
      </a:defRPr>
    </a:lvl8pPr>
    <a:lvl9pPr marL="4213757" algn="l" defTabSz="1053439" rtl="0" eaLnBrk="1" latinLnBrk="0" hangingPunct="1">
      <a:defRPr kern="1200">
        <a:solidFill>
          <a:schemeClr val="bg1"/>
        </a:solidFill>
        <a:latin typeface="Arial" charset="0"/>
        <a:ea typeface="ＭＳ Ｐゴシック" pitchFamily="-111" charset="-128"/>
        <a:cs typeface="+mn-cs"/>
      </a:defRPr>
    </a:lvl9pPr>
  </p:defaultTextStyle>
  <p:extLst>
    <p:ext uri="{EFAFB233-063F-42B5-8137-9DF3F51BA10A}">
      <p15:sldGuideLst xmlns="" xmlns:p15="http://schemas.microsoft.com/office/powerpoint/2012/main">
        <p15:guide id="1" orient="horz" pos="2449">
          <p15:clr>
            <a:srgbClr val="A4A3A4"/>
          </p15:clr>
        </p15:guide>
        <p15:guide id="2" pos="3168">
          <p15:clr>
            <a:srgbClr val="A4A3A4"/>
          </p15:clr>
        </p15:guide>
      </p15:sldGuideLst>
    </p:ext>
    <p:ext uri="{2D200454-40CA-4A62-9FC3-DE9A4176ACB9}">
      <p15:notesGuideLst xmlns="" xmlns:p15="http://schemas.microsoft.com/office/powerpoint/2012/main">
        <p15:guide id="1" orient="horz" pos="2189" userDrawn="1">
          <p15:clr>
            <a:srgbClr val="A4A3A4"/>
          </p15:clr>
        </p15:guide>
        <p15:guide id="2" pos="291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51166"/>
    <a:srgbClr val="05112A"/>
    <a:srgbClr val="660066"/>
    <a:srgbClr val="512373"/>
    <a:srgbClr val="003399"/>
    <a:srgbClr val="660033"/>
    <a:srgbClr val="A50021"/>
    <a:srgbClr val="3333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7029" autoAdjust="0"/>
  </p:normalViewPr>
  <p:slideViewPr>
    <p:cSldViewPr snapToGrid="0" snapToObjects="1">
      <p:cViewPr>
        <p:scale>
          <a:sx n="100" d="100"/>
          <a:sy n="100" d="100"/>
        </p:scale>
        <p:origin x="-1578" y="42"/>
      </p:cViewPr>
      <p:guideLst>
        <p:guide orient="horz" pos="2449"/>
        <p:guide pos="3168"/>
      </p:guideLst>
    </p:cSldViewPr>
  </p:slideViewPr>
  <p:outlineViewPr>
    <p:cViewPr>
      <p:scale>
        <a:sx n="33" d="100"/>
        <a:sy n="33" d="100"/>
      </p:scale>
      <p:origin x="304" y="0"/>
    </p:cViewPr>
  </p:outlineViewPr>
  <p:notesTextViewPr>
    <p:cViewPr>
      <p:scale>
        <a:sx n="100" d="100"/>
        <a:sy n="100" d="100"/>
      </p:scale>
      <p:origin x="0" y="0"/>
    </p:cViewPr>
  </p:notesTextViewPr>
  <p:sorterViewPr>
    <p:cViewPr>
      <p:scale>
        <a:sx n="114" d="100"/>
        <a:sy n="114" d="100"/>
      </p:scale>
      <p:origin x="0" y="10956"/>
    </p:cViewPr>
  </p:sorterViewPr>
  <p:notesViewPr>
    <p:cSldViewPr snapToGrid="0" snapToObjects="1">
      <p:cViewPr varScale="1">
        <p:scale>
          <a:sx n="67" d="100"/>
          <a:sy n="67" d="100"/>
        </p:scale>
        <p:origin x="-1426" y="-86"/>
      </p:cViewPr>
      <p:guideLst>
        <p:guide orient="horz" pos="2189"/>
        <p:guide pos="291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17" y="9"/>
            <a:ext cx="4003135" cy="347741"/>
          </a:xfrm>
          <a:prstGeom prst="rect">
            <a:avLst/>
          </a:prstGeom>
          <a:noFill/>
          <a:ln w="9525">
            <a:noFill/>
            <a:miter lim="800000"/>
            <a:headEnd/>
            <a:tailEnd/>
          </a:ln>
          <a:effectLst/>
        </p:spPr>
        <p:txBody>
          <a:bodyPr vert="horz" wrap="square" lIns="90675" tIns="45334" rIns="90675" bIns="45334" numCol="1" anchor="t" anchorCtr="0" compatLnSpc="1">
            <a:prstTxWarp prst="textNoShape">
              <a:avLst/>
            </a:prstTxWarp>
          </a:bodyPr>
          <a:lstStyle>
            <a:lvl1pPr>
              <a:defRPr sz="1300">
                <a:solidFill>
                  <a:schemeClr val="tx1"/>
                </a:solidFill>
              </a:defRPr>
            </a:lvl1pPr>
          </a:lstStyle>
          <a:p>
            <a:endParaRPr lang="en-US" dirty="0"/>
          </a:p>
        </p:txBody>
      </p:sp>
      <p:sp>
        <p:nvSpPr>
          <p:cNvPr id="75779" name="Rectangle 3"/>
          <p:cNvSpPr>
            <a:spLocks noGrp="1" noChangeArrowheads="1"/>
          </p:cNvSpPr>
          <p:nvPr>
            <p:ph type="dt" sz="quarter" idx="1"/>
          </p:nvPr>
        </p:nvSpPr>
        <p:spPr bwMode="auto">
          <a:xfrm>
            <a:off x="5230860" y="9"/>
            <a:ext cx="4003135" cy="347741"/>
          </a:xfrm>
          <a:prstGeom prst="rect">
            <a:avLst/>
          </a:prstGeom>
          <a:noFill/>
          <a:ln w="9525">
            <a:noFill/>
            <a:miter lim="800000"/>
            <a:headEnd/>
            <a:tailEnd/>
          </a:ln>
          <a:effectLst/>
        </p:spPr>
        <p:txBody>
          <a:bodyPr vert="horz" wrap="square" lIns="90675" tIns="45334" rIns="90675" bIns="45334" numCol="1" anchor="t" anchorCtr="0" compatLnSpc="1">
            <a:prstTxWarp prst="textNoShape">
              <a:avLst/>
            </a:prstTxWarp>
          </a:bodyPr>
          <a:lstStyle>
            <a:lvl1pPr algn="r">
              <a:defRPr sz="1300">
                <a:solidFill>
                  <a:schemeClr val="tx1"/>
                </a:solidFill>
              </a:defRPr>
            </a:lvl1pPr>
          </a:lstStyle>
          <a:p>
            <a:fld id="{85D70D4F-9B73-4381-881A-733F1ED60A6C}" type="datetime1">
              <a:rPr lang="en-US"/>
              <a:pPr/>
              <a:t>5/17/2016</a:t>
            </a:fld>
            <a:endParaRPr lang="en-US" dirty="0"/>
          </a:p>
        </p:txBody>
      </p:sp>
      <p:sp>
        <p:nvSpPr>
          <p:cNvPr id="75780" name="Rectangle 4"/>
          <p:cNvSpPr>
            <a:spLocks noGrp="1" noChangeArrowheads="1"/>
          </p:cNvSpPr>
          <p:nvPr>
            <p:ph type="ftr" sz="quarter" idx="2"/>
          </p:nvPr>
        </p:nvSpPr>
        <p:spPr bwMode="auto">
          <a:xfrm>
            <a:off x="17" y="6601156"/>
            <a:ext cx="4003135" cy="347741"/>
          </a:xfrm>
          <a:prstGeom prst="rect">
            <a:avLst/>
          </a:prstGeom>
          <a:noFill/>
          <a:ln w="9525">
            <a:noFill/>
            <a:miter lim="800000"/>
            <a:headEnd/>
            <a:tailEnd/>
          </a:ln>
          <a:effectLst/>
        </p:spPr>
        <p:txBody>
          <a:bodyPr vert="horz" wrap="square" lIns="90675" tIns="45334" rIns="90675" bIns="45334" numCol="1" anchor="b" anchorCtr="0" compatLnSpc="1">
            <a:prstTxWarp prst="textNoShape">
              <a:avLst/>
            </a:prstTxWarp>
          </a:bodyPr>
          <a:lstStyle>
            <a:lvl1pPr>
              <a:defRPr sz="1300">
                <a:solidFill>
                  <a:schemeClr val="tx1"/>
                </a:solidFill>
              </a:defRPr>
            </a:lvl1pPr>
          </a:lstStyle>
          <a:p>
            <a:endParaRPr lang="en-US" dirty="0"/>
          </a:p>
        </p:txBody>
      </p:sp>
      <p:sp>
        <p:nvSpPr>
          <p:cNvPr id="75781" name="Rectangle 5"/>
          <p:cNvSpPr>
            <a:spLocks noGrp="1" noChangeArrowheads="1"/>
          </p:cNvSpPr>
          <p:nvPr>
            <p:ph type="sldNum" sz="quarter" idx="3"/>
          </p:nvPr>
        </p:nvSpPr>
        <p:spPr bwMode="auto">
          <a:xfrm>
            <a:off x="5230860" y="6601156"/>
            <a:ext cx="4003135" cy="347741"/>
          </a:xfrm>
          <a:prstGeom prst="rect">
            <a:avLst/>
          </a:prstGeom>
          <a:noFill/>
          <a:ln w="9525">
            <a:noFill/>
            <a:miter lim="800000"/>
            <a:headEnd/>
            <a:tailEnd/>
          </a:ln>
          <a:effectLst/>
        </p:spPr>
        <p:txBody>
          <a:bodyPr vert="horz" wrap="square" lIns="90675" tIns="45334" rIns="90675" bIns="45334" numCol="1" anchor="b" anchorCtr="0" compatLnSpc="1">
            <a:prstTxWarp prst="textNoShape">
              <a:avLst/>
            </a:prstTxWarp>
          </a:bodyPr>
          <a:lstStyle>
            <a:lvl1pPr algn="r">
              <a:defRPr sz="1300">
                <a:solidFill>
                  <a:schemeClr val="tx1"/>
                </a:solidFill>
              </a:defRPr>
            </a:lvl1pPr>
          </a:lstStyle>
          <a:p>
            <a:fld id="{24D528D4-82F1-4C8C-9A70-52006096DEDD}" type="slidenum">
              <a:rPr lang="en-US"/>
              <a:pPr/>
              <a:t>‹#›</a:t>
            </a:fld>
            <a:endParaRPr lang="en-US" dirty="0"/>
          </a:p>
        </p:txBody>
      </p:sp>
    </p:spTree>
    <p:extLst>
      <p:ext uri="{BB962C8B-B14F-4D97-AF65-F5344CB8AC3E}">
        <p14:creationId xmlns:p14="http://schemas.microsoft.com/office/powerpoint/2010/main" val="40143787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7" y="9"/>
            <a:ext cx="4003135" cy="347741"/>
          </a:xfrm>
          <a:prstGeom prst="rect">
            <a:avLst/>
          </a:prstGeom>
        </p:spPr>
        <p:txBody>
          <a:bodyPr vert="horz" wrap="square" lIns="90675" tIns="45334" rIns="90675" bIns="45334" numCol="1" anchor="t" anchorCtr="0" compatLnSpc="1">
            <a:prstTxWarp prst="textNoShape">
              <a:avLst/>
            </a:prstTxWarp>
          </a:bodyPr>
          <a:lstStyle>
            <a:lvl1pPr>
              <a:defRPr sz="1300"/>
            </a:lvl1pPr>
          </a:lstStyle>
          <a:p>
            <a:endParaRPr lang="en-US" dirty="0"/>
          </a:p>
        </p:txBody>
      </p:sp>
      <p:sp>
        <p:nvSpPr>
          <p:cNvPr id="3" name="Date Placeholder 2"/>
          <p:cNvSpPr>
            <a:spLocks noGrp="1"/>
          </p:cNvSpPr>
          <p:nvPr>
            <p:ph type="dt" idx="1"/>
          </p:nvPr>
        </p:nvSpPr>
        <p:spPr>
          <a:xfrm>
            <a:off x="5230860" y="9"/>
            <a:ext cx="4003135" cy="347741"/>
          </a:xfrm>
          <a:prstGeom prst="rect">
            <a:avLst/>
          </a:prstGeom>
        </p:spPr>
        <p:txBody>
          <a:bodyPr vert="horz" wrap="square" lIns="90675" tIns="45334" rIns="90675" bIns="45334" numCol="1" anchor="t" anchorCtr="0" compatLnSpc="1">
            <a:prstTxWarp prst="textNoShape">
              <a:avLst/>
            </a:prstTxWarp>
          </a:bodyPr>
          <a:lstStyle>
            <a:lvl1pPr algn="r">
              <a:defRPr sz="1300"/>
            </a:lvl1pPr>
          </a:lstStyle>
          <a:p>
            <a:fld id="{CF7928C8-116D-418E-88BA-59B4A179BAEB}" type="datetime1">
              <a:rPr lang="en-US"/>
              <a:pPr/>
              <a:t>5/17/2016</a:t>
            </a:fld>
            <a:endParaRPr lang="en-US" dirty="0"/>
          </a:p>
        </p:txBody>
      </p:sp>
      <p:sp>
        <p:nvSpPr>
          <p:cNvPr id="4" name="Slide Image Placeholder 3"/>
          <p:cNvSpPr>
            <a:spLocks noGrp="1" noRot="1" noChangeAspect="1"/>
          </p:cNvSpPr>
          <p:nvPr>
            <p:ph type="sldImg" idx="2"/>
          </p:nvPr>
        </p:nvSpPr>
        <p:spPr>
          <a:xfrm>
            <a:off x="2928938" y="519113"/>
            <a:ext cx="3378200" cy="2609850"/>
          </a:xfrm>
          <a:prstGeom prst="rect">
            <a:avLst/>
          </a:prstGeom>
          <a:noFill/>
          <a:ln w="12700">
            <a:solidFill>
              <a:prstClr val="black"/>
            </a:solidFill>
          </a:ln>
        </p:spPr>
        <p:txBody>
          <a:bodyPr vert="horz" wrap="square" lIns="90675" tIns="45334" rIns="90675" bIns="45334"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924450" y="3301769"/>
            <a:ext cx="7387186" cy="3127297"/>
          </a:xfrm>
          <a:prstGeom prst="rect">
            <a:avLst/>
          </a:prstGeom>
        </p:spPr>
        <p:txBody>
          <a:bodyPr vert="horz" wrap="square" lIns="90675" tIns="45334" rIns="90675" bIns="45334"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17" y="6601156"/>
            <a:ext cx="4003135" cy="347741"/>
          </a:xfrm>
          <a:prstGeom prst="rect">
            <a:avLst/>
          </a:prstGeom>
        </p:spPr>
        <p:txBody>
          <a:bodyPr vert="horz" wrap="square" lIns="90675" tIns="45334" rIns="90675" bIns="45334" numCol="1" anchor="b" anchorCtr="0" compatLnSpc="1">
            <a:prstTxWarp prst="textNoShape">
              <a:avLst/>
            </a:prstTxWarp>
          </a:bodyPr>
          <a:lstStyle>
            <a:lvl1pPr>
              <a:defRPr sz="1300"/>
            </a:lvl1pPr>
          </a:lstStyle>
          <a:p>
            <a:endParaRPr lang="en-US" dirty="0"/>
          </a:p>
        </p:txBody>
      </p:sp>
      <p:sp>
        <p:nvSpPr>
          <p:cNvPr id="7" name="Slide Number Placeholder 6"/>
          <p:cNvSpPr>
            <a:spLocks noGrp="1"/>
          </p:cNvSpPr>
          <p:nvPr>
            <p:ph type="sldNum" sz="quarter" idx="5"/>
          </p:nvPr>
        </p:nvSpPr>
        <p:spPr>
          <a:xfrm>
            <a:off x="5230860" y="6601156"/>
            <a:ext cx="4003135" cy="347741"/>
          </a:xfrm>
          <a:prstGeom prst="rect">
            <a:avLst/>
          </a:prstGeom>
        </p:spPr>
        <p:txBody>
          <a:bodyPr vert="horz" wrap="square" lIns="90675" tIns="45334" rIns="90675" bIns="45334" numCol="1" anchor="b" anchorCtr="0" compatLnSpc="1">
            <a:prstTxWarp prst="textNoShape">
              <a:avLst/>
            </a:prstTxWarp>
          </a:bodyPr>
          <a:lstStyle>
            <a:lvl1pPr algn="r">
              <a:defRPr sz="1300"/>
            </a:lvl1pPr>
          </a:lstStyle>
          <a:p>
            <a:fld id="{CD523A0B-5AE7-4CDF-9F6F-5671A575E58F}" type="slidenum">
              <a:rPr lang="en-US"/>
              <a:pPr/>
              <a:t>‹#›</a:t>
            </a:fld>
            <a:endParaRPr lang="en-US" dirty="0"/>
          </a:p>
        </p:txBody>
      </p:sp>
    </p:spTree>
    <p:extLst>
      <p:ext uri="{BB962C8B-B14F-4D97-AF65-F5344CB8AC3E}">
        <p14:creationId xmlns:p14="http://schemas.microsoft.com/office/powerpoint/2010/main" val="190335755"/>
      </p:ext>
    </p:extLst>
  </p:cSld>
  <p:clrMap bg1="lt1" tx1="dk1" bg2="lt2" tx2="dk2" accent1="accent1" accent2="accent2" accent3="accent3" accent4="accent4" accent5="accent5" accent6="accent6" hlink="hlink" folHlink="folHlink"/>
  <p:hf hdr="0" ftr="0" dt="0"/>
  <p:notesStyle>
    <a:lvl1pPr algn="l" defTabSz="526719" rtl="0" eaLnBrk="0" fontAlgn="base" hangingPunct="0">
      <a:spcBef>
        <a:spcPct val="30000"/>
      </a:spcBef>
      <a:spcAft>
        <a:spcPct val="0"/>
      </a:spcAft>
      <a:defRPr sz="1300" kern="1200">
        <a:solidFill>
          <a:schemeClr val="tx1"/>
        </a:solidFill>
        <a:latin typeface="+mn-lt"/>
        <a:ea typeface="ＭＳ Ｐゴシック" pitchFamily="-111" charset="-128"/>
        <a:cs typeface="ＭＳ Ｐゴシック" pitchFamily="-111" charset="-128"/>
      </a:defRPr>
    </a:lvl1pPr>
    <a:lvl2pPr marL="526719" algn="l" defTabSz="526719" rtl="0" eaLnBrk="0" fontAlgn="base" hangingPunct="0">
      <a:spcBef>
        <a:spcPct val="30000"/>
      </a:spcBef>
      <a:spcAft>
        <a:spcPct val="0"/>
      </a:spcAft>
      <a:defRPr sz="1300" kern="1200">
        <a:solidFill>
          <a:schemeClr val="tx1"/>
        </a:solidFill>
        <a:latin typeface="+mn-lt"/>
        <a:ea typeface="ＭＳ Ｐゴシック" pitchFamily="-111" charset="-128"/>
        <a:cs typeface="+mn-cs"/>
      </a:defRPr>
    </a:lvl2pPr>
    <a:lvl3pPr marL="1053439" algn="l" defTabSz="526719" rtl="0" eaLnBrk="0" fontAlgn="base" hangingPunct="0">
      <a:spcBef>
        <a:spcPct val="30000"/>
      </a:spcBef>
      <a:spcAft>
        <a:spcPct val="0"/>
      </a:spcAft>
      <a:defRPr sz="1300" kern="1200">
        <a:solidFill>
          <a:schemeClr val="tx1"/>
        </a:solidFill>
        <a:latin typeface="+mn-lt"/>
        <a:ea typeface="ＭＳ Ｐゴシック" pitchFamily="-111" charset="-128"/>
        <a:cs typeface="+mn-cs"/>
      </a:defRPr>
    </a:lvl3pPr>
    <a:lvl4pPr marL="1580158" algn="l" defTabSz="526719" rtl="0" eaLnBrk="0" fontAlgn="base" hangingPunct="0">
      <a:spcBef>
        <a:spcPct val="30000"/>
      </a:spcBef>
      <a:spcAft>
        <a:spcPct val="0"/>
      </a:spcAft>
      <a:defRPr sz="1300" kern="1200">
        <a:solidFill>
          <a:schemeClr val="tx1"/>
        </a:solidFill>
        <a:latin typeface="+mn-lt"/>
        <a:ea typeface="ＭＳ Ｐゴシック" pitchFamily="-111" charset="-128"/>
        <a:cs typeface="+mn-cs"/>
      </a:defRPr>
    </a:lvl4pPr>
    <a:lvl5pPr marL="2106879" algn="l" defTabSz="526719" rtl="0" eaLnBrk="0" fontAlgn="base" hangingPunct="0">
      <a:spcBef>
        <a:spcPct val="30000"/>
      </a:spcBef>
      <a:spcAft>
        <a:spcPct val="0"/>
      </a:spcAft>
      <a:defRPr sz="1300" kern="1200">
        <a:solidFill>
          <a:schemeClr val="tx1"/>
        </a:solidFill>
        <a:latin typeface="+mn-lt"/>
        <a:ea typeface="ＭＳ Ｐゴシック" pitchFamily="-111" charset="-128"/>
        <a:cs typeface="+mn-cs"/>
      </a:defRPr>
    </a:lvl5pPr>
    <a:lvl6pPr marL="2633598" algn="l" defTabSz="526719" rtl="0" eaLnBrk="1" latinLnBrk="0" hangingPunct="1">
      <a:defRPr sz="1300" kern="1200">
        <a:solidFill>
          <a:schemeClr val="tx1"/>
        </a:solidFill>
        <a:latin typeface="+mn-lt"/>
        <a:ea typeface="+mn-ea"/>
        <a:cs typeface="+mn-cs"/>
      </a:defRPr>
    </a:lvl6pPr>
    <a:lvl7pPr marL="3160319" algn="l" defTabSz="526719" rtl="0" eaLnBrk="1" latinLnBrk="0" hangingPunct="1">
      <a:defRPr sz="1300" kern="1200">
        <a:solidFill>
          <a:schemeClr val="tx1"/>
        </a:solidFill>
        <a:latin typeface="+mn-lt"/>
        <a:ea typeface="+mn-ea"/>
        <a:cs typeface="+mn-cs"/>
      </a:defRPr>
    </a:lvl7pPr>
    <a:lvl8pPr marL="3687037" algn="l" defTabSz="526719" rtl="0" eaLnBrk="1" latinLnBrk="0" hangingPunct="1">
      <a:defRPr sz="1300" kern="1200">
        <a:solidFill>
          <a:schemeClr val="tx1"/>
        </a:solidFill>
        <a:latin typeface="+mn-lt"/>
        <a:ea typeface="+mn-ea"/>
        <a:cs typeface="+mn-cs"/>
      </a:defRPr>
    </a:lvl8pPr>
    <a:lvl9pPr marL="4213757" algn="l" defTabSz="52671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8938" y="519113"/>
            <a:ext cx="3378200" cy="2609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23A0B-5AE7-4CDF-9F6F-5671A575E58F}" type="slidenum">
              <a:rPr lang="en-US" smtClean="0"/>
              <a:pPr/>
              <a:t>49</a:t>
            </a:fld>
            <a:endParaRPr lang="en-US" dirty="0"/>
          </a:p>
        </p:txBody>
      </p:sp>
    </p:spTree>
    <p:extLst>
      <p:ext uri="{BB962C8B-B14F-4D97-AF65-F5344CB8AC3E}">
        <p14:creationId xmlns:p14="http://schemas.microsoft.com/office/powerpoint/2010/main" val="118678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6" name="Straight Connector 8"/>
          <p:cNvCxnSpPr>
            <a:cxnSpLocks noChangeShapeType="1"/>
          </p:cNvCxnSpPr>
          <p:nvPr userDrawn="1"/>
        </p:nvCxnSpPr>
        <p:spPr bwMode="auto">
          <a:xfrm rot="5400000">
            <a:off x="-1753711" y="5027143"/>
            <a:ext cx="4663440" cy="17461"/>
          </a:xfrm>
          <a:prstGeom prst="line">
            <a:avLst/>
          </a:prstGeom>
          <a:noFill/>
          <a:ln w="9525">
            <a:solidFill>
              <a:schemeClr val="bg1"/>
            </a:solidFill>
            <a:round/>
            <a:headEnd/>
            <a:tailEnd/>
          </a:ln>
        </p:spPr>
      </p:cxnSp>
      <p:sp>
        <p:nvSpPr>
          <p:cNvPr id="7" name="TextBox 6"/>
          <p:cNvSpPr txBox="1"/>
          <p:nvPr userDrawn="1"/>
        </p:nvSpPr>
        <p:spPr>
          <a:xfrm>
            <a:off x="586740" y="6322503"/>
            <a:ext cx="4537072" cy="1045091"/>
          </a:xfrm>
          <a:prstGeom prst="rect">
            <a:avLst/>
          </a:prstGeom>
          <a:noFill/>
        </p:spPr>
        <p:txBody>
          <a:bodyPr wrap="square" lIns="105343" tIns="52672" rIns="105343" bIns="52672">
            <a:spAutoFit/>
          </a:bodyPr>
          <a:lstStyle/>
          <a:p>
            <a:r>
              <a:rPr lang="en-US" sz="2200" b="0" dirty="0">
                <a:effectLst>
                  <a:outerShdw blurRad="38100" dist="38100" dir="2700000" algn="tl">
                    <a:srgbClr val="000000">
                      <a:alpha val="43137"/>
                    </a:srgbClr>
                  </a:outerShdw>
                </a:effectLst>
                <a:latin typeface="Calibri" pitchFamily="-111" charset="0"/>
              </a:rPr>
              <a:t>Energy Ventures </a:t>
            </a:r>
            <a:r>
              <a:rPr lang="en-US" sz="2200" b="0" dirty="0" smtClean="0">
                <a:effectLst>
                  <a:outerShdw blurRad="38100" dist="38100" dir="2700000" algn="tl">
                    <a:srgbClr val="000000">
                      <a:alpha val="43137"/>
                    </a:srgbClr>
                  </a:outerShdw>
                </a:effectLst>
                <a:latin typeface="Calibri" pitchFamily="-111" charset="0"/>
              </a:rPr>
              <a:t>Analysis, Inc.</a:t>
            </a:r>
          </a:p>
          <a:p>
            <a:r>
              <a:rPr lang="en-US" sz="1300" b="0" i="0" baseline="0" dirty="0" smtClean="0">
                <a:effectLst/>
                <a:latin typeface="Calibri" pitchFamily="-111" charset="0"/>
              </a:rPr>
              <a:t>1</a:t>
            </a:r>
            <a:r>
              <a:rPr lang="en-US" sz="1300" b="0" i="0" dirty="0" smtClean="0">
                <a:effectLst/>
                <a:latin typeface="Calibri" pitchFamily="-111" charset="0"/>
              </a:rPr>
              <a:t>901 N. Moore Street, Suite 1200</a:t>
            </a:r>
          </a:p>
          <a:p>
            <a:r>
              <a:rPr lang="en-US" sz="1300" b="0" i="0" dirty="0" smtClean="0">
                <a:effectLst/>
                <a:latin typeface="Calibri" pitchFamily="-111" charset="0"/>
              </a:rPr>
              <a:t>Arlington,  VA 22209-1706</a:t>
            </a:r>
          </a:p>
          <a:p>
            <a:r>
              <a:rPr lang="en-US" sz="1300" b="0" i="0" dirty="0" smtClean="0">
                <a:effectLst/>
                <a:latin typeface="Calibri" pitchFamily="-111" charset="0"/>
              </a:rPr>
              <a:t>(703) 276 8900</a:t>
            </a:r>
            <a:endParaRPr lang="en-US" sz="1300" b="0" i="0" dirty="0">
              <a:effectLst/>
              <a:latin typeface="Calibri" pitchFamily="-111" charset="0"/>
            </a:endParaRPr>
          </a:p>
        </p:txBody>
      </p:sp>
      <p:pic>
        <p:nvPicPr>
          <p:cNvPr id="8" name="Picture 10" descr="EVA logo Silver.png"/>
          <p:cNvPicPr>
            <a:picLocks noChangeAspect="1"/>
          </p:cNvPicPr>
          <p:nvPr userDrawn="1"/>
        </p:nvPicPr>
        <p:blipFill>
          <a:blip r:embed="rId2"/>
          <a:srcRect/>
          <a:stretch>
            <a:fillRect/>
          </a:stretch>
        </p:blipFill>
        <p:spPr bwMode="auto">
          <a:xfrm>
            <a:off x="3911600" y="6641943"/>
            <a:ext cx="502920" cy="518161"/>
          </a:xfrm>
          <a:prstGeom prst="rect">
            <a:avLst/>
          </a:prstGeom>
          <a:noFill/>
          <a:ln w="9525">
            <a:noFill/>
            <a:miter lim="800000"/>
            <a:headEnd/>
            <a:tailEnd/>
          </a:ln>
        </p:spPr>
      </p:pic>
      <p:sp>
        <p:nvSpPr>
          <p:cNvPr id="29" name="Text Placeholder 28"/>
          <p:cNvSpPr>
            <a:spLocks noGrp="1"/>
          </p:cNvSpPr>
          <p:nvPr>
            <p:ph type="body" sz="quarter" idx="10" hasCustomPrompt="1"/>
          </p:nvPr>
        </p:nvSpPr>
        <p:spPr>
          <a:xfrm>
            <a:off x="670560" y="2159003"/>
            <a:ext cx="8397239" cy="431800"/>
          </a:xfrm>
          <a:solidFill>
            <a:schemeClr val="accent5">
              <a:lumMod val="25000"/>
            </a:schemeClr>
          </a:solidFill>
        </p:spPr>
        <p:txBody>
          <a:bodyPr/>
          <a:lstStyle>
            <a:lvl1pPr>
              <a:buNone/>
              <a:defRPr sz="1800" b="1" i="0" cap="all" spc="231" baseline="0">
                <a:solidFill>
                  <a:schemeClr val="tx1"/>
                </a:solidFill>
              </a:defRPr>
            </a:lvl1pPr>
          </a:lstStyle>
          <a:p>
            <a:pPr lvl="0"/>
            <a:r>
              <a:rPr lang="en-US" dirty="0" smtClean="0"/>
              <a:t> </a:t>
            </a:r>
          </a:p>
        </p:txBody>
      </p:sp>
      <p:sp>
        <p:nvSpPr>
          <p:cNvPr id="31" name="Text Placeholder 30"/>
          <p:cNvSpPr>
            <a:spLocks noGrp="1"/>
          </p:cNvSpPr>
          <p:nvPr>
            <p:ph type="body" sz="quarter" idx="11"/>
          </p:nvPr>
        </p:nvSpPr>
        <p:spPr>
          <a:xfrm>
            <a:off x="670561" y="2849883"/>
            <a:ext cx="2598420" cy="431800"/>
          </a:xfrm>
        </p:spPr>
        <p:txBody>
          <a:bodyPr/>
          <a:lstStyle>
            <a:lvl1pPr>
              <a:buNone/>
              <a:defRPr sz="1900" baseline="0">
                <a:solidFill>
                  <a:schemeClr val="bg1">
                    <a:lumMod val="95000"/>
                    <a:lumOff val="5000"/>
                  </a:schemeClr>
                </a:solidFill>
              </a:defRPr>
            </a:lvl1pPr>
          </a:lstStyle>
          <a:p>
            <a:pPr lvl="0"/>
            <a:r>
              <a:rPr lang="en-US" dirty="0" smtClean="0"/>
              <a:t>Click to edit Master text styles</a:t>
            </a:r>
          </a:p>
        </p:txBody>
      </p:sp>
    </p:spTree>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all" baseline="0"/>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lvl1pPr>
              <a:defRPr sz="1300"/>
            </a:lvl1pPr>
          </a:lstStyle>
          <a:p>
            <a:r>
              <a:rPr lang="en-US" cap="none" dirty="0" smtClean="0"/>
              <a:t>E</a:t>
            </a:r>
            <a:r>
              <a:rPr lang="en-US" cap="small" dirty="0" smtClean="0"/>
              <a:t>nergy </a:t>
            </a:r>
            <a:r>
              <a:rPr lang="en-US" cap="none" dirty="0" smtClean="0"/>
              <a:t>V</a:t>
            </a:r>
            <a:r>
              <a:rPr lang="en-US" cap="small" dirty="0" smtClean="0"/>
              <a:t>entures </a:t>
            </a:r>
            <a:r>
              <a:rPr lang="en-US" cap="none" dirty="0" smtClean="0"/>
              <a:t>A</a:t>
            </a:r>
            <a:r>
              <a:rPr lang="en-US" cap="small" dirty="0" smtClean="0"/>
              <a:t>nalysis, </a:t>
            </a:r>
            <a:r>
              <a:rPr lang="en-US" cap="none" dirty="0" smtClean="0"/>
              <a:t>I</a:t>
            </a:r>
            <a:r>
              <a:rPr lang="en-US" cap="small" dirty="0" smtClean="0"/>
              <a:t>nc</a:t>
            </a:r>
            <a:r>
              <a:rPr lang="en-US" dirty="0" smtClean="0"/>
              <a:t>.</a:t>
            </a:r>
          </a:p>
        </p:txBody>
      </p:sp>
    </p:spTree>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3"/>
          <p:cNvSpPr>
            <a:spLocks noGrp="1"/>
          </p:cNvSpPr>
          <p:nvPr>
            <p:ph type="ftr" sz="quarter" idx="12"/>
          </p:nvPr>
        </p:nvSpPr>
        <p:spPr>
          <a:xfrm>
            <a:off x="866141" y="7219664"/>
            <a:ext cx="4610101" cy="260880"/>
          </a:xfrm>
        </p:spPr>
        <p:txBody>
          <a:bodyPr/>
          <a:lstStyle>
            <a:lvl1pPr>
              <a:defRPr sz="1300"/>
            </a:lvl1pPr>
          </a:lstStyle>
          <a:p>
            <a:r>
              <a:rPr lang="en-US" cap="none" dirty="0" smtClean="0"/>
              <a:t>E</a:t>
            </a:r>
            <a:r>
              <a:rPr lang="en-US" cap="small" dirty="0" smtClean="0"/>
              <a:t>nergy </a:t>
            </a:r>
            <a:r>
              <a:rPr lang="en-US" cap="none" dirty="0" smtClean="0"/>
              <a:t>V</a:t>
            </a:r>
            <a:r>
              <a:rPr lang="en-US" cap="small" dirty="0" smtClean="0"/>
              <a:t>entures </a:t>
            </a:r>
            <a:r>
              <a:rPr lang="en-US" cap="none" dirty="0" smtClean="0"/>
              <a:t>A</a:t>
            </a:r>
            <a:r>
              <a:rPr lang="en-US" cap="small" dirty="0" smtClean="0"/>
              <a:t>nalysis, </a:t>
            </a:r>
            <a:r>
              <a:rPr lang="en-US" cap="none" dirty="0" smtClean="0"/>
              <a:t>I</a:t>
            </a:r>
            <a:r>
              <a:rPr lang="en-US" cap="small" dirty="0" smtClean="0"/>
              <a:t>nc</a:t>
            </a:r>
            <a:r>
              <a:rPr lang="en-US" dirty="0" smtClean="0"/>
              <a:t>.</a:t>
            </a:r>
          </a:p>
        </p:txBody>
      </p:sp>
    </p:spTree>
  </p:cSld>
  <p:clrMapOvr>
    <a:masterClrMapping/>
  </p:clrMapOvr>
  <p:transition spd="med">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6" y="309458"/>
            <a:ext cx="3309144" cy="1316991"/>
          </a:xfrm>
        </p:spPr>
        <p:txBody>
          <a:bodyPr/>
          <a:lstStyle>
            <a:lvl1pPr algn="l">
              <a:defRPr sz="2200" b="1"/>
            </a:lvl1pPr>
          </a:lstStyle>
          <a:p>
            <a:r>
              <a:rPr lang="en-US" dirty="0" smtClean="0"/>
              <a:t>Click to edit Master title style</a:t>
            </a:r>
            <a:endParaRPr lang="en-US" dirty="0"/>
          </a:p>
        </p:txBody>
      </p:sp>
      <p:sp>
        <p:nvSpPr>
          <p:cNvPr id="3" name="Content Placeholder 2"/>
          <p:cNvSpPr>
            <a:spLocks noGrp="1"/>
          </p:cNvSpPr>
          <p:nvPr>
            <p:ph idx="1"/>
          </p:nvPr>
        </p:nvSpPr>
        <p:spPr>
          <a:xfrm>
            <a:off x="3932561" y="309464"/>
            <a:ext cx="5622925" cy="6633528"/>
          </a:xfrm>
        </p:spPr>
        <p:txBody>
          <a:bodyPr/>
          <a:lstStyle>
            <a:lvl1pPr>
              <a:defRPr sz="3700"/>
            </a:lvl1pPr>
            <a:lvl2pPr>
              <a:defRPr sz="3200"/>
            </a:lvl2pPr>
            <a:lvl3pPr>
              <a:defRPr sz="28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6" y="1626453"/>
            <a:ext cx="3309144" cy="5316537"/>
          </a:xfrm>
        </p:spPr>
        <p:txBody>
          <a:bodyPr/>
          <a:lstStyle>
            <a:lvl1pPr marL="0" indent="0">
              <a:buNone/>
              <a:defRPr sz="1800"/>
            </a:lvl1pPr>
            <a:lvl2pPr marL="526719" indent="0">
              <a:buNone/>
              <a:defRPr sz="1300"/>
            </a:lvl2pPr>
            <a:lvl3pPr marL="1053439" indent="0">
              <a:buNone/>
              <a:defRPr sz="1200"/>
            </a:lvl3pPr>
            <a:lvl4pPr marL="1580158" indent="0">
              <a:buNone/>
              <a:defRPr sz="1100"/>
            </a:lvl4pPr>
            <a:lvl5pPr marL="2106879" indent="0">
              <a:buNone/>
              <a:defRPr sz="1100"/>
            </a:lvl5pPr>
            <a:lvl6pPr marL="2633598" indent="0">
              <a:buNone/>
              <a:defRPr sz="1100"/>
            </a:lvl6pPr>
            <a:lvl7pPr marL="3160319" indent="0">
              <a:buNone/>
              <a:defRPr sz="1100"/>
            </a:lvl7pPr>
            <a:lvl8pPr marL="3687037" indent="0">
              <a:buNone/>
              <a:defRPr sz="1100"/>
            </a:lvl8pPr>
            <a:lvl9pPr marL="4213757" indent="0">
              <a:buNone/>
              <a:defRPr sz="1100"/>
            </a:lvl9pPr>
          </a:lstStyle>
          <a:p>
            <a:pPr lvl="0"/>
            <a:r>
              <a:rPr lang="en-US" smtClean="0"/>
              <a:t>Click to edit Master text styles</a:t>
            </a:r>
          </a:p>
        </p:txBody>
      </p:sp>
      <p:sp>
        <p:nvSpPr>
          <p:cNvPr id="5" name="Footer Placeholder 3"/>
          <p:cNvSpPr>
            <a:spLocks noGrp="1"/>
          </p:cNvSpPr>
          <p:nvPr>
            <p:ph type="ftr" sz="quarter" idx="12"/>
          </p:nvPr>
        </p:nvSpPr>
        <p:spPr>
          <a:xfrm>
            <a:off x="866141" y="7219664"/>
            <a:ext cx="4610101" cy="260880"/>
          </a:xfrm>
        </p:spPr>
        <p:txBody>
          <a:bodyPr/>
          <a:lstStyle>
            <a:lvl1pPr>
              <a:defRPr sz="1300"/>
            </a:lvl1pPr>
          </a:lstStyle>
          <a:p>
            <a:r>
              <a:rPr lang="en-US" cap="none" dirty="0" smtClean="0"/>
              <a:t>E</a:t>
            </a:r>
            <a:r>
              <a:rPr lang="en-US" cap="small" dirty="0" smtClean="0"/>
              <a:t>nergy </a:t>
            </a:r>
            <a:r>
              <a:rPr lang="en-US" cap="none" dirty="0" smtClean="0"/>
              <a:t>V</a:t>
            </a:r>
            <a:r>
              <a:rPr lang="en-US" cap="small" dirty="0" smtClean="0"/>
              <a:t>entures </a:t>
            </a:r>
            <a:r>
              <a:rPr lang="en-US" cap="none" dirty="0" smtClean="0"/>
              <a:t>A</a:t>
            </a:r>
            <a:r>
              <a:rPr lang="en-US" cap="small" dirty="0" smtClean="0"/>
              <a:t>nalysis, </a:t>
            </a:r>
            <a:r>
              <a:rPr lang="en-US" cap="none" dirty="0" smtClean="0"/>
              <a:t>I</a:t>
            </a:r>
            <a:r>
              <a:rPr lang="en-US" cap="small" dirty="0" smtClean="0"/>
              <a:t>nc</a:t>
            </a:r>
            <a:r>
              <a:rPr lang="en-US" dirty="0" smtClean="0"/>
              <a:t>.</a:t>
            </a:r>
          </a:p>
        </p:txBody>
      </p:sp>
    </p:spTree>
  </p:cSld>
  <p:clrMapOvr>
    <a:masterClrMapping/>
  </p:clrMapOvr>
  <p:transition spd="med">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2"/>
            <a:ext cx="6035040" cy="642304"/>
          </a:xfrm>
        </p:spPr>
        <p:txBody>
          <a:bodyPr/>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9"/>
            <a:ext cx="6035040" cy="4663440"/>
          </a:xfrm>
        </p:spPr>
        <p:txBody>
          <a:bodyPr/>
          <a:lstStyle>
            <a:lvl1pPr marL="0" indent="0">
              <a:buNone/>
              <a:defRPr sz="3700"/>
            </a:lvl1pPr>
            <a:lvl2pPr marL="526719" indent="0">
              <a:buNone/>
              <a:defRPr sz="3200"/>
            </a:lvl2pPr>
            <a:lvl3pPr marL="1053439" indent="0">
              <a:buNone/>
              <a:defRPr sz="2800"/>
            </a:lvl3pPr>
            <a:lvl4pPr marL="1580158" indent="0">
              <a:buNone/>
              <a:defRPr sz="2200"/>
            </a:lvl4pPr>
            <a:lvl5pPr marL="2106879" indent="0">
              <a:buNone/>
              <a:defRPr sz="2200"/>
            </a:lvl5pPr>
            <a:lvl6pPr marL="2633598" indent="0">
              <a:buNone/>
              <a:defRPr sz="2200"/>
            </a:lvl6pPr>
            <a:lvl7pPr marL="3160319" indent="0">
              <a:buNone/>
              <a:defRPr sz="2200"/>
            </a:lvl7pPr>
            <a:lvl8pPr marL="3687037" indent="0">
              <a:buNone/>
              <a:defRPr sz="2200"/>
            </a:lvl8pPr>
            <a:lvl9pPr marL="4213757" indent="0">
              <a:buNone/>
              <a:defRPr sz="2200"/>
            </a:lvl9pPr>
          </a:lstStyle>
          <a:p>
            <a:pPr lvl="0"/>
            <a:endParaRPr lang="en-US" noProof="0" dirty="0" smtClean="0"/>
          </a:p>
        </p:txBody>
      </p:sp>
      <p:sp>
        <p:nvSpPr>
          <p:cNvPr id="4" name="Text Placeholder 3"/>
          <p:cNvSpPr>
            <a:spLocks noGrp="1"/>
          </p:cNvSpPr>
          <p:nvPr>
            <p:ph type="body" sz="half" idx="2"/>
          </p:nvPr>
        </p:nvSpPr>
        <p:spPr>
          <a:xfrm>
            <a:off x="1971517" y="6082984"/>
            <a:ext cx="6035040" cy="912177"/>
          </a:xfrm>
        </p:spPr>
        <p:txBody>
          <a:bodyPr/>
          <a:lstStyle>
            <a:lvl1pPr marL="0" indent="0">
              <a:buNone/>
              <a:defRPr sz="1800"/>
            </a:lvl1pPr>
            <a:lvl2pPr marL="526719" indent="0">
              <a:buNone/>
              <a:defRPr sz="1300"/>
            </a:lvl2pPr>
            <a:lvl3pPr marL="1053439" indent="0">
              <a:buNone/>
              <a:defRPr sz="1200"/>
            </a:lvl3pPr>
            <a:lvl4pPr marL="1580158" indent="0">
              <a:buNone/>
              <a:defRPr sz="1100"/>
            </a:lvl4pPr>
            <a:lvl5pPr marL="2106879" indent="0">
              <a:buNone/>
              <a:defRPr sz="1100"/>
            </a:lvl5pPr>
            <a:lvl6pPr marL="2633598" indent="0">
              <a:buNone/>
              <a:defRPr sz="1100"/>
            </a:lvl6pPr>
            <a:lvl7pPr marL="3160319" indent="0">
              <a:buNone/>
              <a:defRPr sz="1100"/>
            </a:lvl7pPr>
            <a:lvl8pPr marL="3687037" indent="0">
              <a:buNone/>
              <a:defRPr sz="1100"/>
            </a:lvl8pPr>
            <a:lvl9pPr marL="4213757" indent="0">
              <a:buNone/>
              <a:defRPr sz="1100"/>
            </a:lvl9pPr>
          </a:lstStyle>
          <a:p>
            <a:pPr lvl="0"/>
            <a:r>
              <a:rPr lang="en-US" smtClean="0"/>
              <a:t>Click to edit Master text styles</a:t>
            </a:r>
          </a:p>
        </p:txBody>
      </p:sp>
      <p:sp>
        <p:nvSpPr>
          <p:cNvPr id="5" name="Footer Placeholder 3"/>
          <p:cNvSpPr>
            <a:spLocks noGrp="1"/>
          </p:cNvSpPr>
          <p:nvPr>
            <p:ph type="ftr" sz="quarter" idx="12"/>
          </p:nvPr>
        </p:nvSpPr>
        <p:spPr>
          <a:xfrm>
            <a:off x="866141" y="7219664"/>
            <a:ext cx="4610101" cy="260880"/>
          </a:xfrm>
        </p:spPr>
        <p:txBody>
          <a:bodyPr/>
          <a:lstStyle>
            <a:lvl1pPr>
              <a:defRPr sz="1300"/>
            </a:lvl1pPr>
          </a:lstStyle>
          <a:p>
            <a:r>
              <a:rPr lang="en-US" cap="none" dirty="0" smtClean="0"/>
              <a:t>E</a:t>
            </a:r>
            <a:r>
              <a:rPr lang="en-US" cap="small" dirty="0" smtClean="0"/>
              <a:t>nergy </a:t>
            </a:r>
            <a:r>
              <a:rPr lang="en-US" cap="none" dirty="0" smtClean="0"/>
              <a:t>V</a:t>
            </a:r>
            <a:r>
              <a:rPr lang="en-US" cap="small" dirty="0" smtClean="0"/>
              <a:t>entures </a:t>
            </a:r>
            <a:r>
              <a:rPr lang="en-US" cap="none" dirty="0" smtClean="0"/>
              <a:t>A</a:t>
            </a:r>
            <a:r>
              <a:rPr lang="en-US" cap="small" dirty="0" smtClean="0"/>
              <a:t>nalysis, </a:t>
            </a:r>
            <a:r>
              <a:rPr lang="en-US" cap="none" dirty="0" smtClean="0"/>
              <a:t>I</a:t>
            </a:r>
            <a:r>
              <a:rPr lang="en-US" cap="small" dirty="0" smtClean="0"/>
              <a:t>nc</a:t>
            </a:r>
            <a:r>
              <a:rPr lang="en-US" dirty="0" smtClean="0"/>
              <a:t>.</a:t>
            </a:r>
          </a:p>
        </p:txBody>
      </p:sp>
    </p:spTree>
  </p:cSld>
  <p:clrMapOvr>
    <a:masterClrMapping/>
  </p:clrMapOvr>
  <p:transition spd="med">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2"/>
          </p:nvPr>
        </p:nvSpPr>
        <p:spPr>
          <a:xfrm>
            <a:off x="866141" y="7219664"/>
            <a:ext cx="4610101" cy="260880"/>
          </a:xfrm>
        </p:spPr>
        <p:txBody>
          <a:bodyPr/>
          <a:lstStyle>
            <a:lvl1pPr>
              <a:defRPr sz="1300"/>
            </a:lvl1pPr>
          </a:lstStyle>
          <a:p>
            <a:r>
              <a:rPr lang="en-US" cap="none" dirty="0" smtClean="0"/>
              <a:t>E</a:t>
            </a:r>
            <a:r>
              <a:rPr lang="en-US" cap="small" dirty="0" smtClean="0"/>
              <a:t>nergy </a:t>
            </a:r>
            <a:r>
              <a:rPr lang="en-US" cap="none" dirty="0" smtClean="0"/>
              <a:t>V</a:t>
            </a:r>
            <a:r>
              <a:rPr lang="en-US" cap="small" dirty="0" smtClean="0"/>
              <a:t>entures </a:t>
            </a:r>
            <a:r>
              <a:rPr lang="en-US" cap="none" dirty="0" smtClean="0"/>
              <a:t>A</a:t>
            </a:r>
            <a:r>
              <a:rPr lang="en-US" cap="small" dirty="0" smtClean="0"/>
              <a:t>nalysis, </a:t>
            </a:r>
            <a:r>
              <a:rPr lang="en-US" cap="none" dirty="0" smtClean="0"/>
              <a:t>I</a:t>
            </a:r>
            <a:r>
              <a:rPr lang="en-US" cap="small" dirty="0" smtClean="0"/>
              <a:t>nc</a:t>
            </a:r>
            <a:r>
              <a:rPr lang="en-US" dirty="0" smtClean="0"/>
              <a:t>.</a:t>
            </a:r>
          </a:p>
        </p:txBody>
      </p:sp>
    </p:spTree>
  </p:cSld>
  <p:clrMapOvr>
    <a:masterClrMapping/>
  </p:clrMapOvr>
  <p:transition spd="med">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67320" y="496571"/>
            <a:ext cx="2291080" cy="65435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8845" y="496571"/>
            <a:ext cx="6710838" cy="65435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8"/>
          <p:cNvSpPr>
            <a:spLocks noGrp="1"/>
          </p:cNvSpPr>
          <p:nvPr>
            <p:ph type="ftr" sz="quarter" idx="11"/>
          </p:nvPr>
        </p:nvSpPr>
        <p:spPr>
          <a:xfrm>
            <a:off x="866141" y="7215844"/>
            <a:ext cx="4610101" cy="260880"/>
          </a:xfrm>
        </p:spPr>
        <p:txBody>
          <a:bodyPr/>
          <a:lstStyle/>
          <a:p>
            <a:r>
              <a:rPr lang="en-US" cap="none" dirty="0" smtClean="0"/>
              <a:t>E</a:t>
            </a:r>
            <a:r>
              <a:rPr lang="en-US" cap="small" dirty="0" smtClean="0"/>
              <a:t>nergy </a:t>
            </a:r>
            <a:r>
              <a:rPr lang="en-US" cap="none" dirty="0" smtClean="0"/>
              <a:t>V</a:t>
            </a:r>
            <a:r>
              <a:rPr lang="en-US" cap="small" dirty="0" smtClean="0"/>
              <a:t>entures </a:t>
            </a:r>
            <a:r>
              <a:rPr lang="en-US" cap="none" dirty="0" smtClean="0"/>
              <a:t>A</a:t>
            </a:r>
            <a:r>
              <a:rPr lang="en-US" cap="small" dirty="0" smtClean="0"/>
              <a:t>nalysis, </a:t>
            </a:r>
            <a:r>
              <a:rPr lang="en-US" cap="none" dirty="0" smtClean="0"/>
              <a:t>I</a:t>
            </a:r>
            <a:r>
              <a:rPr lang="en-US" cap="small" dirty="0" smtClean="0"/>
              <a:t>nc</a:t>
            </a:r>
            <a:r>
              <a:rPr lang="en-US" dirty="0" smtClean="0"/>
              <a:t>.</a:t>
            </a:r>
          </a:p>
        </p:txBody>
      </p:sp>
    </p:spTree>
  </p:cSld>
  <p:clrMapOvr>
    <a:masterClrMapping/>
  </p:clrMapOvr>
  <p:transition spd="med">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25053" y="2187791"/>
            <a:ext cx="4145599" cy="233891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8291" y="2187791"/>
            <a:ext cx="4145599" cy="233891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025053" y="4699424"/>
            <a:ext cx="4145599" cy="234071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5338291" y="4699424"/>
            <a:ext cx="4145599" cy="23407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8"/>
          <p:cNvSpPr>
            <a:spLocks noGrp="1"/>
          </p:cNvSpPr>
          <p:nvPr>
            <p:ph type="ftr" sz="quarter" idx="11"/>
          </p:nvPr>
        </p:nvSpPr>
        <p:spPr>
          <a:xfrm>
            <a:off x="866141" y="7215844"/>
            <a:ext cx="4610101" cy="260880"/>
          </a:xfrm>
        </p:spPr>
        <p:txBody>
          <a:bodyPr/>
          <a:lstStyle/>
          <a:p>
            <a:r>
              <a:rPr lang="en-US" cap="none" dirty="0" smtClean="0"/>
              <a:t>E</a:t>
            </a:r>
            <a:r>
              <a:rPr lang="en-US" cap="small" dirty="0" smtClean="0"/>
              <a:t>nergy </a:t>
            </a:r>
            <a:r>
              <a:rPr lang="en-US" cap="none" dirty="0" smtClean="0"/>
              <a:t>V</a:t>
            </a:r>
            <a:r>
              <a:rPr lang="en-US" cap="small" dirty="0" smtClean="0"/>
              <a:t>entures </a:t>
            </a:r>
            <a:r>
              <a:rPr lang="en-US" cap="none" dirty="0" smtClean="0"/>
              <a:t>A</a:t>
            </a:r>
            <a:r>
              <a:rPr lang="en-US" cap="small" dirty="0" smtClean="0"/>
              <a:t>nalysis, </a:t>
            </a:r>
            <a:r>
              <a:rPr lang="en-US" cap="none" dirty="0" smtClean="0"/>
              <a:t>I</a:t>
            </a:r>
            <a:r>
              <a:rPr lang="en-US" cap="small" dirty="0" smtClean="0"/>
              <a:t>nc</a:t>
            </a:r>
            <a:r>
              <a:rPr lang="en-US" dirty="0" smtClean="0"/>
              <a:t>.</a:t>
            </a:r>
          </a:p>
        </p:txBody>
      </p:sp>
    </p:spTree>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b="1"/>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lvl1pPr>
              <a:defRPr sz="1300"/>
            </a:lvl1pPr>
          </a:lstStyle>
          <a:p>
            <a:r>
              <a:rPr lang="en-US" cap="none" dirty="0" smtClean="0"/>
              <a:t>E</a:t>
            </a:r>
            <a:r>
              <a:rPr lang="en-US" cap="small" dirty="0" smtClean="0"/>
              <a:t>nergy </a:t>
            </a:r>
            <a:r>
              <a:rPr lang="en-US" cap="none" dirty="0" smtClean="0"/>
              <a:t>V</a:t>
            </a:r>
            <a:r>
              <a:rPr lang="en-US" cap="small" dirty="0" smtClean="0"/>
              <a:t>entures </a:t>
            </a:r>
            <a:r>
              <a:rPr lang="en-US" cap="none" dirty="0" smtClean="0"/>
              <a:t>A</a:t>
            </a:r>
            <a:r>
              <a:rPr lang="en-US" cap="small" dirty="0" smtClean="0"/>
              <a:t>nalysis, </a:t>
            </a:r>
            <a:r>
              <a:rPr lang="en-US" cap="none" dirty="0" smtClean="0"/>
              <a:t>I</a:t>
            </a:r>
            <a:r>
              <a:rPr lang="en-US" cap="small" dirty="0" smtClean="0"/>
              <a:t>nc</a:t>
            </a:r>
            <a:r>
              <a:rPr lang="en-US" dirty="0" smtClean="0"/>
              <a:t>.</a:t>
            </a:r>
          </a:p>
        </p:txBody>
      </p:sp>
      <p:sp>
        <p:nvSpPr>
          <p:cNvPr id="8" name="Text Placeholder 7"/>
          <p:cNvSpPr>
            <a:spLocks noGrp="1"/>
          </p:cNvSpPr>
          <p:nvPr>
            <p:ph type="body" sz="quarter" idx="12"/>
          </p:nvPr>
        </p:nvSpPr>
        <p:spPr>
          <a:xfrm>
            <a:off x="502927" y="1295404"/>
            <a:ext cx="9169558" cy="4922521"/>
          </a:xfrm>
        </p:spPr>
        <p:txBody>
          <a:bodyPr/>
          <a:lstStyle>
            <a:lvl1pPr marL="455613" indent="-303213">
              <a:spcBef>
                <a:spcPts val="1200"/>
              </a:spcBef>
              <a:defRPr sz="1800" b="1"/>
            </a:lvl1pPr>
            <a:lvl2pPr marL="687388" indent="-233363">
              <a:defRPr sz="1600"/>
            </a:lvl2pPr>
            <a:lvl3pPr marL="971550" indent="-233363">
              <a:defRPr sz="1400"/>
            </a:lvl3pPr>
            <a:lvl4pPr marL="1201738" indent="-227013">
              <a:defRPr sz="1400"/>
            </a:lvl4pPr>
            <a:lvl5pPr marL="1484313" indent="-231775">
              <a:defRPr sz="1400"/>
            </a:lvl5pPr>
            <a:lvl6pPr marL="1938338" indent="-233363">
              <a:buClrTx/>
              <a:buSzPct val="50000"/>
              <a:buFont typeface="Courier New" panose="02070309020205020404" pitchFamily="49" charset="0"/>
              <a:buChar char="o"/>
              <a:defRPr sz="1400" baseline="0">
                <a:solidFill>
                  <a:schemeClr val="bg1"/>
                </a:solidFill>
              </a:defRPr>
            </a:lvl6pPr>
            <a:lvl7pPr marL="2349500" indent="-233363">
              <a:buClrTx/>
              <a:buSzPct val="50000"/>
              <a:defRPr sz="1400" baseline="0">
                <a:solidFill>
                  <a:schemeClr val="bg1"/>
                </a:solidFill>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sz="1200" baseline="0" dirty="0" smtClean="0">
                <a:solidFill>
                  <a:schemeClr val="bg1"/>
                </a:solidFill>
              </a:rPr>
              <a:t>Seventh Level</a:t>
            </a:r>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2" name="Table Placeholder 11"/>
          <p:cNvSpPr>
            <a:spLocks noGrp="1"/>
          </p:cNvSpPr>
          <p:nvPr>
            <p:ph type="tbl" sz="quarter" idx="10"/>
          </p:nvPr>
        </p:nvSpPr>
        <p:spPr>
          <a:xfrm>
            <a:off x="922021" y="1295401"/>
            <a:ext cx="8298180" cy="2849879"/>
          </a:xfrm>
        </p:spPr>
        <p:txBody>
          <a:bodyPr/>
          <a:lstStyle/>
          <a:p>
            <a:pPr lvl="0"/>
            <a:endParaRPr lang="en-US" noProof="0" dirty="0" smtClean="0"/>
          </a:p>
        </p:txBody>
      </p:sp>
      <p:sp>
        <p:nvSpPr>
          <p:cNvPr id="5" name="Footer Placeholder 4"/>
          <p:cNvSpPr>
            <a:spLocks noGrp="1"/>
          </p:cNvSpPr>
          <p:nvPr>
            <p:ph type="ftr" sz="quarter" idx="12"/>
          </p:nvPr>
        </p:nvSpPr>
        <p:spPr/>
        <p:txBody>
          <a:bodyPr/>
          <a:lstStyle>
            <a:lvl1pPr>
              <a:defRPr sz="1300"/>
            </a:lvl1pPr>
          </a:lstStyle>
          <a:p>
            <a:r>
              <a:rPr lang="en-US" cap="none" dirty="0" smtClean="0"/>
              <a:t>E</a:t>
            </a:r>
            <a:r>
              <a:rPr lang="en-US" cap="small" dirty="0" smtClean="0"/>
              <a:t>nergy </a:t>
            </a:r>
            <a:r>
              <a:rPr lang="en-US" cap="none" dirty="0" smtClean="0"/>
              <a:t>V</a:t>
            </a:r>
            <a:r>
              <a:rPr lang="en-US" cap="small" dirty="0" smtClean="0"/>
              <a:t>entures </a:t>
            </a:r>
            <a:r>
              <a:rPr lang="en-US" cap="none" dirty="0" smtClean="0"/>
              <a:t>A</a:t>
            </a:r>
            <a:r>
              <a:rPr lang="en-US" cap="small" dirty="0" smtClean="0"/>
              <a:t>nalysis, </a:t>
            </a:r>
            <a:r>
              <a:rPr lang="en-US" cap="none" dirty="0" smtClean="0"/>
              <a:t>I</a:t>
            </a:r>
            <a:r>
              <a:rPr lang="en-US" cap="small" dirty="0" smtClean="0"/>
              <a:t>nc</a:t>
            </a:r>
            <a:r>
              <a:rPr lang="en-US" dirty="0" smtClean="0"/>
              <a:t>.</a:t>
            </a:r>
          </a:p>
        </p:txBody>
      </p:sp>
    </p:spTree>
  </p:cSld>
  <p:clrMapOvr>
    <a:masterClrMapping/>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lvl1pPr>
              <a:defRPr sz="1300"/>
            </a:lvl1pPr>
          </a:lstStyle>
          <a:p>
            <a:r>
              <a:rPr lang="en-US" cap="none" dirty="0" smtClean="0"/>
              <a:t>E</a:t>
            </a:r>
            <a:r>
              <a:rPr lang="en-US" cap="small" dirty="0" smtClean="0"/>
              <a:t>nergy </a:t>
            </a:r>
            <a:r>
              <a:rPr lang="en-US" cap="none" dirty="0" smtClean="0"/>
              <a:t>V</a:t>
            </a:r>
            <a:r>
              <a:rPr lang="en-US" cap="small" dirty="0" smtClean="0"/>
              <a:t>entures </a:t>
            </a:r>
            <a:r>
              <a:rPr lang="en-US" cap="none" dirty="0" smtClean="0"/>
              <a:t>A</a:t>
            </a:r>
            <a:r>
              <a:rPr lang="en-US" cap="small" dirty="0" smtClean="0"/>
              <a:t>nalysis, </a:t>
            </a:r>
            <a:r>
              <a:rPr lang="en-US" cap="none" dirty="0" smtClean="0"/>
              <a:t>I</a:t>
            </a:r>
            <a:r>
              <a:rPr lang="en-US" cap="small" dirty="0" smtClean="0"/>
              <a:t>nc</a:t>
            </a:r>
            <a:r>
              <a:rPr lang="en-US" dirty="0" smtClean="0"/>
              <a:t>.</a:t>
            </a:r>
          </a:p>
        </p:txBody>
      </p:sp>
      <p:sp>
        <p:nvSpPr>
          <p:cNvPr id="5" name="Table Placeholder 11"/>
          <p:cNvSpPr>
            <a:spLocks noGrp="1"/>
          </p:cNvSpPr>
          <p:nvPr>
            <p:ph type="tbl" sz="quarter" idx="12"/>
          </p:nvPr>
        </p:nvSpPr>
        <p:spPr>
          <a:xfrm>
            <a:off x="502927" y="1295403"/>
            <a:ext cx="8717275" cy="2504440"/>
          </a:xfrm>
        </p:spPr>
        <p:txBody>
          <a:bodyPr/>
          <a:lstStyle>
            <a:lvl1pPr>
              <a:defRPr sz="1900"/>
            </a:lvl1pPr>
          </a:lstStyle>
          <a:p>
            <a:pPr lvl="0"/>
            <a:endParaRPr lang="en-US" noProof="0" dirty="0" smtClean="0"/>
          </a:p>
        </p:txBody>
      </p:sp>
      <p:sp>
        <p:nvSpPr>
          <p:cNvPr id="6" name="Text Placeholder 4"/>
          <p:cNvSpPr>
            <a:spLocks noGrp="1"/>
          </p:cNvSpPr>
          <p:nvPr>
            <p:ph type="body" sz="quarter" idx="13"/>
          </p:nvPr>
        </p:nvSpPr>
        <p:spPr>
          <a:xfrm>
            <a:off x="502928" y="4058922"/>
            <a:ext cx="8717273" cy="2849879"/>
          </a:xfrm>
        </p:spPr>
        <p:txBody>
          <a:bodyPr/>
          <a:lstStyle>
            <a:lvl1pPr>
              <a:defRPr sz="1900"/>
            </a:lvl1pPr>
            <a:lvl2pPr>
              <a:defRPr sz="19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500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3"/>
          <p:cNvSpPr>
            <a:spLocks noGrp="1"/>
          </p:cNvSpPr>
          <p:nvPr>
            <p:ph type="ftr" sz="quarter" idx="11"/>
          </p:nvPr>
        </p:nvSpPr>
        <p:spPr>
          <a:xfrm>
            <a:off x="866141" y="7219664"/>
            <a:ext cx="4610101" cy="260880"/>
          </a:xfrm>
        </p:spPr>
        <p:txBody>
          <a:bodyPr/>
          <a:lstStyle>
            <a:lvl1pPr>
              <a:defRPr sz="1300"/>
            </a:lvl1pPr>
          </a:lstStyle>
          <a:p>
            <a:r>
              <a:rPr lang="en-US" cap="none" dirty="0" smtClean="0"/>
              <a:t>E</a:t>
            </a:r>
            <a:r>
              <a:rPr lang="en-US" cap="small" dirty="0" smtClean="0"/>
              <a:t>nergy </a:t>
            </a:r>
            <a:r>
              <a:rPr lang="en-US" cap="none" dirty="0" smtClean="0"/>
              <a:t>V</a:t>
            </a:r>
            <a:r>
              <a:rPr lang="en-US" cap="small" dirty="0" smtClean="0"/>
              <a:t>entures </a:t>
            </a:r>
            <a:r>
              <a:rPr lang="en-US" cap="none" dirty="0" smtClean="0"/>
              <a:t>A</a:t>
            </a:r>
            <a:r>
              <a:rPr lang="en-US" cap="small" dirty="0" smtClean="0"/>
              <a:t>nalysis, </a:t>
            </a:r>
            <a:r>
              <a:rPr lang="en-US" cap="none" dirty="0" smtClean="0"/>
              <a:t>I</a:t>
            </a:r>
            <a:r>
              <a:rPr lang="en-US" cap="small" dirty="0" smtClean="0"/>
              <a:t>nc</a:t>
            </a:r>
            <a:r>
              <a:rPr lang="en-US" dirty="0" smtClean="0"/>
              <a:t>.</a:t>
            </a:r>
          </a:p>
        </p:txBody>
      </p:sp>
    </p:spTree>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all" baseline="0"/>
            </a:lvl1pPr>
          </a:lstStyle>
          <a:p>
            <a:r>
              <a:rPr lang="en-US" dirty="0" smtClean="0"/>
              <a:t>Click to edit Master title style</a:t>
            </a:r>
            <a:endParaRPr lang="en-US" dirty="0"/>
          </a:p>
        </p:txBody>
      </p:sp>
      <p:sp>
        <p:nvSpPr>
          <p:cNvPr id="7" name="Chart Placeholder 6"/>
          <p:cNvSpPr>
            <a:spLocks noGrp="1"/>
          </p:cNvSpPr>
          <p:nvPr>
            <p:ph type="chart" sz="quarter" idx="10"/>
          </p:nvPr>
        </p:nvSpPr>
        <p:spPr>
          <a:xfrm>
            <a:off x="5196839" y="1295401"/>
            <a:ext cx="4526280" cy="2849879"/>
          </a:xfrm>
        </p:spPr>
        <p:txBody>
          <a:bodyPr/>
          <a:lstStyle/>
          <a:p>
            <a:endParaRPr lang="en-US" dirty="0"/>
          </a:p>
        </p:txBody>
      </p:sp>
      <p:sp>
        <p:nvSpPr>
          <p:cNvPr id="8" name="Chart Placeholder 6"/>
          <p:cNvSpPr>
            <a:spLocks noGrp="1"/>
          </p:cNvSpPr>
          <p:nvPr>
            <p:ph type="chart" sz="quarter" idx="11"/>
          </p:nvPr>
        </p:nvSpPr>
        <p:spPr>
          <a:xfrm>
            <a:off x="5196839" y="4318001"/>
            <a:ext cx="4526280" cy="2849879"/>
          </a:xfrm>
        </p:spPr>
        <p:txBody>
          <a:bodyPr/>
          <a:lstStyle/>
          <a:p>
            <a:endParaRPr lang="en-US" dirty="0"/>
          </a:p>
        </p:txBody>
      </p:sp>
      <p:sp>
        <p:nvSpPr>
          <p:cNvPr id="10" name="Text Placeholder 9"/>
          <p:cNvSpPr>
            <a:spLocks noGrp="1"/>
          </p:cNvSpPr>
          <p:nvPr>
            <p:ph type="body" sz="quarter" idx="12"/>
          </p:nvPr>
        </p:nvSpPr>
        <p:spPr>
          <a:xfrm>
            <a:off x="754380" y="1295403"/>
            <a:ext cx="4191000" cy="5872480"/>
          </a:xfrm>
        </p:spPr>
        <p:txBody>
          <a:bodyPr/>
          <a:lstStyle>
            <a:lvl1pPr>
              <a:defRPr sz="1900"/>
            </a:lvl1pPr>
            <a:lvl2pPr>
              <a:defRPr sz="19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Footer Placeholder 11"/>
          <p:cNvSpPr>
            <a:spLocks noGrp="1"/>
          </p:cNvSpPr>
          <p:nvPr>
            <p:ph type="ftr" sz="quarter" idx="14"/>
          </p:nvPr>
        </p:nvSpPr>
        <p:spPr/>
        <p:txBody>
          <a:bodyPr/>
          <a:lstStyle>
            <a:lvl1pPr>
              <a:defRPr sz="1300"/>
            </a:lvl1pPr>
          </a:lstStyle>
          <a:p>
            <a:r>
              <a:rPr lang="en-US" cap="none" dirty="0" smtClean="0"/>
              <a:t>E</a:t>
            </a:r>
            <a:r>
              <a:rPr lang="en-US" cap="small" dirty="0" smtClean="0"/>
              <a:t>nergy </a:t>
            </a:r>
            <a:r>
              <a:rPr lang="en-US" cap="none" dirty="0" smtClean="0"/>
              <a:t>V</a:t>
            </a:r>
            <a:r>
              <a:rPr lang="en-US" cap="small" dirty="0" smtClean="0"/>
              <a:t>entures </a:t>
            </a:r>
            <a:r>
              <a:rPr lang="en-US" cap="none" dirty="0" smtClean="0"/>
              <a:t>A</a:t>
            </a:r>
            <a:r>
              <a:rPr lang="en-US" cap="small" dirty="0" smtClean="0"/>
              <a:t>nalysis, </a:t>
            </a:r>
            <a:r>
              <a:rPr lang="en-US" cap="none" dirty="0" smtClean="0"/>
              <a:t>I</a:t>
            </a:r>
            <a:r>
              <a:rPr lang="en-US" cap="small" dirty="0" smtClean="0"/>
              <a:t>nc</a:t>
            </a:r>
            <a:r>
              <a:rPr lang="en-US" dirty="0" smtClean="0"/>
              <a:t>.</a:t>
            </a:r>
          </a:p>
        </p:txBody>
      </p:sp>
    </p:spTree>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all" baseline="0"/>
            </a:lvl1pPr>
          </a:lstStyle>
          <a:p>
            <a:r>
              <a:rPr lang="en-US" dirty="0" smtClean="0"/>
              <a:t>Click to edit Master title style</a:t>
            </a:r>
            <a:endParaRPr lang="en-US" dirty="0"/>
          </a:p>
        </p:txBody>
      </p:sp>
      <p:sp>
        <p:nvSpPr>
          <p:cNvPr id="7" name="Chart Placeholder 6"/>
          <p:cNvSpPr>
            <a:spLocks noGrp="1"/>
          </p:cNvSpPr>
          <p:nvPr>
            <p:ph type="chart" sz="quarter" idx="10"/>
          </p:nvPr>
        </p:nvSpPr>
        <p:spPr>
          <a:xfrm>
            <a:off x="502927" y="1295401"/>
            <a:ext cx="4622070" cy="2849879"/>
          </a:xfrm>
        </p:spPr>
        <p:txBody>
          <a:bodyPr/>
          <a:lstStyle/>
          <a:p>
            <a:endParaRPr lang="en-US" dirty="0"/>
          </a:p>
        </p:txBody>
      </p:sp>
      <p:sp>
        <p:nvSpPr>
          <p:cNvPr id="8" name="Chart Placeholder 6"/>
          <p:cNvSpPr>
            <a:spLocks noGrp="1"/>
          </p:cNvSpPr>
          <p:nvPr>
            <p:ph type="chart" sz="quarter" idx="11"/>
          </p:nvPr>
        </p:nvSpPr>
        <p:spPr>
          <a:xfrm>
            <a:off x="502927" y="4318001"/>
            <a:ext cx="4622069" cy="2849879"/>
          </a:xfrm>
        </p:spPr>
        <p:txBody>
          <a:bodyPr/>
          <a:lstStyle/>
          <a:p>
            <a:endParaRPr lang="en-US" dirty="0"/>
          </a:p>
        </p:txBody>
      </p:sp>
      <p:sp>
        <p:nvSpPr>
          <p:cNvPr id="10" name="Text Placeholder 9"/>
          <p:cNvSpPr>
            <a:spLocks noGrp="1"/>
          </p:cNvSpPr>
          <p:nvPr>
            <p:ph type="body" sz="quarter" idx="12"/>
          </p:nvPr>
        </p:nvSpPr>
        <p:spPr>
          <a:xfrm>
            <a:off x="5316582" y="1295403"/>
            <a:ext cx="4355901" cy="5872480"/>
          </a:xfrm>
        </p:spPr>
        <p:txBody>
          <a:bodyPr/>
          <a:lstStyle>
            <a:lvl1pPr>
              <a:defRPr sz="1900"/>
            </a:lvl1pPr>
            <a:lvl2pPr>
              <a:defRPr sz="19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Footer Placeholder 11"/>
          <p:cNvSpPr>
            <a:spLocks noGrp="1"/>
          </p:cNvSpPr>
          <p:nvPr>
            <p:ph type="ftr" sz="quarter" idx="14"/>
          </p:nvPr>
        </p:nvSpPr>
        <p:spPr/>
        <p:txBody>
          <a:bodyPr/>
          <a:lstStyle>
            <a:lvl1pPr>
              <a:defRPr sz="1300"/>
            </a:lvl1pPr>
          </a:lstStyle>
          <a:p>
            <a:r>
              <a:rPr lang="en-US" cap="none" dirty="0" smtClean="0"/>
              <a:t>E</a:t>
            </a:r>
            <a:r>
              <a:rPr lang="en-US" cap="small" dirty="0" smtClean="0"/>
              <a:t>nergy </a:t>
            </a:r>
            <a:r>
              <a:rPr lang="en-US" cap="none" dirty="0" smtClean="0"/>
              <a:t>V</a:t>
            </a:r>
            <a:r>
              <a:rPr lang="en-US" cap="small" dirty="0" smtClean="0"/>
              <a:t>entures </a:t>
            </a:r>
            <a:r>
              <a:rPr lang="en-US" cap="none" dirty="0" smtClean="0"/>
              <a:t>A</a:t>
            </a:r>
            <a:r>
              <a:rPr lang="en-US" cap="small" dirty="0" smtClean="0"/>
              <a:t>nalysis, </a:t>
            </a:r>
            <a:r>
              <a:rPr lang="en-US" cap="none" dirty="0" smtClean="0"/>
              <a:t>I</a:t>
            </a:r>
            <a:r>
              <a:rPr lang="en-US" cap="small" dirty="0" smtClean="0"/>
              <a:t>nc</a:t>
            </a:r>
            <a:r>
              <a:rPr lang="en-US" dirty="0" smtClean="0"/>
              <a:t>.</a:t>
            </a:r>
          </a:p>
        </p:txBody>
      </p:sp>
    </p:spTree>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all" baseline="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lvl1pPr>
              <a:defRPr sz="1300"/>
            </a:lvl1pPr>
          </a:lstStyle>
          <a:p>
            <a:r>
              <a:rPr lang="en-US" cap="none" dirty="0" smtClean="0"/>
              <a:t>E</a:t>
            </a:r>
            <a:r>
              <a:rPr lang="en-US" cap="small" dirty="0" smtClean="0"/>
              <a:t>nergy </a:t>
            </a:r>
            <a:r>
              <a:rPr lang="en-US" cap="none" dirty="0" smtClean="0"/>
              <a:t>V</a:t>
            </a:r>
            <a:r>
              <a:rPr lang="en-US" cap="small" dirty="0" smtClean="0"/>
              <a:t>entures </a:t>
            </a:r>
            <a:r>
              <a:rPr lang="en-US" cap="none" dirty="0" smtClean="0"/>
              <a:t>A</a:t>
            </a:r>
            <a:r>
              <a:rPr lang="en-US" cap="small" dirty="0" smtClean="0"/>
              <a:t>nalysis, </a:t>
            </a:r>
            <a:r>
              <a:rPr lang="en-US" cap="none" dirty="0" smtClean="0"/>
              <a:t>I</a:t>
            </a:r>
            <a:r>
              <a:rPr lang="en-US" cap="small" dirty="0" smtClean="0"/>
              <a:t>nc</a:t>
            </a:r>
            <a:r>
              <a:rPr lang="en-US" dirty="0" smtClean="0"/>
              <a:t>.</a:t>
            </a:r>
          </a:p>
        </p:txBody>
      </p:sp>
      <p:sp>
        <p:nvSpPr>
          <p:cNvPr id="6" name="Text Placeholder 4"/>
          <p:cNvSpPr>
            <a:spLocks noGrp="1"/>
          </p:cNvSpPr>
          <p:nvPr>
            <p:ph type="body" sz="quarter" idx="13"/>
          </p:nvPr>
        </p:nvSpPr>
        <p:spPr>
          <a:xfrm>
            <a:off x="922021" y="4231641"/>
            <a:ext cx="8298180" cy="284987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hart Placeholder 7"/>
          <p:cNvSpPr>
            <a:spLocks noGrp="1"/>
          </p:cNvSpPr>
          <p:nvPr>
            <p:ph type="chart" sz="quarter" idx="14"/>
          </p:nvPr>
        </p:nvSpPr>
        <p:spPr>
          <a:xfrm>
            <a:off x="922021" y="1209041"/>
            <a:ext cx="8298180" cy="2849879"/>
          </a:xfrm>
        </p:spPr>
        <p:txBody>
          <a:bodyPr/>
          <a:lstStyle/>
          <a:p>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5" y="1347580"/>
            <a:ext cx="4444208" cy="725065"/>
          </a:xfrm>
        </p:spPr>
        <p:txBody>
          <a:bodyPr anchor="b"/>
          <a:lstStyle>
            <a:lvl1pPr marL="0" indent="0">
              <a:buNone/>
              <a:defRPr sz="2200" b="1"/>
            </a:lvl1pPr>
            <a:lvl2pPr marL="526719" indent="0">
              <a:buNone/>
              <a:defRPr sz="2200" b="1"/>
            </a:lvl2pPr>
            <a:lvl3pPr marL="1053439" indent="0">
              <a:buNone/>
              <a:defRPr sz="2100" b="1"/>
            </a:lvl3pPr>
            <a:lvl4pPr marL="1580158" indent="0">
              <a:buNone/>
              <a:defRPr sz="1900" b="1"/>
            </a:lvl4pPr>
            <a:lvl5pPr marL="2106879" indent="0">
              <a:buNone/>
              <a:defRPr sz="1900" b="1"/>
            </a:lvl5pPr>
            <a:lvl6pPr marL="2633598" indent="0">
              <a:buNone/>
              <a:defRPr sz="1900" b="1"/>
            </a:lvl6pPr>
            <a:lvl7pPr marL="3160319" indent="0">
              <a:buNone/>
              <a:defRPr sz="1900" b="1"/>
            </a:lvl7pPr>
            <a:lvl8pPr marL="3687037" indent="0">
              <a:buNone/>
              <a:defRPr sz="1900" b="1"/>
            </a:lvl8pPr>
            <a:lvl9pPr marL="4213757" indent="0">
              <a:buNone/>
              <a:defRPr sz="1900" b="1"/>
            </a:lvl9pPr>
          </a:lstStyle>
          <a:p>
            <a:pPr lvl="0"/>
            <a:r>
              <a:rPr lang="en-US" dirty="0" smtClean="0"/>
              <a:t>Click to edit Master text styles</a:t>
            </a:r>
          </a:p>
        </p:txBody>
      </p:sp>
      <p:sp>
        <p:nvSpPr>
          <p:cNvPr id="4" name="Content Placeholder 3"/>
          <p:cNvSpPr>
            <a:spLocks noGrp="1"/>
          </p:cNvSpPr>
          <p:nvPr>
            <p:ph sz="half" idx="2"/>
          </p:nvPr>
        </p:nvSpPr>
        <p:spPr>
          <a:xfrm>
            <a:off x="502925" y="2418082"/>
            <a:ext cx="4444208" cy="4478126"/>
          </a:xfrm>
        </p:spPr>
        <p:txBody>
          <a:bodyPr/>
          <a:lstStyle>
            <a:lvl1pPr>
              <a:defRPr sz="2200"/>
            </a:lvl1pPr>
            <a:lvl2pPr>
              <a:defRPr sz="22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9533" y="1347580"/>
            <a:ext cx="4445953" cy="725065"/>
          </a:xfrm>
        </p:spPr>
        <p:txBody>
          <a:bodyPr anchor="b"/>
          <a:lstStyle>
            <a:lvl1pPr marL="0" indent="0">
              <a:buNone/>
              <a:defRPr sz="2200" b="1"/>
            </a:lvl1pPr>
            <a:lvl2pPr marL="526719" indent="0">
              <a:buNone/>
              <a:defRPr sz="2200" b="1"/>
            </a:lvl2pPr>
            <a:lvl3pPr marL="1053439" indent="0">
              <a:buNone/>
              <a:defRPr sz="2100" b="1"/>
            </a:lvl3pPr>
            <a:lvl4pPr marL="1580158" indent="0">
              <a:buNone/>
              <a:defRPr sz="1900" b="1"/>
            </a:lvl4pPr>
            <a:lvl5pPr marL="2106879" indent="0">
              <a:buNone/>
              <a:defRPr sz="1900" b="1"/>
            </a:lvl5pPr>
            <a:lvl6pPr marL="2633598" indent="0">
              <a:buNone/>
              <a:defRPr sz="1900" b="1"/>
            </a:lvl6pPr>
            <a:lvl7pPr marL="3160319" indent="0">
              <a:buNone/>
              <a:defRPr sz="1900" b="1"/>
            </a:lvl7pPr>
            <a:lvl8pPr marL="3687037" indent="0">
              <a:buNone/>
              <a:defRPr sz="1900" b="1"/>
            </a:lvl8pPr>
            <a:lvl9pPr marL="4213757" indent="0">
              <a:buNone/>
              <a:defRPr sz="1900" b="1"/>
            </a:lvl9pPr>
          </a:lstStyle>
          <a:p>
            <a:pPr lvl="0"/>
            <a:r>
              <a:rPr lang="en-US" dirty="0" smtClean="0"/>
              <a:t>Click to edit Master text styles</a:t>
            </a:r>
          </a:p>
        </p:txBody>
      </p:sp>
      <p:sp>
        <p:nvSpPr>
          <p:cNvPr id="6" name="Content Placeholder 5"/>
          <p:cNvSpPr>
            <a:spLocks noGrp="1"/>
          </p:cNvSpPr>
          <p:nvPr>
            <p:ph sz="quarter" idx="4"/>
          </p:nvPr>
        </p:nvSpPr>
        <p:spPr>
          <a:xfrm>
            <a:off x="5109533" y="2418082"/>
            <a:ext cx="4445953" cy="4478126"/>
          </a:xfrm>
        </p:spPr>
        <p:txBody>
          <a:bodyPr/>
          <a:lstStyle>
            <a:lvl1pPr>
              <a:defRPr sz="2200"/>
            </a:lvl1pPr>
            <a:lvl2pPr>
              <a:defRPr sz="22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502927" y="496574"/>
            <a:ext cx="9169558" cy="453391"/>
          </a:xfrm>
        </p:spPr>
        <p:txBody>
          <a:bodyPr/>
          <a:lstStyle>
            <a:lvl1pPr>
              <a:defRPr b="1" cap="all" baseline="0"/>
            </a:lvl1pPr>
          </a:lstStyle>
          <a:p>
            <a:r>
              <a:rPr lang="en-US" dirty="0" smtClean="0"/>
              <a:t>Click to edit Master title style</a:t>
            </a:r>
            <a:endParaRPr lang="en-US" dirty="0"/>
          </a:p>
        </p:txBody>
      </p:sp>
      <p:sp>
        <p:nvSpPr>
          <p:cNvPr id="11" name="Footer Placeholder 3"/>
          <p:cNvSpPr>
            <a:spLocks noGrp="1"/>
          </p:cNvSpPr>
          <p:nvPr>
            <p:ph type="ftr" sz="quarter" idx="12"/>
          </p:nvPr>
        </p:nvSpPr>
        <p:spPr>
          <a:xfrm>
            <a:off x="866141" y="7219664"/>
            <a:ext cx="4610101" cy="260880"/>
          </a:xfrm>
        </p:spPr>
        <p:txBody>
          <a:bodyPr/>
          <a:lstStyle>
            <a:lvl1pPr>
              <a:defRPr sz="1300"/>
            </a:lvl1pPr>
          </a:lstStyle>
          <a:p>
            <a:r>
              <a:rPr lang="en-US" cap="none" dirty="0" smtClean="0"/>
              <a:t>E</a:t>
            </a:r>
            <a:r>
              <a:rPr lang="en-US" cap="small" dirty="0" smtClean="0"/>
              <a:t>nergy </a:t>
            </a:r>
            <a:r>
              <a:rPr lang="en-US" cap="none" dirty="0" smtClean="0"/>
              <a:t>V</a:t>
            </a:r>
            <a:r>
              <a:rPr lang="en-US" cap="small" dirty="0" smtClean="0"/>
              <a:t>entures </a:t>
            </a:r>
            <a:r>
              <a:rPr lang="en-US" cap="none" dirty="0" smtClean="0"/>
              <a:t>A</a:t>
            </a:r>
            <a:r>
              <a:rPr lang="en-US" cap="small" dirty="0" smtClean="0"/>
              <a:t>nalysis, </a:t>
            </a:r>
            <a:r>
              <a:rPr lang="en-US" cap="none" dirty="0" smtClean="0"/>
              <a:t>I</a:t>
            </a:r>
            <a:r>
              <a:rPr lang="en-US" cap="small" dirty="0" smtClean="0"/>
              <a:t>nc</a:t>
            </a:r>
            <a:r>
              <a:rPr lang="en-US" dirty="0" smtClean="0"/>
              <a:t>.</a:t>
            </a:r>
          </a:p>
        </p:txBody>
      </p:sp>
    </p:spTree>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502927" y="604520"/>
            <a:ext cx="9169558" cy="5181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One Line Titles</a:t>
            </a:r>
            <a:br>
              <a:rPr lang="en-US" dirty="0" smtClean="0"/>
            </a:br>
            <a:r>
              <a:rPr lang="en-US" dirty="0" smtClean="0"/>
              <a:t>Two Line Titles</a:t>
            </a:r>
          </a:p>
        </p:txBody>
      </p:sp>
      <p:sp>
        <p:nvSpPr>
          <p:cNvPr id="1027" name="Rectangle 9"/>
          <p:cNvSpPr>
            <a:spLocks noGrp="1" noChangeArrowheads="1"/>
          </p:cNvSpPr>
          <p:nvPr>
            <p:ph type="body" idx="1"/>
          </p:nvPr>
        </p:nvSpPr>
        <p:spPr bwMode="auto">
          <a:xfrm>
            <a:off x="502927" y="1279210"/>
            <a:ext cx="9169558" cy="55980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r>
              <a:rPr lang="en-US" dirty="0" smtClean="0"/>
              <a:t>Second level, etc.</a:t>
            </a:r>
          </a:p>
        </p:txBody>
      </p:sp>
      <p:pic>
        <p:nvPicPr>
          <p:cNvPr id="1028" name="Picture 18" descr="EVA logo Silver.png"/>
          <p:cNvPicPr>
            <a:picLocks noChangeAspect="1"/>
          </p:cNvPicPr>
          <p:nvPr/>
        </p:nvPicPr>
        <p:blipFill>
          <a:blip r:embed="rId18"/>
          <a:srcRect/>
          <a:stretch>
            <a:fillRect/>
          </a:stretch>
        </p:blipFill>
        <p:spPr bwMode="auto">
          <a:xfrm>
            <a:off x="514096" y="7217908"/>
            <a:ext cx="268224" cy="276353"/>
          </a:xfrm>
          <a:prstGeom prst="rect">
            <a:avLst/>
          </a:prstGeom>
          <a:noFill/>
          <a:ln w="9525">
            <a:noFill/>
            <a:miter lim="800000"/>
            <a:headEnd/>
            <a:tailEnd/>
          </a:ln>
        </p:spPr>
      </p:pic>
      <p:cxnSp>
        <p:nvCxnSpPr>
          <p:cNvPr id="1030" name="Straight Connector 31"/>
          <p:cNvCxnSpPr>
            <a:cxnSpLocks noChangeShapeType="1"/>
          </p:cNvCxnSpPr>
          <p:nvPr/>
        </p:nvCxnSpPr>
        <p:spPr bwMode="auto">
          <a:xfrm rot="10800000" flipH="1" flipV="1">
            <a:off x="491744" y="7134745"/>
            <a:ext cx="9119616" cy="1799"/>
          </a:xfrm>
          <a:prstGeom prst="line">
            <a:avLst/>
          </a:prstGeom>
          <a:noFill/>
          <a:ln w="1270">
            <a:solidFill>
              <a:schemeClr val="accent5">
                <a:lumMod val="25000"/>
              </a:schemeClr>
            </a:solidFill>
            <a:round/>
            <a:headEnd/>
            <a:tailEnd/>
          </a:ln>
        </p:spPr>
      </p:cxnSp>
      <p:sp>
        <p:nvSpPr>
          <p:cNvPr id="11" name="Footer Placeholder 10"/>
          <p:cNvSpPr>
            <a:spLocks noGrp="1"/>
          </p:cNvSpPr>
          <p:nvPr>
            <p:ph type="ftr" sz="quarter" idx="3"/>
          </p:nvPr>
        </p:nvSpPr>
        <p:spPr>
          <a:xfrm>
            <a:off x="866141" y="7217907"/>
            <a:ext cx="4610101" cy="260880"/>
          </a:xfrm>
          <a:prstGeom prst="rect">
            <a:avLst/>
          </a:prstGeom>
        </p:spPr>
        <p:txBody>
          <a:bodyPr vert="horz" lIns="105343" tIns="52672" rIns="105343" bIns="52672" rtlCol="0" anchor="ctr"/>
          <a:lstStyle>
            <a:lvl1pPr algn="l">
              <a:defRPr sz="1300" b="1" cap="all" spc="290" baseline="0">
                <a:solidFill>
                  <a:schemeClr val="bg1"/>
                </a:solidFill>
                <a:latin typeface="Candara" pitchFamily="34" charset="0"/>
                <a:cs typeface="BrowalliaUPC" pitchFamily="34" charset="-34"/>
              </a:defRPr>
            </a:lvl1pPr>
          </a:lstStyle>
          <a:p>
            <a:r>
              <a:rPr lang="en-US" dirty="0" smtClean="0"/>
              <a:t>E</a:t>
            </a:r>
            <a:r>
              <a:rPr lang="en-US" cap="small" dirty="0" smtClean="0"/>
              <a:t>nergy</a:t>
            </a:r>
            <a:r>
              <a:rPr lang="en-US" cap="none" dirty="0" smtClean="0"/>
              <a:t> V</a:t>
            </a:r>
            <a:r>
              <a:rPr lang="en-US" cap="small" dirty="0" smtClean="0"/>
              <a:t>enture</a:t>
            </a:r>
            <a:r>
              <a:rPr lang="en-US" cap="none" dirty="0" smtClean="0"/>
              <a:t>s A</a:t>
            </a:r>
            <a:r>
              <a:rPr lang="en-US" cap="small" dirty="0" smtClean="0"/>
              <a:t>nalysis</a:t>
            </a:r>
            <a:r>
              <a:rPr lang="en-US" cap="none" dirty="0" smtClean="0"/>
              <a:t>, I</a:t>
            </a:r>
            <a:r>
              <a:rPr lang="en-US" cap="small" dirty="0" smtClean="0"/>
              <a:t>nc</a:t>
            </a:r>
            <a:r>
              <a:rPr lang="en-US" cap="none" dirty="0" smtClean="0"/>
              <a:t>. </a:t>
            </a:r>
            <a:endParaRPr lang="en-US" dirty="0" smtClean="0"/>
          </a:p>
        </p:txBody>
      </p:sp>
      <p:sp>
        <p:nvSpPr>
          <p:cNvPr id="7" name="Footer Placeholder 10"/>
          <p:cNvSpPr txBox="1">
            <a:spLocks/>
          </p:cNvSpPr>
          <p:nvPr/>
        </p:nvSpPr>
        <p:spPr>
          <a:xfrm>
            <a:off x="9372600" y="7217909"/>
            <a:ext cx="495301" cy="276352"/>
          </a:xfrm>
          <a:prstGeom prst="rect">
            <a:avLst/>
          </a:prstGeom>
        </p:spPr>
        <p:txBody>
          <a:bodyPr vert="horz" lIns="105343" tIns="52672" rIns="105343" bIns="52672" rtlCol="0" anchor="ctr"/>
          <a:lstStyle>
            <a:defPPr>
              <a:defRPr lang="en-US"/>
            </a:defPPr>
            <a:lvl1pPr algn="l" rtl="0" fontAlgn="base">
              <a:spcBef>
                <a:spcPct val="0"/>
              </a:spcBef>
              <a:spcAft>
                <a:spcPct val="0"/>
              </a:spcAft>
              <a:defRPr sz="1600" b="1" kern="1200" cap="all" spc="290" baseline="0">
                <a:solidFill>
                  <a:schemeClr val="bg1"/>
                </a:solidFill>
                <a:latin typeface="Candara" pitchFamily="34" charset="0"/>
                <a:ea typeface="ＭＳ Ｐゴシック" pitchFamily="-111" charset="-128"/>
                <a:cs typeface="BrowalliaUPC" pitchFamily="34" charset="-34"/>
              </a:defRPr>
            </a:lvl1pPr>
            <a:lvl2pPr marL="526719" algn="l" rtl="0" fontAlgn="base">
              <a:spcBef>
                <a:spcPct val="0"/>
              </a:spcBef>
              <a:spcAft>
                <a:spcPct val="0"/>
              </a:spcAft>
              <a:defRPr kern="1200">
                <a:solidFill>
                  <a:schemeClr val="bg1"/>
                </a:solidFill>
                <a:latin typeface="Arial" charset="0"/>
                <a:ea typeface="ＭＳ Ｐゴシック" pitchFamily="-111" charset="-128"/>
                <a:cs typeface="+mn-cs"/>
              </a:defRPr>
            </a:lvl2pPr>
            <a:lvl3pPr marL="1053439" algn="l" rtl="0" fontAlgn="base">
              <a:spcBef>
                <a:spcPct val="0"/>
              </a:spcBef>
              <a:spcAft>
                <a:spcPct val="0"/>
              </a:spcAft>
              <a:defRPr kern="1200">
                <a:solidFill>
                  <a:schemeClr val="bg1"/>
                </a:solidFill>
                <a:latin typeface="Arial" charset="0"/>
                <a:ea typeface="ＭＳ Ｐゴシック" pitchFamily="-111" charset="-128"/>
                <a:cs typeface="+mn-cs"/>
              </a:defRPr>
            </a:lvl3pPr>
            <a:lvl4pPr marL="1580158" algn="l" rtl="0" fontAlgn="base">
              <a:spcBef>
                <a:spcPct val="0"/>
              </a:spcBef>
              <a:spcAft>
                <a:spcPct val="0"/>
              </a:spcAft>
              <a:defRPr kern="1200">
                <a:solidFill>
                  <a:schemeClr val="bg1"/>
                </a:solidFill>
                <a:latin typeface="Arial" charset="0"/>
                <a:ea typeface="ＭＳ Ｐゴシック" pitchFamily="-111" charset="-128"/>
                <a:cs typeface="+mn-cs"/>
              </a:defRPr>
            </a:lvl4pPr>
            <a:lvl5pPr marL="2106879" algn="l" rtl="0" fontAlgn="base">
              <a:spcBef>
                <a:spcPct val="0"/>
              </a:spcBef>
              <a:spcAft>
                <a:spcPct val="0"/>
              </a:spcAft>
              <a:defRPr kern="1200">
                <a:solidFill>
                  <a:schemeClr val="bg1"/>
                </a:solidFill>
                <a:latin typeface="Arial" charset="0"/>
                <a:ea typeface="ＭＳ Ｐゴシック" pitchFamily="-111" charset="-128"/>
                <a:cs typeface="+mn-cs"/>
              </a:defRPr>
            </a:lvl5pPr>
            <a:lvl6pPr marL="2633598" algn="l" defTabSz="1053439" rtl="0" eaLnBrk="1" latinLnBrk="0" hangingPunct="1">
              <a:defRPr kern="1200">
                <a:solidFill>
                  <a:schemeClr val="bg1"/>
                </a:solidFill>
                <a:latin typeface="Arial" charset="0"/>
                <a:ea typeface="ＭＳ Ｐゴシック" pitchFamily="-111" charset="-128"/>
                <a:cs typeface="+mn-cs"/>
              </a:defRPr>
            </a:lvl6pPr>
            <a:lvl7pPr marL="3160319" algn="l" defTabSz="1053439" rtl="0" eaLnBrk="1" latinLnBrk="0" hangingPunct="1">
              <a:defRPr kern="1200">
                <a:solidFill>
                  <a:schemeClr val="bg1"/>
                </a:solidFill>
                <a:latin typeface="Arial" charset="0"/>
                <a:ea typeface="ＭＳ Ｐゴシック" pitchFamily="-111" charset="-128"/>
                <a:cs typeface="+mn-cs"/>
              </a:defRPr>
            </a:lvl7pPr>
            <a:lvl8pPr marL="3687037" algn="l" defTabSz="1053439" rtl="0" eaLnBrk="1" latinLnBrk="0" hangingPunct="1">
              <a:defRPr kern="1200">
                <a:solidFill>
                  <a:schemeClr val="bg1"/>
                </a:solidFill>
                <a:latin typeface="Arial" charset="0"/>
                <a:ea typeface="ＭＳ Ｐゴシック" pitchFamily="-111" charset="-128"/>
                <a:cs typeface="+mn-cs"/>
              </a:defRPr>
            </a:lvl8pPr>
            <a:lvl9pPr marL="4213757" algn="l" defTabSz="1053439" rtl="0" eaLnBrk="1" latinLnBrk="0" hangingPunct="1">
              <a:defRPr kern="1200">
                <a:solidFill>
                  <a:schemeClr val="bg1"/>
                </a:solidFill>
                <a:latin typeface="Arial" charset="0"/>
                <a:ea typeface="ＭＳ Ｐゴシック" pitchFamily="-111" charset="-128"/>
                <a:cs typeface="+mn-cs"/>
              </a:defRPr>
            </a:lvl9pPr>
          </a:lstStyle>
          <a:p>
            <a:endParaRPr lang="en-US" dirty="0" smtClean="0"/>
          </a:p>
        </p:txBody>
      </p:sp>
      <p:sp>
        <p:nvSpPr>
          <p:cNvPr id="8" name="Footer Placeholder 10"/>
          <p:cNvSpPr txBox="1">
            <a:spLocks/>
          </p:cNvSpPr>
          <p:nvPr/>
        </p:nvSpPr>
        <p:spPr>
          <a:xfrm>
            <a:off x="9067800" y="7217909"/>
            <a:ext cx="617385" cy="260878"/>
          </a:xfrm>
          <a:prstGeom prst="rect">
            <a:avLst/>
          </a:prstGeom>
        </p:spPr>
        <p:txBody>
          <a:bodyPr vert="horz" lIns="105343" tIns="52672" rIns="105343" bIns="52672" rtlCol="0" anchor="ctr"/>
          <a:lstStyle>
            <a:defPPr>
              <a:defRPr lang="en-US"/>
            </a:defPPr>
            <a:lvl1pPr algn="l" rtl="0" fontAlgn="base">
              <a:spcBef>
                <a:spcPct val="0"/>
              </a:spcBef>
              <a:spcAft>
                <a:spcPct val="0"/>
              </a:spcAft>
              <a:defRPr sz="1600" b="1" kern="1200" cap="all" spc="290" baseline="0">
                <a:solidFill>
                  <a:schemeClr val="bg1"/>
                </a:solidFill>
                <a:latin typeface="Candara" pitchFamily="34" charset="0"/>
                <a:ea typeface="ＭＳ Ｐゴシック" pitchFamily="-111" charset="-128"/>
                <a:cs typeface="BrowalliaUPC" pitchFamily="34" charset="-34"/>
              </a:defRPr>
            </a:lvl1pPr>
            <a:lvl2pPr marL="526719" algn="l" rtl="0" fontAlgn="base">
              <a:spcBef>
                <a:spcPct val="0"/>
              </a:spcBef>
              <a:spcAft>
                <a:spcPct val="0"/>
              </a:spcAft>
              <a:defRPr kern="1200">
                <a:solidFill>
                  <a:schemeClr val="bg1"/>
                </a:solidFill>
                <a:latin typeface="Arial" charset="0"/>
                <a:ea typeface="ＭＳ Ｐゴシック" pitchFamily="-111" charset="-128"/>
                <a:cs typeface="+mn-cs"/>
              </a:defRPr>
            </a:lvl2pPr>
            <a:lvl3pPr marL="1053439" algn="l" rtl="0" fontAlgn="base">
              <a:spcBef>
                <a:spcPct val="0"/>
              </a:spcBef>
              <a:spcAft>
                <a:spcPct val="0"/>
              </a:spcAft>
              <a:defRPr kern="1200">
                <a:solidFill>
                  <a:schemeClr val="bg1"/>
                </a:solidFill>
                <a:latin typeface="Arial" charset="0"/>
                <a:ea typeface="ＭＳ Ｐゴシック" pitchFamily="-111" charset="-128"/>
                <a:cs typeface="+mn-cs"/>
              </a:defRPr>
            </a:lvl3pPr>
            <a:lvl4pPr marL="1580158" algn="l" rtl="0" fontAlgn="base">
              <a:spcBef>
                <a:spcPct val="0"/>
              </a:spcBef>
              <a:spcAft>
                <a:spcPct val="0"/>
              </a:spcAft>
              <a:defRPr kern="1200">
                <a:solidFill>
                  <a:schemeClr val="bg1"/>
                </a:solidFill>
                <a:latin typeface="Arial" charset="0"/>
                <a:ea typeface="ＭＳ Ｐゴシック" pitchFamily="-111" charset="-128"/>
                <a:cs typeface="+mn-cs"/>
              </a:defRPr>
            </a:lvl4pPr>
            <a:lvl5pPr marL="2106879" algn="l" rtl="0" fontAlgn="base">
              <a:spcBef>
                <a:spcPct val="0"/>
              </a:spcBef>
              <a:spcAft>
                <a:spcPct val="0"/>
              </a:spcAft>
              <a:defRPr kern="1200">
                <a:solidFill>
                  <a:schemeClr val="bg1"/>
                </a:solidFill>
                <a:latin typeface="Arial" charset="0"/>
                <a:ea typeface="ＭＳ Ｐゴシック" pitchFamily="-111" charset="-128"/>
                <a:cs typeface="+mn-cs"/>
              </a:defRPr>
            </a:lvl5pPr>
            <a:lvl6pPr marL="2633598" algn="l" defTabSz="1053439" rtl="0" eaLnBrk="1" latinLnBrk="0" hangingPunct="1">
              <a:defRPr kern="1200">
                <a:solidFill>
                  <a:schemeClr val="bg1"/>
                </a:solidFill>
                <a:latin typeface="Arial" charset="0"/>
                <a:ea typeface="ＭＳ Ｐゴシック" pitchFamily="-111" charset="-128"/>
                <a:cs typeface="+mn-cs"/>
              </a:defRPr>
            </a:lvl6pPr>
            <a:lvl7pPr marL="3160319" algn="l" defTabSz="1053439" rtl="0" eaLnBrk="1" latinLnBrk="0" hangingPunct="1">
              <a:defRPr kern="1200">
                <a:solidFill>
                  <a:schemeClr val="bg1"/>
                </a:solidFill>
                <a:latin typeface="Arial" charset="0"/>
                <a:ea typeface="ＭＳ Ｐゴシック" pitchFamily="-111" charset="-128"/>
                <a:cs typeface="+mn-cs"/>
              </a:defRPr>
            </a:lvl7pPr>
            <a:lvl8pPr marL="3687037" algn="l" defTabSz="1053439" rtl="0" eaLnBrk="1" latinLnBrk="0" hangingPunct="1">
              <a:defRPr kern="1200">
                <a:solidFill>
                  <a:schemeClr val="bg1"/>
                </a:solidFill>
                <a:latin typeface="Arial" charset="0"/>
                <a:ea typeface="ＭＳ Ｐゴシック" pitchFamily="-111" charset="-128"/>
                <a:cs typeface="+mn-cs"/>
              </a:defRPr>
            </a:lvl8pPr>
            <a:lvl9pPr marL="4213757" algn="l" defTabSz="1053439" rtl="0" eaLnBrk="1" latinLnBrk="0" hangingPunct="1">
              <a:defRPr kern="1200">
                <a:solidFill>
                  <a:schemeClr val="bg1"/>
                </a:solidFill>
                <a:latin typeface="Arial" charset="0"/>
                <a:ea typeface="ＭＳ Ｐゴシック" pitchFamily="-111" charset="-128"/>
                <a:cs typeface="+mn-cs"/>
              </a:defRPr>
            </a:lvl9pPr>
          </a:lstStyle>
          <a:p>
            <a:pPr algn="r"/>
            <a:fld id="{F941BEED-86C6-4B27-BDCB-4ECEB2A9CF9B}" type="slidenum">
              <a:rPr lang="en-US" cap="none" smtClean="0"/>
              <a:pPr algn="r"/>
              <a:t>‹#›</a:t>
            </a:fld>
            <a:endParaRPr lang="en-US" dirty="0" smtClean="0"/>
          </a:p>
        </p:txBody>
      </p:sp>
    </p:spTree>
  </p:cSld>
  <p:clrMap bg1="dk2" tx1="lt1" bg2="dk1" tx2="lt2" accent1="accent1" accent2="accent2" accent3="accent3" accent4="accent4" accent5="accent5" accent6="accent6" hlink="hlink" folHlink="folHlink"/>
  <p:sldLayoutIdLst>
    <p:sldLayoutId id="2147483761" r:id="rId1"/>
    <p:sldLayoutId id="2147483769" r:id="rId2"/>
    <p:sldLayoutId id="2147483730" r:id="rId3"/>
    <p:sldLayoutId id="2147483767" r:id="rId4"/>
    <p:sldLayoutId id="2147483731" r:id="rId5"/>
    <p:sldLayoutId id="2147483733" r:id="rId6"/>
    <p:sldLayoutId id="2147483770" r:id="rId7"/>
    <p:sldLayoutId id="2147483768" r:id="rId8"/>
    <p:sldLayoutId id="2147483734" r:id="rId9"/>
    <p:sldLayoutId id="2147483735" r:id="rId10"/>
    <p:sldLayoutId id="2147483736" r:id="rId11"/>
    <p:sldLayoutId id="2147483737" r:id="rId12"/>
    <p:sldLayoutId id="2147483738" r:id="rId13"/>
    <p:sldLayoutId id="2147483762" r:id="rId14"/>
    <p:sldLayoutId id="2147483763" r:id="rId15"/>
    <p:sldLayoutId id="2147483739" r:id="rId16"/>
  </p:sldLayoutIdLst>
  <p:transition spd="med">
    <p:wipe dir="r"/>
  </p:transition>
  <p:timing>
    <p:tnLst>
      <p:par>
        <p:cTn id="1" dur="indefinite" restart="never" nodeType="tmRoot"/>
      </p:par>
    </p:tnLst>
  </p:timing>
  <p:hf hdr="0" dt="0"/>
  <p:txStyles>
    <p:titleStyle>
      <a:lvl1pPr algn="l" defTabSz="746186" rtl="0" eaLnBrk="0" fontAlgn="base" hangingPunct="0">
        <a:lnSpc>
          <a:spcPct val="100000"/>
        </a:lnSpc>
        <a:spcBef>
          <a:spcPct val="0"/>
        </a:spcBef>
        <a:spcAft>
          <a:spcPct val="0"/>
        </a:spcAft>
        <a:defRPr sz="1800" b="1" cap="all" baseline="0">
          <a:solidFill>
            <a:srgbClr val="0D0D0D"/>
          </a:solidFill>
          <a:latin typeface="Calibri"/>
          <a:ea typeface="ＭＳ Ｐゴシック" pitchFamily="-111" charset="-128"/>
          <a:cs typeface="Calibri"/>
        </a:defRPr>
      </a:lvl1pPr>
      <a:lvl2pPr algn="l" defTabSz="746186" rtl="0" eaLnBrk="0" fontAlgn="base" hangingPunct="0">
        <a:lnSpc>
          <a:spcPts val="3688"/>
        </a:lnSpc>
        <a:spcBef>
          <a:spcPct val="0"/>
        </a:spcBef>
        <a:spcAft>
          <a:spcPct val="0"/>
        </a:spcAft>
        <a:defRPr sz="2800">
          <a:solidFill>
            <a:srgbClr val="0D0D0D"/>
          </a:solidFill>
          <a:latin typeface="Calibri" pitchFamily="-111" charset="0"/>
          <a:ea typeface="ＭＳ Ｐゴシック" pitchFamily="-111" charset="-128"/>
        </a:defRPr>
      </a:lvl2pPr>
      <a:lvl3pPr algn="l" defTabSz="746186" rtl="0" eaLnBrk="0" fontAlgn="base" hangingPunct="0">
        <a:lnSpc>
          <a:spcPts val="3688"/>
        </a:lnSpc>
        <a:spcBef>
          <a:spcPct val="0"/>
        </a:spcBef>
        <a:spcAft>
          <a:spcPct val="0"/>
        </a:spcAft>
        <a:defRPr sz="2800">
          <a:solidFill>
            <a:srgbClr val="0D0D0D"/>
          </a:solidFill>
          <a:latin typeface="Calibri" pitchFamily="-111" charset="0"/>
          <a:ea typeface="ＭＳ Ｐゴシック" pitchFamily="-111" charset="-128"/>
        </a:defRPr>
      </a:lvl3pPr>
      <a:lvl4pPr algn="l" defTabSz="746186" rtl="0" eaLnBrk="0" fontAlgn="base" hangingPunct="0">
        <a:lnSpc>
          <a:spcPts val="3688"/>
        </a:lnSpc>
        <a:spcBef>
          <a:spcPct val="0"/>
        </a:spcBef>
        <a:spcAft>
          <a:spcPct val="0"/>
        </a:spcAft>
        <a:defRPr sz="2800">
          <a:solidFill>
            <a:srgbClr val="0D0D0D"/>
          </a:solidFill>
          <a:latin typeface="Calibri" pitchFamily="-111" charset="0"/>
          <a:ea typeface="ＭＳ Ｐゴシック" pitchFamily="-111" charset="-128"/>
        </a:defRPr>
      </a:lvl4pPr>
      <a:lvl5pPr algn="l" defTabSz="746186" rtl="0" eaLnBrk="0" fontAlgn="base" hangingPunct="0">
        <a:lnSpc>
          <a:spcPts val="3688"/>
        </a:lnSpc>
        <a:spcBef>
          <a:spcPct val="0"/>
        </a:spcBef>
        <a:spcAft>
          <a:spcPct val="0"/>
        </a:spcAft>
        <a:defRPr sz="2800">
          <a:solidFill>
            <a:srgbClr val="0D0D0D"/>
          </a:solidFill>
          <a:latin typeface="Calibri" pitchFamily="-111" charset="0"/>
          <a:ea typeface="ＭＳ Ｐゴシック" pitchFamily="-111" charset="-128"/>
        </a:defRPr>
      </a:lvl5pPr>
      <a:lvl6pPr marL="526719" algn="l" defTabSz="746186" rtl="0" fontAlgn="base">
        <a:lnSpc>
          <a:spcPts val="3688"/>
        </a:lnSpc>
        <a:spcBef>
          <a:spcPct val="0"/>
        </a:spcBef>
        <a:spcAft>
          <a:spcPct val="0"/>
        </a:spcAft>
        <a:defRPr sz="3600" b="1">
          <a:solidFill>
            <a:srgbClr val="003399"/>
          </a:solidFill>
          <a:latin typeface="Arial" pitchFamily="-111" charset="0"/>
        </a:defRPr>
      </a:lvl6pPr>
      <a:lvl7pPr marL="1053439" algn="l" defTabSz="746186" rtl="0" fontAlgn="base">
        <a:lnSpc>
          <a:spcPts val="3688"/>
        </a:lnSpc>
        <a:spcBef>
          <a:spcPct val="0"/>
        </a:spcBef>
        <a:spcAft>
          <a:spcPct val="0"/>
        </a:spcAft>
        <a:defRPr sz="3600" b="1">
          <a:solidFill>
            <a:srgbClr val="003399"/>
          </a:solidFill>
          <a:latin typeface="Arial" pitchFamily="-111" charset="0"/>
        </a:defRPr>
      </a:lvl7pPr>
      <a:lvl8pPr marL="1580158" algn="l" defTabSz="746186" rtl="0" fontAlgn="base">
        <a:lnSpc>
          <a:spcPts val="3688"/>
        </a:lnSpc>
        <a:spcBef>
          <a:spcPct val="0"/>
        </a:spcBef>
        <a:spcAft>
          <a:spcPct val="0"/>
        </a:spcAft>
        <a:defRPr sz="3600" b="1">
          <a:solidFill>
            <a:srgbClr val="003399"/>
          </a:solidFill>
          <a:latin typeface="Arial" pitchFamily="-111" charset="0"/>
        </a:defRPr>
      </a:lvl8pPr>
      <a:lvl9pPr marL="2106879" algn="l" defTabSz="746186" rtl="0" fontAlgn="base">
        <a:lnSpc>
          <a:spcPts val="3688"/>
        </a:lnSpc>
        <a:spcBef>
          <a:spcPct val="0"/>
        </a:spcBef>
        <a:spcAft>
          <a:spcPct val="0"/>
        </a:spcAft>
        <a:defRPr sz="3600" b="1">
          <a:solidFill>
            <a:srgbClr val="003399"/>
          </a:solidFill>
          <a:latin typeface="Arial" pitchFamily="-111" charset="0"/>
        </a:defRPr>
      </a:lvl9pPr>
    </p:titleStyle>
    <p:bodyStyle>
      <a:lvl1pPr marL="460375" indent="-254000" algn="l" defTabSz="746186" rtl="0" eaLnBrk="0" fontAlgn="base" hangingPunct="0">
        <a:spcBef>
          <a:spcPts val="1200"/>
        </a:spcBef>
        <a:spcAft>
          <a:spcPct val="0"/>
        </a:spcAft>
        <a:buClr>
          <a:schemeClr val="accent5">
            <a:lumMod val="25000"/>
          </a:schemeClr>
        </a:buClr>
        <a:buSzPct val="50000"/>
        <a:buFont typeface="Wingdings" pitchFamily="-111" charset="2"/>
        <a:buChar char="n"/>
        <a:defRPr sz="1600">
          <a:solidFill>
            <a:srgbClr val="0D0D0D"/>
          </a:solidFill>
          <a:latin typeface="Calibri"/>
          <a:ea typeface="ＭＳ Ｐゴシック" pitchFamily="-111" charset="-128"/>
          <a:cs typeface="Calibri"/>
        </a:defRPr>
      </a:lvl1pPr>
      <a:lvl2pPr marL="682625" indent="-230188" algn="l" defTabSz="746186" rtl="0" eaLnBrk="0" fontAlgn="base" hangingPunct="0">
        <a:spcBef>
          <a:spcPct val="20000"/>
        </a:spcBef>
        <a:spcAft>
          <a:spcPct val="0"/>
        </a:spcAft>
        <a:buClr>
          <a:srgbClr val="7F7F7F"/>
        </a:buClr>
        <a:buSzPct val="50000"/>
        <a:buFont typeface="Arial" charset="0"/>
        <a:buChar char="–"/>
        <a:defRPr sz="1600">
          <a:solidFill>
            <a:srgbClr val="0D0D0D"/>
          </a:solidFill>
          <a:latin typeface="Calibri"/>
          <a:ea typeface="ＭＳ Ｐゴシック" pitchFamily="-111" charset="-128"/>
          <a:cs typeface="Calibri"/>
        </a:defRPr>
      </a:lvl2pPr>
      <a:lvl3pPr marL="976313" indent="-254000" algn="l" defTabSz="746186" rtl="0" eaLnBrk="0" fontAlgn="base" hangingPunct="0">
        <a:spcBef>
          <a:spcPct val="20000"/>
        </a:spcBef>
        <a:spcAft>
          <a:spcPct val="0"/>
        </a:spcAft>
        <a:buClr>
          <a:srgbClr val="7F7F7F"/>
        </a:buClr>
        <a:buSzPct val="50000"/>
        <a:buFont typeface="Wingdings" pitchFamily="-111" charset="2"/>
        <a:buChar char="§"/>
        <a:defRPr sz="1400">
          <a:solidFill>
            <a:srgbClr val="0D0D0D"/>
          </a:solidFill>
          <a:latin typeface="Calibri"/>
          <a:ea typeface="ＭＳ Ｐゴシック" pitchFamily="-111" charset="-128"/>
          <a:cs typeface="Calibri"/>
        </a:defRPr>
      </a:lvl3pPr>
      <a:lvl4pPr marL="1204913" indent="-227013" algn="l" defTabSz="746186" rtl="0" eaLnBrk="0" fontAlgn="base" hangingPunct="0">
        <a:spcBef>
          <a:spcPct val="20000"/>
        </a:spcBef>
        <a:spcAft>
          <a:spcPct val="0"/>
        </a:spcAft>
        <a:buClr>
          <a:srgbClr val="7F7F7F"/>
        </a:buClr>
        <a:buSzPct val="50000"/>
        <a:buFont typeface="Arial" charset="0"/>
        <a:buChar char="-"/>
        <a:defRPr sz="1400">
          <a:solidFill>
            <a:srgbClr val="0D0D0D"/>
          </a:solidFill>
          <a:latin typeface="Calibri"/>
          <a:ea typeface="ＭＳ Ｐゴシック" pitchFamily="-111" charset="-128"/>
          <a:cs typeface="Calibri"/>
        </a:defRPr>
      </a:lvl4pPr>
      <a:lvl5pPr marL="1487488" indent="-254000" algn="l" defTabSz="746186" rtl="0" eaLnBrk="0" fontAlgn="base" hangingPunct="0">
        <a:spcBef>
          <a:spcPct val="20000"/>
        </a:spcBef>
        <a:spcAft>
          <a:spcPct val="0"/>
        </a:spcAft>
        <a:buClr>
          <a:srgbClr val="7F7F7F"/>
        </a:buClr>
        <a:buSzPct val="50000"/>
        <a:buFont typeface="Wingdings" pitchFamily="-111" charset="2"/>
        <a:buChar char="§"/>
        <a:defRPr sz="1400">
          <a:solidFill>
            <a:srgbClr val="0D0D0D"/>
          </a:solidFill>
          <a:latin typeface="Calibri"/>
          <a:ea typeface="ＭＳ Ｐゴシック" pitchFamily="-111" charset="-128"/>
          <a:cs typeface="Calibri"/>
        </a:defRPr>
      </a:lvl5pPr>
      <a:lvl6pPr marL="2540327" indent="-234099" algn="l" defTabSz="746186" rtl="0" fontAlgn="base">
        <a:spcBef>
          <a:spcPct val="20000"/>
        </a:spcBef>
        <a:spcAft>
          <a:spcPct val="0"/>
        </a:spcAft>
        <a:buClr>
          <a:schemeClr val="bg2"/>
        </a:buClr>
        <a:buFont typeface="Wingdings" pitchFamily="-111" charset="2"/>
        <a:buChar char="§"/>
        <a:defRPr sz="1900">
          <a:solidFill>
            <a:srgbClr val="003399"/>
          </a:solidFill>
          <a:latin typeface="+mn-lt"/>
          <a:ea typeface="ＭＳ Ｐゴシック" pitchFamily="-111" charset="-128"/>
        </a:defRPr>
      </a:lvl6pPr>
      <a:lvl7pPr marL="3067045" indent="-234099" algn="l" defTabSz="746186" rtl="0" fontAlgn="base">
        <a:spcBef>
          <a:spcPct val="20000"/>
        </a:spcBef>
        <a:spcAft>
          <a:spcPct val="0"/>
        </a:spcAft>
        <a:buClr>
          <a:schemeClr val="bg2"/>
        </a:buClr>
        <a:buFont typeface="Wingdings" pitchFamily="-111" charset="2"/>
        <a:buChar char="§"/>
        <a:defRPr sz="1900">
          <a:solidFill>
            <a:srgbClr val="003399"/>
          </a:solidFill>
          <a:latin typeface="+mn-lt"/>
          <a:ea typeface="ＭＳ Ｐゴシック" pitchFamily="-111" charset="-128"/>
        </a:defRPr>
      </a:lvl7pPr>
      <a:lvl8pPr marL="3593764" indent="-234099" algn="l" defTabSz="746186" rtl="0" fontAlgn="base">
        <a:spcBef>
          <a:spcPct val="20000"/>
        </a:spcBef>
        <a:spcAft>
          <a:spcPct val="0"/>
        </a:spcAft>
        <a:buClr>
          <a:schemeClr val="bg2"/>
        </a:buClr>
        <a:buFont typeface="Wingdings" pitchFamily="-111" charset="2"/>
        <a:buChar char="§"/>
        <a:defRPr sz="1900">
          <a:solidFill>
            <a:srgbClr val="003399"/>
          </a:solidFill>
          <a:latin typeface="+mn-lt"/>
          <a:ea typeface="ＭＳ Ｐゴシック" pitchFamily="-111" charset="-128"/>
        </a:defRPr>
      </a:lvl8pPr>
      <a:lvl9pPr marL="4120484" indent="-234099" algn="l" defTabSz="746186" rtl="0" fontAlgn="base">
        <a:spcBef>
          <a:spcPct val="20000"/>
        </a:spcBef>
        <a:spcAft>
          <a:spcPct val="0"/>
        </a:spcAft>
        <a:buClr>
          <a:schemeClr val="bg2"/>
        </a:buClr>
        <a:buFont typeface="Wingdings" pitchFamily="-111" charset="2"/>
        <a:buChar char="§"/>
        <a:defRPr sz="1900">
          <a:solidFill>
            <a:srgbClr val="003399"/>
          </a:solidFill>
          <a:latin typeface="+mn-lt"/>
          <a:ea typeface="ＭＳ Ｐゴシック" pitchFamily="-111" charset="-128"/>
        </a:defRPr>
      </a:lvl9pPr>
    </p:bodyStyle>
    <p:otherStyle>
      <a:defPPr>
        <a:defRPr lang="en-US"/>
      </a:defPPr>
      <a:lvl1pPr marL="0" algn="l" defTabSz="526719" rtl="0" eaLnBrk="1" latinLnBrk="0" hangingPunct="1">
        <a:defRPr sz="2100" kern="1200">
          <a:solidFill>
            <a:schemeClr val="tx1"/>
          </a:solidFill>
          <a:latin typeface="+mn-lt"/>
          <a:ea typeface="+mn-ea"/>
          <a:cs typeface="+mn-cs"/>
        </a:defRPr>
      </a:lvl1pPr>
      <a:lvl2pPr marL="526719" algn="l" defTabSz="526719" rtl="0" eaLnBrk="1" latinLnBrk="0" hangingPunct="1">
        <a:defRPr sz="2100" kern="1200">
          <a:solidFill>
            <a:schemeClr val="tx1"/>
          </a:solidFill>
          <a:latin typeface="+mn-lt"/>
          <a:ea typeface="+mn-ea"/>
          <a:cs typeface="+mn-cs"/>
        </a:defRPr>
      </a:lvl2pPr>
      <a:lvl3pPr marL="1053439" algn="l" defTabSz="526719" rtl="0" eaLnBrk="1" latinLnBrk="0" hangingPunct="1">
        <a:defRPr sz="2100" kern="1200">
          <a:solidFill>
            <a:schemeClr val="tx1"/>
          </a:solidFill>
          <a:latin typeface="+mn-lt"/>
          <a:ea typeface="+mn-ea"/>
          <a:cs typeface="+mn-cs"/>
        </a:defRPr>
      </a:lvl3pPr>
      <a:lvl4pPr marL="1580158" algn="l" defTabSz="526719" rtl="0" eaLnBrk="1" latinLnBrk="0" hangingPunct="1">
        <a:defRPr sz="2100" kern="1200">
          <a:solidFill>
            <a:schemeClr val="tx1"/>
          </a:solidFill>
          <a:latin typeface="+mn-lt"/>
          <a:ea typeface="+mn-ea"/>
          <a:cs typeface="+mn-cs"/>
        </a:defRPr>
      </a:lvl4pPr>
      <a:lvl5pPr marL="2106879" algn="l" defTabSz="526719" rtl="0" eaLnBrk="1" latinLnBrk="0" hangingPunct="1">
        <a:defRPr sz="2100" kern="1200">
          <a:solidFill>
            <a:schemeClr val="tx1"/>
          </a:solidFill>
          <a:latin typeface="+mn-lt"/>
          <a:ea typeface="+mn-ea"/>
          <a:cs typeface="+mn-cs"/>
        </a:defRPr>
      </a:lvl5pPr>
      <a:lvl6pPr marL="2633598" algn="l" defTabSz="526719" rtl="0" eaLnBrk="1" latinLnBrk="0" hangingPunct="1">
        <a:defRPr sz="2100" kern="1200">
          <a:solidFill>
            <a:schemeClr val="tx1"/>
          </a:solidFill>
          <a:latin typeface="+mn-lt"/>
          <a:ea typeface="+mn-ea"/>
          <a:cs typeface="+mn-cs"/>
        </a:defRPr>
      </a:lvl6pPr>
      <a:lvl7pPr marL="3160319" algn="l" defTabSz="526719" rtl="0" eaLnBrk="1" latinLnBrk="0" hangingPunct="1">
        <a:defRPr sz="2100" kern="1200">
          <a:solidFill>
            <a:schemeClr val="tx1"/>
          </a:solidFill>
          <a:latin typeface="+mn-lt"/>
          <a:ea typeface="+mn-ea"/>
          <a:cs typeface="+mn-cs"/>
        </a:defRPr>
      </a:lvl7pPr>
      <a:lvl8pPr marL="3687037" algn="l" defTabSz="526719" rtl="0" eaLnBrk="1" latinLnBrk="0" hangingPunct="1">
        <a:defRPr sz="2100" kern="1200">
          <a:solidFill>
            <a:schemeClr val="tx1"/>
          </a:solidFill>
          <a:latin typeface="+mn-lt"/>
          <a:ea typeface="+mn-ea"/>
          <a:cs typeface="+mn-cs"/>
        </a:defRPr>
      </a:lvl8pPr>
      <a:lvl9pPr marL="4213757" algn="l" defTabSz="526719"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0"/>
          <p:cNvSpPr txBox="1">
            <a:spLocks/>
          </p:cNvSpPr>
          <p:nvPr/>
        </p:nvSpPr>
        <p:spPr>
          <a:xfrm>
            <a:off x="586605" y="1028700"/>
            <a:ext cx="8787356" cy="1860697"/>
          </a:xfrm>
          <a:prstGeom prst="rect">
            <a:avLst/>
          </a:prstGeom>
          <a:solidFill>
            <a:srgbClr val="051166"/>
          </a:solidFill>
        </p:spPr>
        <p:txBody>
          <a:bodyPr vert="horz" lIns="105343" tIns="52672" rIns="105343" bIns="52672" rtlCol="0" anchor="ctr"/>
          <a:lstStyle>
            <a:defPPr>
              <a:defRPr lang="en-US"/>
            </a:defPPr>
            <a:lvl1pPr algn="l" rtl="0" fontAlgn="base">
              <a:spcBef>
                <a:spcPct val="0"/>
              </a:spcBef>
              <a:spcAft>
                <a:spcPct val="0"/>
              </a:spcAft>
              <a:defRPr sz="1600" b="1" kern="1200" cap="all" spc="290" baseline="0">
                <a:solidFill>
                  <a:schemeClr val="bg1"/>
                </a:solidFill>
                <a:latin typeface="Candara" pitchFamily="34" charset="0"/>
                <a:ea typeface="ＭＳ Ｐゴシック" pitchFamily="-111" charset="-128"/>
                <a:cs typeface="BrowalliaUPC" pitchFamily="34" charset="-34"/>
              </a:defRPr>
            </a:lvl1pPr>
            <a:lvl2pPr marL="526719" algn="l" rtl="0" fontAlgn="base">
              <a:spcBef>
                <a:spcPct val="0"/>
              </a:spcBef>
              <a:spcAft>
                <a:spcPct val="0"/>
              </a:spcAft>
              <a:defRPr kern="1200">
                <a:solidFill>
                  <a:schemeClr val="bg1"/>
                </a:solidFill>
                <a:latin typeface="Arial" charset="0"/>
                <a:ea typeface="ＭＳ Ｐゴシック" pitchFamily="-111" charset="-128"/>
                <a:cs typeface="+mn-cs"/>
              </a:defRPr>
            </a:lvl2pPr>
            <a:lvl3pPr marL="1053439" algn="l" rtl="0" fontAlgn="base">
              <a:spcBef>
                <a:spcPct val="0"/>
              </a:spcBef>
              <a:spcAft>
                <a:spcPct val="0"/>
              </a:spcAft>
              <a:defRPr kern="1200">
                <a:solidFill>
                  <a:schemeClr val="bg1"/>
                </a:solidFill>
                <a:latin typeface="Arial" charset="0"/>
                <a:ea typeface="ＭＳ Ｐゴシック" pitchFamily="-111" charset="-128"/>
                <a:cs typeface="+mn-cs"/>
              </a:defRPr>
            </a:lvl3pPr>
            <a:lvl4pPr marL="1580158" algn="l" rtl="0" fontAlgn="base">
              <a:spcBef>
                <a:spcPct val="0"/>
              </a:spcBef>
              <a:spcAft>
                <a:spcPct val="0"/>
              </a:spcAft>
              <a:defRPr kern="1200">
                <a:solidFill>
                  <a:schemeClr val="bg1"/>
                </a:solidFill>
                <a:latin typeface="Arial" charset="0"/>
                <a:ea typeface="ＭＳ Ｐゴシック" pitchFamily="-111" charset="-128"/>
                <a:cs typeface="+mn-cs"/>
              </a:defRPr>
            </a:lvl4pPr>
            <a:lvl5pPr marL="2106879" algn="l" rtl="0" fontAlgn="base">
              <a:spcBef>
                <a:spcPct val="0"/>
              </a:spcBef>
              <a:spcAft>
                <a:spcPct val="0"/>
              </a:spcAft>
              <a:defRPr kern="1200">
                <a:solidFill>
                  <a:schemeClr val="bg1"/>
                </a:solidFill>
                <a:latin typeface="Arial" charset="0"/>
                <a:ea typeface="ＭＳ Ｐゴシック" pitchFamily="-111" charset="-128"/>
                <a:cs typeface="+mn-cs"/>
              </a:defRPr>
            </a:lvl5pPr>
            <a:lvl6pPr marL="2633598" algn="l" defTabSz="1053439" rtl="0" eaLnBrk="1" latinLnBrk="0" hangingPunct="1">
              <a:defRPr kern="1200">
                <a:solidFill>
                  <a:schemeClr val="bg1"/>
                </a:solidFill>
                <a:latin typeface="Arial" charset="0"/>
                <a:ea typeface="ＭＳ Ｐゴシック" pitchFamily="-111" charset="-128"/>
                <a:cs typeface="+mn-cs"/>
              </a:defRPr>
            </a:lvl6pPr>
            <a:lvl7pPr marL="3160319" algn="l" defTabSz="1053439" rtl="0" eaLnBrk="1" latinLnBrk="0" hangingPunct="1">
              <a:defRPr kern="1200">
                <a:solidFill>
                  <a:schemeClr val="bg1"/>
                </a:solidFill>
                <a:latin typeface="Arial" charset="0"/>
                <a:ea typeface="ＭＳ Ｐゴシック" pitchFamily="-111" charset="-128"/>
                <a:cs typeface="+mn-cs"/>
              </a:defRPr>
            </a:lvl7pPr>
            <a:lvl8pPr marL="3687037" algn="l" defTabSz="1053439" rtl="0" eaLnBrk="1" latinLnBrk="0" hangingPunct="1">
              <a:defRPr kern="1200">
                <a:solidFill>
                  <a:schemeClr val="bg1"/>
                </a:solidFill>
                <a:latin typeface="Arial" charset="0"/>
                <a:ea typeface="ＭＳ Ｐゴシック" pitchFamily="-111" charset="-128"/>
                <a:cs typeface="+mn-cs"/>
              </a:defRPr>
            </a:lvl8pPr>
            <a:lvl9pPr marL="4213757" algn="l" defTabSz="1053439" rtl="0" eaLnBrk="1" latinLnBrk="0" hangingPunct="1">
              <a:defRPr kern="1200">
                <a:solidFill>
                  <a:schemeClr val="bg1"/>
                </a:solidFill>
                <a:latin typeface="Arial" charset="0"/>
                <a:ea typeface="ＭＳ Ｐゴシック" pitchFamily="-111" charset="-128"/>
                <a:cs typeface="+mn-cs"/>
              </a:defRPr>
            </a:lvl9pPr>
          </a:lstStyle>
          <a:p>
            <a:r>
              <a:rPr lang="en-US" sz="2400" dirty="0" smtClean="0">
                <a:solidFill>
                  <a:schemeClr val="tx1"/>
                </a:solidFill>
                <a:latin typeface="Verdana" pitchFamily="34" charset="0"/>
                <a:ea typeface="Verdana" pitchFamily="34" charset="0"/>
                <a:cs typeface="Verdana" pitchFamily="34" charset="0"/>
              </a:rPr>
              <a:t>WEST TEXAS SENSITIVITY STUDY</a:t>
            </a:r>
            <a:endParaRPr lang="en-US" sz="2200" b="1" dirty="0" smtClean="0">
              <a:solidFill>
                <a:schemeClr val="tx1"/>
              </a:solidFill>
              <a:latin typeface="Verdana" pitchFamily="34" charset="0"/>
              <a:ea typeface="Verdana" pitchFamily="34" charset="0"/>
              <a:cs typeface="Verdana" pitchFamily="34" charset="0"/>
            </a:endParaRPr>
          </a:p>
        </p:txBody>
      </p:sp>
      <p:sp>
        <p:nvSpPr>
          <p:cNvPr id="2" name="TextBox 1"/>
          <p:cNvSpPr txBox="1"/>
          <p:nvPr/>
        </p:nvSpPr>
        <p:spPr>
          <a:xfrm>
            <a:off x="701749" y="3156097"/>
            <a:ext cx="1457963" cy="369332"/>
          </a:xfrm>
          <a:prstGeom prst="rect">
            <a:avLst/>
          </a:prstGeom>
          <a:noFill/>
        </p:spPr>
        <p:txBody>
          <a:bodyPr wrap="none" rtlCol="0">
            <a:spAutoFit/>
          </a:bodyPr>
          <a:lstStyle/>
          <a:p>
            <a:r>
              <a:rPr lang="en-US" dirty="0" smtClean="0">
                <a:latin typeface="+mn-lt"/>
              </a:rPr>
              <a:t>May 17, 2016</a:t>
            </a:r>
          </a:p>
        </p:txBody>
      </p:sp>
      <p:sp>
        <p:nvSpPr>
          <p:cNvPr id="5" name="TextBox 4"/>
          <p:cNvSpPr txBox="1"/>
          <p:nvPr/>
        </p:nvSpPr>
        <p:spPr>
          <a:xfrm>
            <a:off x="701749" y="4499122"/>
            <a:ext cx="4278534" cy="923330"/>
          </a:xfrm>
          <a:prstGeom prst="rect">
            <a:avLst/>
          </a:prstGeom>
          <a:noFill/>
        </p:spPr>
        <p:txBody>
          <a:bodyPr wrap="square" rtlCol="0">
            <a:spAutoFit/>
          </a:bodyPr>
          <a:lstStyle/>
          <a:p>
            <a:r>
              <a:rPr lang="en-US" dirty="0" smtClean="0">
                <a:latin typeface="+mn-lt"/>
              </a:rPr>
              <a:t>Prepared For:</a:t>
            </a:r>
          </a:p>
          <a:p>
            <a:r>
              <a:rPr lang="en-US" b="1" dirty="0" smtClean="0">
                <a:latin typeface="+mn-lt"/>
              </a:rPr>
              <a:t>ERCOT Regional Planning Meeting</a:t>
            </a:r>
          </a:p>
          <a:p>
            <a:r>
              <a:rPr lang="en-US" dirty="0" smtClean="0">
                <a:latin typeface="+mn-lt"/>
              </a:rPr>
              <a:t>Austin, TX</a:t>
            </a:r>
          </a:p>
        </p:txBody>
      </p:sp>
    </p:spTree>
    <p:extLst>
      <p:ext uri="{BB962C8B-B14F-4D97-AF65-F5344CB8AC3E}">
        <p14:creationId xmlns:p14="http://schemas.microsoft.com/office/powerpoint/2010/main" val="618768947"/>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00"/>
          </a:solidFill>
        </p:spPr>
        <p:txBody>
          <a:bodyPr/>
          <a:lstStyle/>
          <a:p>
            <a:r>
              <a:rPr lang="en-US" dirty="0" smtClean="0">
                <a:solidFill>
                  <a:schemeClr val="tx1"/>
                </a:solidFill>
              </a:rPr>
              <a:t>PERSPECTIVE FOR THE PERMIAN BASIN</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800721"/>
          </a:xfrm>
        </p:spPr>
        <p:txBody>
          <a:bodyPr/>
          <a:lstStyle/>
          <a:p>
            <a:r>
              <a:rPr lang="en-US" dirty="0" smtClean="0"/>
              <a:t>Global Oil Industry</a:t>
            </a:r>
          </a:p>
          <a:p>
            <a:pPr lvl="1"/>
            <a:r>
              <a:rPr lang="en-US" dirty="0" smtClean="0"/>
              <a:t>Global excess supply likely will not be eroded fully until YE2017</a:t>
            </a:r>
          </a:p>
          <a:p>
            <a:pPr lvl="1"/>
            <a:r>
              <a:rPr lang="en-US" dirty="0" smtClean="0"/>
              <a:t>Erosion of the very large global storage overhang unlikely to start before 2018</a:t>
            </a:r>
          </a:p>
          <a:p>
            <a:pPr lvl="1"/>
            <a:r>
              <a:rPr lang="en-US" dirty="0" smtClean="0"/>
              <a:t>Net result is that a sustained period of low oil prices is likely</a:t>
            </a:r>
          </a:p>
          <a:p>
            <a:pPr lvl="2"/>
            <a:r>
              <a:rPr lang="en-US" dirty="0" smtClean="0"/>
              <a:t>Drilling activity in West Texas will be suppressed during this period.</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261" b="2404"/>
          <a:stretch/>
        </p:blipFill>
        <p:spPr bwMode="auto">
          <a:xfrm>
            <a:off x="866141" y="2978666"/>
            <a:ext cx="8124825" cy="363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064025"/>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00"/>
          </a:solidFill>
        </p:spPr>
        <p:txBody>
          <a:bodyPr/>
          <a:lstStyle/>
          <a:p>
            <a:r>
              <a:rPr lang="en-US" dirty="0">
                <a:solidFill>
                  <a:schemeClr val="tx1"/>
                </a:solidFill>
              </a:rPr>
              <a:t>PERSPECTIVE FOR THE PERMIAN BASIN</a:t>
            </a: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800721"/>
          </a:xfrm>
        </p:spPr>
        <p:txBody>
          <a:bodyPr/>
          <a:lstStyle/>
          <a:p>
            <a:r>
              <a:rPr lang="en-US" dirty="0" smtClean="0"/>
              <a:t>Permian Basin</a:t>
            </a:r>
          </a:p>
          <a:p>
            <a:pPr lvl="1"/>
            <a:r>
              <a:rPr lang="en-US" dirty="0" smtClean="0"/>
              <a:t>Combination of size and economics make it the most significant oil basin in the U.S.</a:t>
            </a:r>
          </a:p>
          <a:p>
            <a:pPr lvl="2"/>
            <a:r>
              <a:rPr lang="en-US" dirty="0" smtClean="0"/>
              <a:t>While other U.S. oil basins have very attractive characteristics, the Permian Basin stands out.</a:t>
            </a:r>
          </a:p>
          <a:p>
            <a:pPr lvl="2"/>
            <a:endParaRPr lang="en-US" dirty="0"/>
          </a:p>
          <a:p>
            <a:pPr lvl="2"/>
            <a:endParaRPr lang="en-US" dirty="0" smtClean="0"/>
          </a:p>
          <a:p>
            <a:pPr lvl="2"/>
            <a:endParaRPr lang="en-US" dirty="0"/>
          </a:p>
          <a:p>
            <a:pPr lvl="2"/>
            <a:endParaRPr lang="en-US" dirty="0" smtClean="0"/>
          </a:p>
          <a:p>
            <a:pPr lvl="2"/>
            <a:endParaRPr lang="en-US" dirty="0"/>
          </a:p>
          <a:p>
            <a:pPr lvl="2"/>
            <a:endParaRPr lang="en-US" dirty="0" smtClean="0"/>
          </a:p>
          <a:p>
            <a:pPr lvl="1"/>
            <a:endParaRPr lang="en-US" dirty="0" smtClean="0"/>
          </a:p>
          <a:p>
            <a:pPr lvl="1"/>
            <a:endParaRPr lang="en-US" dirty="0"/>
          </a:p>
          <a:p>
            <a:pPr lvl="1"/>
            <a:endParaRPr lang="en-US" dirty="0" smtClean="0"/>
          </a:p>
          <a:p>
            <a:pPr lvl="1"/>
            <a:endParaRPr lang="en-US" dirty="0"/>
          </a:p>
          <a:p>
            <a:pPr lvl="1"/>
            <a:r>
              <a:rPr lang="en-US" dirty="0" smtClean="0"/>
              <a:t>The Permian Basin represents a world class field</a:t>
            </a:r>
            <a:r>
              <a:rPr lang="en-US" baseline="30000" dirty="0" smtClean="0"/>
              <a:t>(1)</a:t>
            </a:r>
            <a:r>
              <a:rPr lang="en-US" dirty="0" smtClean="0"/>
              <a:t> </a:t>
            </a:r>
          </a:p>
          <a:p>
            <a:pPr lvl="2"/>
            <a:r>
              <a:rPr lang="en-US" dirty="0" smtClean="0"/>
              <a:t>Once recovery starts production could increase one MMBD.</a:t>
            </a:r>
          </a:p>
        </p:txBody>
      </p:sp>
      <p:sp>
        <p:nvSpPr>
          <p:cNvPr id="3" name="TextBox 2"/>
          <p:cNvSpPr txBox="1"/>
          <p:nvPr/>
        </p:nvSpPr>
        <p:spPr>
          <a:xfrm>
            <a:off x="691116" y="6762307"/>
            <a:ext cx="6758581" cy="253916"/>
          </a:xfrm>
          <a:prstGeom prst="rect">
            <a:avLst/>
          </a:prstGeom>
          <a:noFill/>
        </p:spPr>
        <p:txBody>
          <a:bodyPr wrap="none" rtlCol="0">
            <a:spAutoFit/>
          </a:bodyPr>
          <a:lstStyle/>
          <a:p>
            <a:r>
              <a:rPr lang="en-US" sz="1050" dirty="0" smtClean="0"/>
              <a:t>(1)   The combination of Sprayberry, Wolfcamp and Bone Springs by themselves represents a world class field.</a:t>
            </a:r>
            <a:endParaRPr lang="en-US" sz="105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80005" y="2347951"/>
            <a:ext cx="5200650" cy="246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260" r="2765" b="50586"/>
          <a:stretch/>
        </p:blipFill>
        <p:spPr bwMode="auto">
          <a:xfrm>
            <a:off x="5194930" y="2281277"/>
            <a:ext cx="4485444" cy="2309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064025"/>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00"/>
          </a:solidFill>
        </p:spPr>
        <p:txBody>
          <a:bodyPr/>
          <a:lstStyle/>
          <a:p>
            <a:r>
              <a:rPr lang="en-US" dirty="0">
                <a:solidFill>
                  <a:schemeClr val="tx1"/>
                </a:solidFill>
              </a:rPr>
              <a:t>PERSPECTIVE FOR THE PERMIAN BASIN</a:t>
            </a: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800721"/>
          </a:xfrm>
        </p:spPr>
        <p:txBody>
          <a:bodyPr/>
          <a:lstStyle/>
          <a:p>
            <a:pPr lvl="1"/>
            <a:r>
              <a:rPr lang="en-US" dirty="0" smtClean="0"/>
              <a:t>The Permian Basin likely will be at the forefront when oil prices recover</a:t>
            </a:r>
          </a:p>
          <a:p>
            <a:pPr lvl="2"/>
            <a:r>
              <a:rPr lang="en-US" dirty="0" smtClean="0"/>
              <a:t>Forefront for U.S.</a:t>
            </a:r>
          </a:p>
          <a:p>
            <a:pPr lvl="2"/>
            <a:r>
              <a:rPr lang="en-US" dirty="0" smtClean="0"/>
              <a:t>Forefront for Non-OPEC (i.e., marginal barrel on the upside).</a:t>
            </a:r>
            <a:r>
              <a:rPr lang="en-US" baseline="30000" dirty="0" smtClean="0"/>
              <a:t>(1)</a:t>
            </a:r>
            <a:r>
              <a:rPr lang="en-US" dirty="0" smtClean="0"/>
              <a:t> </a:t>
            </a:r>
          </a:p>
          <a:p>
            <a:pPr lvl="3"/>
            <a:r>
              <a:rPr lang="en-US" dirty="0" smtClean="0"/>
              <a:t>Particularly with the cancellation and/or deferral of many major projects (e.g., offshore). </a:t>
            </a:r>
            <a:r>
              <a:rPr lang="en-US" baseline="30000" dirty="0" smtClean="0"/>
              <a:t>(2)</a:t>
            </a:r>
            <a:r>
              <a:rPr lang="en-US" dirty="0" smtClean="0"/>
              <a:t> </a:t>
            </a:r>
          </a:p>
        </p:txBody>
      </p:sp>
      <p:sp>
        <p:nvSpPr>
          <p:cNvPr id="8" name="TextBox 7"/>
          <p:cNvSpPr txBox="1"/>
          <p:nvPr/>
        </p:nvSpPr>
        <p:spPr>
          <a:xfrm>
            <a:off x="502928" y="6094047"/>
            <a:ext cx="9109246" cy="1015663"/>
          </a:xfrm>
          <a:prstGeom prst="rect">
            <a:avLst/>
          </a:prstGeom>
          <a:noFill/>
        </p:spPr>
        <p:txBody>
          <a:bodyPr wrap="square" rtlCol="0">
            <a:spAutoFit/>
          </a:bodyPr>
          <a:lstStyle/>
          <a:p>
            <a:pPr marL="228600" indent="-228600">
              <a:buFont typeface="+mj-lt"/>
              <a:buAutoNum type="arabicParenR"/>
            </a:pPr>
            <a:r>
              <a:rPr lang="en-US" sz="1000" dirty="0" smtClean="0"/>
              <a:t>Long term the marginal barrel for Non-OPEC on the downside includes the expensive deepwater megaprojects, some Canadian tar sand projects and some production in several countries that have very high cash costs. Fletcher, Laurence and Kantchev, Georgi, “In Oil, A Trader Stands Out by Swing,” </a:t>
            </a:r>
            <a:r>
              <a:rPr lang="en-US" sz="1000" i="1" dirty="0" smtClean="0"/>
              <a:t>Wall Street Journal</a:t>
            </a:r>
            <a:r>
              <a:rPr lang="en-US" sz="1000" dirty="0" smtClean="0"/>
              <a:t>, April 5, 2016.</a:t>
            </a:r>
          </a:p>
          <a:p>
            <a:pPr marL="228600" indent="-228600">
              <a:buFont typeface="+mj-lt"/>
              <a:buAutoNum type="arabicParenR"/>
            </a:pPr>
            <a:r>
              <a:rPr lang="en-US" sz="1000" dirty="0" smtClean="0"/>
              <a:t>A year ago 210 deepwater projects were expected to come online between 2016 and 2021. Current estimates are that only 118 of these projects will come online, with the remainder either cancelled or experiencing extended delays. “Can Deepwater Compete With Low-Cost Shale?”, </a:t>
            </a:r>
            <a:r>
              <a:rPr lang="en-US" sz="1000" i="1" dirty="0" smtClean="0"/>
              <a:t>Petroleum Intelligence Weekly</a:t>
            </a:r>
            <a:r>
              <a:rPr lang="en-US" sz="1000" dirty="0" smtClean="0"/>
              <a:t>, April 4, 2016, p. 1-2.</a:t>
            </a:r>
            <a:endParaRPr lang="en-US" sz="1000" dirty="0"/>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499"/>
          <a:stretch/>
        </p:blipFill>
        <p:spPr bwMode="auto">
          <a:xfrm>
            <a:off x="1126540" y="2364582"/>
            <a:ext cx="7990236" cy="3729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064025"/>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dirty="0" smtClean="0">
                <a:solidFill>
                  <a:schemeClr val="tx1"/>
                </a:solidFill>
              </a:rPr>
              <a:t>OUTLINE</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772146"/>
          </a:xfrm>
        </p:spPr>
        <p:txBody>
          <a:bodyPr/>
          <a:lstStyle/>
          <a:p>
            <a:r>
              <a:rPr lang="en-US" dirty="0" smtClean="0"/>
              <a:t>Objectives</a:t>
            </a:r>
          </a:p>
          <a:p>
            <a:endParaRPr lang="en-US" dirty="0" smtClean="0"/>
          </a:p>
          <a:p>
            <a:r>
              <a:rPr lang="en-US" dirty="0" smtClean="0"/>
              <a:t>Background</a:t>
            </a:r>
          </a:p>
          <a:p>
            <a:pPr lvl="1"/>
            <a:r>
              <a:rPr lang="en-US" dirty="0" smtClean="0"/>
              <a:t>Historical Perspective</a:t>
            </a:r>
          </a:p>
          <a:p>
            <a:pPr lvl="1"/>
            <a:r>
              <a:rPr lang="en-US" dirty="0" smtClean="0"/>
              <a:t>Permian Basin</a:t>
            </a:r>
          </a:p>
          <a:p>
            <a:pPr lvl="1"/>
            <a:endParaRPr lang="en-US" dirty="0"/>
          </a:p>
          <a:p>
            <a:r>
              <a:rPr lang="en-US" dirty="0" smtClean="0"/>
              <a:t>Planning Process</a:t>
            </a:r>
          </a:p>
          <a:p>
            <a:pPr lvl="1"/>
            <a:r>
              <a:rPr lang="en-US" dirty="0"/>
              <a:t>Observations</a:t>
            </a:r>
          </a:p>
          <a:p>
            <a:pPr lvl="1"/>
            <a:r>
              <a:rPr lang="en-US" dirty="0"/>
              <a:t>Suggestions and Recommendations</a:t>
            </a:r>
          </a:p>
          <a:p>
            <a:pPr lvl="1"/>
            <a:endParaRPr lang="en-US" dirty="0"/>
          </a:p>
          <a:p>
            <a:r>
              <a:rPr lang="en-US" dirty="0" smtClean="0"/>
              <a:t>Appendix</a:t>
            </a:r>
          </a:p>
        </p:txBody>
      </p:sp>
      <p:sp>
        <p:nvSpPr>
          <p:cNvPr id="3" name="Rectangle 2"/>
          <p:cNvSpPr/>
          <p:nvPr/>
        </p:nvSpPr>
        <p:spPr bwMode="auto">
          <a:xfrm>
            <a:off x="502927" y="3405130"/>
            <a:ext cx="9047473" cy="640080"/>
          </a:xfrm>
          <a:prstGeom prst="rect">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Arial" pitchFamily="-111" charset="0"/>
            </a:endParaRPr>
          </a:p>
        </p:txBody>
      </p:sp>
    </p:spTree>
    <p:extLst>
      <p:ext uri="{BB962C8B-B14F-4D97-AF65-F5344CB8AC3E}">
        <p14:creationId xmlns:p14="http://schemas.microsoft.com/office/powerpoint/2010/main" val="4018462535"/>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solidFill>
                  <a:schemeClr val="tx1"/>
                </a:solidFill>
              </a:rPr>
              <a:t>PLANNING PROCESS:  </a:t>
            </a:r>
            <a:r>
              <a:rPr lang="en-US" dirty="0" smtClean="0">
                <a:solidFill>
                  <a:schemeClr val="tx1"/>
                </a:solidFill>
              </a:rPr>
              <a:t>GENERAL OBSERVATIONS</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800721"/>
          </a:xfrm>
        </p:spPr>
        <p:txBody>
          <a:bodyPr/>
          <a:lstStyle/>
          <a:p>
            <a:r>
              <a:rPr lang="en-US" dirty="0" smtClean="0"/>
              <a:t>Will Review A Series Of Observations Concerning The Planning Process</a:t>
            </a:r>
          </a:p>
          <a:p>
            <a:pPr lvl="1"/>
            <a:r>
              <a:rPr lang="en-US" dirty="0" smtClean="0"/>
              <a:t>Derived from a series of meetings and conference calls with each of the stakeholders</a:t>
            </a:r>
          </a:p>
          <a:p>
            <a:pPr lvl="2"/>
            <a:r>
              <a:rPr lang="en-US" dirty="0" smtClean="0"/>
              <a:t>TDSPs.</a:t>
            </a:r>
          </a:p>
          <a:p>
            <a:pPr lvl="2"/>
            <a:r>
              <a:rPr lang="en-US" dirty="0" smtClean="0"/>
              <a:t>Producers.</a:t>
            </a:r>
          </a:p>
          <a:p>
            <a:pPr lvl="2"/>
            <a:r>
              <a:rPr lang="en-US" dirty="0" smtClean="0"/>
              <a:t>ERCOT.</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Assessment</a:t>
            </a:r>
          </a:p>
          <a:p>
            <a:pPr lvl="1"/>
            <a:r>
              <a:rPr lang="en-US" dirty="0" smtClean="0"/>
              <a:t>Improvements have been made in the overall planning process</a:t>
            </a:r>
          </a:p>
          <a:p>
            <a:pPr lvl="1"/>
            <a:r>
              <a:rPr lang="en-US" dirty="0" smtClean="0"/>
              <a:t>There is a good baseline to build upon</a:t>
            </a:r>
          </a:p>
          <a:p>
            <a:pPr lvl="1"/>
            <a:r>
              <a:rPr lang="en-US" dirty="0" smtClean="0"/>
              <a:t>However, further improvements are required in order to be prepared for the next surge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 y="2706176"/>
            <a:ext cx="9308948" cy="2440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064025"/>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solidFill>
                  <a:schemeClr val="tx1"/>
                </a:solidFill>
              </a:rPr>
              <a:t>PLANNING PROCESS:  </a:t>
            </a:r>
            <a:r>
              <a:rPr lang="en-US" dirty="0" err="1" smtClean="0">
                <a:solidFill>
                  <a:schemeClr val="tx1"/>
                </a:solidFill>
              </a:rPr>
              <a:t>GENERal</a:t>
            </a:r>
            <a:r>
              <a:rPr lang="en-US" dirty="0" smtClean="0">
                <a:solidFill>
                  <a:schemeClr val="tx1"/>
                </a:solidFill>
              </a:rPr>
              <a:t> OBSERVATIONS</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800721"/>
          </a:xfrm>
        </p:spPr>
        <p:txBody>
          <a:bodyPr/>
          <a:lstStyle/>
          <a:p>
            <a:r>
              <a:rPr lang="en-US" dirty="0" smtClean="0"/>
              <a:t>Inverse Relationship</a:t>
            </a:r>
          </a:p>
          <a:p>
            <a:pPr lvl="1"/>
            <a:r>
              <a:rPr lang="en-US" dirty="0" smtClean="0"/>
              <a:t>For the typical well there is an inverse relationship between the production level of a well and the power requirements for that well</a:t>
            </a:r>
          </a:p>
          <a:p>
            <a:pPr lvl="2"/>
            <a:r>
              <a:rPr lang="en-US" dirty="0" smtClean="0"/>
              <a:t>Alternatively, there is a direct correlation between the life of a well and the well’s power requirements.</a:t>
            </a:r>
          </a:p>
          <a:p>
            <a:pPr lvl="1"/>
            <a:r>
              <a:rPr lang="en-US" dirty="0" smtClean="0"/>
              <a:t>A key consequence of this relationship is:</a:t>
            </a:r>
          </a:p>
          <a:p>
            <a:pPr lvl="2"/>
            <a:r>
              <a:rPr lang="en-US" dirty="0" smtClean="0"/>
              <a:t>Increasing power requirements for West Texas will last for a very long time.</a:t>
            </a:r>
          </a:p>
          <a:p>
            <a:pPr lvl="3"/>
            <a:r>
              <a:rPr lang="en-US" dirty="0" smtClean="0"/>
              <a:t>Sequence of events:</a:t>
            </a:r>
          </a:p>
          <a:p>
            <a:pPr lvl="4"/>
            <a:r>
              <a:rPr lang="en-US" dirty="0" smtClean="0"/>
              <a:t>West Texas drilling activity recovers.</a:t>
            </a:r>
          </a:p>
          <a:p>
            <a:pPr lvl="4"/>
            <a:r>
              <a:rPr lang="en-US" dirty="0" smtClean="0"/>
              <a:t>Production surges – potentially one MMBD increase.</a:t>
            </a:r>
          </a:p>
          <a:p>
            <a:pPr lvl="4"/>
            <a:r>
              <a:rPr lang="en-US" dirty="0" smtClean="0"/>
              <a:t>Power requirements continue to grow for an extended period of time.</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04" t="4403" r="5045" b="4925"/>
          <a:stretch/>
        </p:blipFill>
        <p:spPr bwMode="auto">
          <a:xfrm>
            <a:off x="1771016" y="4016990"/>
            <a:ext cx="6296659" cy="307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540084"/>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a:solidFill>
                  <a:schemeClr val="tx1"/>
                </a:solidFill>
              </a:rPr>
              <a:t>PLANNING PROCESS: </a:t>
            </a:r>
            <a:r>
              <a:rPr lang="en-US" dirty="0" smtClean="0">
                <a:solidFill>
                  <a:schemeClr val="tx1"/>
                </a:solidFill>
              </a:rPr>
              <a:t>GENERAL OBSERVATIONS</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800721"/>
          </a:xfrm>
        </p:spPr>
        <p:txBody>
          <a:bodyPr/>
          <a:lstStyle/>
          <a:p>
            <a:r>
              <a:rPr lang="en-US" dirty="0" smtClean="0"/>
              <a:t>Limitations</a:t>
            </a:r>
            <a:endParaRPr lang="en-US" dirty="0"/>
          </a:p>
          <a:p>
            <a:pPr lvl="1"/>
            <a:r>
              <a:rPr lang="en-US" dirty="0"/>
              <a:t>Unlikely that the optimum planning process will ever be achieved, because </a:t>
            </a:r>
            <a:r>
              <a:rPr lang="en-US" dirty="0" smtClean="0"/>
              <a:t>of some </a:t>
            </a:r>
            <a:r>
              <a:rPr lang="en-US" dirty="0"/>
              <a:t>of the inherent characteristics of the stakeholders</a:t>
            </a:r>
          </a:p>
          <a:p>
            <a:pPr lvl="1"/>
            <a:r>
              <a:rPr lang="en-US" dirty="0"/>
              <a:t>More specifically, the following represent obstacles to achieving the optimum planning process</a:t>
            </a:r>
          </a:p>
          <a:p>
            <a:pPr lvl="2"/>
            <a:r>
              <a:rPr lang="en-US" b="1" u="sng" dirty="0" smtClean="0"/>
              <a:t>Entrenchment</a:t>
            </a:r>
            <a:r>
              <a:rPr lang="en-US" b="1" dirty="0"/>
              <a:t>:</a:t>
            </a:r>
            <a:r>
              <a:rPr lang="en-US" dirty="0"/>
              <a:t>  Each of the stakeholders </a:t>
            </a:r>
            <a:r>
              <a:rPr lang="en-US" dirty="0" smtClean="0"/>
              <a:t>represents </a:t>
            </a:r>
            <a:r>
              <a:rPr lang="en-US" dirty="0"/>
              <a:t>large entities that are fairly entrenched in their business guidelines and policies.</a:t>
            </a:r>
          </a:p>
          <a:p>
            <a:pPr lvl="3"/>
            <a:r>
              <a:rPr lang="en-US" dirty="0"/>
              <a:t>Historically these guidelines, procedures and policies have served each stakeholder well.</a:t>
            </a:r>
          </a:p>
          <a:p>
            <a:pPr lvl="3"/>
            <a:r>
              <a:rPr lang="en-US" dirty="0"/>
              <a:t>Each stakeholder, to a degree, expects third parties to adapt to their procedures.</a:t>
            </a:r>
          </a:p>
          <a:p>
            <a:pPr lvl="2"/>
            <a:r>
              <a:rPr lang="en-US" b="1" u="sng" dirty="0"/>
              <a:t>Competition</a:t>
            </a:r>
            <a:r>
              <a:rPr lang="en-US" b="1" dirty="0"/>
              <a:t>:</a:t>
            </a:r>
            <a:r>
              <a:rPr lang="en-US" dirty="0"/>
              <a:t>  With the exception of ERCOT there has been significant competition among the various members of each stakeholder group, which can and has inhibited the exchange of information</a:t>
            </a:r>
            <a:r>
              <a:rPr lang="en-US" dirty="0" smtClean="0"/>
              <a:t>.</a:t>
            </a:r>
          </a:p>
          <a:p>
            <a:pPr lvl="2"/>
            <a:r>
              <a:rPr lang="en-US" b="1" u="sng" dirty="0"/>
              <a:t>Confidentiality</a:t>
            </a:r>
            <a:r>
              <a:rPr lang="en-US" b="1" dirty="0"/>
              <a:t>:</a:t>
            </a:r>
            <a:r>
              <a:rPr lang="en-US" dirty="0"/>
              <a:t>  Obtaining and executing useful confidentiality agreements remains a barrier.</a:t>
            </a:r>
          </a:p>
          <a:p>
            <a:pPr lvl="2"/>
            <a:r>
              <a:rPr lang="en-US" b="1" u="sng" dirty="0"/>
              <a:t>Heterogeneous</a:t>
            </a:r>
            <a:r>
              <a:rPr lang="en-US" b="1" dirty="0"/>
              <a:t>:</a:t>
            </a:r>
            <a:r>
              <a:rPr lang="en-US" dirty="0"/>
              <a:t>  The producer community in particular is not a monolith.</a:t>
            </a:r>
          </a:p>
          <a:p>
            <a:pPr lvl="3"/>
            <a:r>
              <a:rPr lang="en-US" dirty="0"/>
              <a:t>There are considerable differences among the various producers in size, business approaches, policies, etc.</a:t>
            </a:r>
          </a:p>
          <a:p>
            <a:pPr lvl="3"/>
            <a:r>
              <a:rPr lang="en-US" dirty="0"/>
              <a:t>The above requires the TDSPs and ERCOT to have </a:t>
            </a:r>
            <a:r>
              <a:rPr lang="en-US" dirty="0" smtClean="0"/>
              <a:t>flexible </a:t>
            </a:r>
            <a:r>
              <a:rPr lang="en-US" dirty="0"/>
              <a:t>and adaptive planning processes (i.e., one size does not fit all).</a:t>
            </a:r>
          </a:p>
          <a:p>
            <a:pPr lvl="1"/>
            <a:r>
              <a:rPr lang="en-US" dirty="0"/>
              <a:t>Going Forward</a:t>
            </a:r>
          </a:p>
          <a:p>
            <a:pPr lvl="2"/>
            <a:r>
              <a:rPr lang="en-US" dirty="0"/>
              <a:t>With effort the net impact of these limitations can be reduced even if they cannot be </a:t>
            </a:r>
            <a:r>
              <a:rPr lang="en-US" dirty="0" smtClean="0"/>
              <a:t>eliminated.</a:t>
            </a:r>
            <a:endParaRPr lang="en-US" dirty="0"/>
          </a:p>
          <a:p>
            <a:pPr lvl="2"/>
            <a:r>
              <a:rPr lang="en-US" dirty="0"/>
              <a:t>While the overall planning process cannot be perfected, it can be </a:t>
            </a:r>
            <a:r>
              <a:rPr lang="en-US" dirty="0" smtClean="0"/>
              <a:t>improved.</a:t>
            </a:r>
            <a:endParaRPr lang="en-US" dirty="0"/>
          </a:p>
        </p:txBody>
      </p:sp>
    </p:spTree>
    <p:extLst>
      <p:ext uri="{BB962C8B-B14F-4D97-AF65-F5344CB8AC3E}">
        <p14:creationId xmlns:p14="http://schemas.microsoft.com/office/powerpoint/2010/main" val="2943064025"/>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51166"/>
          </a:solidFill>
        </p:spPr>
        <p:txBody>
          <a:bodyPr/>
          <a:lstStyle/>
          <a:p>
            <a:r>
              <a:rPr lang="en-US" dirty="0" smtClean="0">
                <a:solidFill>
                  <a:schemeClr val="tx1"/>
                </a:solidFill>
              </a:rPr>
              <a:t>PLANNING PROCESS:   </a:t>
            </a:r>
            <a:r>
              <a:rPr lang="en-US" dirty="0" smtClean="0">
                <a:solidFill>
                  <a:schemeClr val="tx1"/>
                </a:solidFill>
              </a:rPr>
              <a:t>KEY CHARACTERISTICS</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800721"/>
          </a:xfrm>
        </p:spPr>
        <p:txBody>
          <a:bodyPr/>
          <a:lstStyle/>
          <a:p>
            <a:r>
              <a:rPr lang="en-US" dirty="0" smtClean="0"/>
              <a:t>Power Requirements:  Simplified Assessment of Key Components</a:t>
            </a:r>
          </a:p>
          <a:p>
            <a:pPr lvl="1"/>
            <a:r>
              <a:rPr lang="en-US" dirty="0" smtClean="0"/>
              <a:t>New wells (producers)</a:t>
            </a:r>
          </a:p>
          <a:p>
            <a:pPr lvl="2"/>
            <a:r>
              <a:rPr lang="en-US" dirty="0" smtClean="0"/>
              <a:t>Surface facilities for water, recycling, and disposal.</a:t>
            </a:r>
            <a:r>
              <a:rPr lang="en-US" baseline="30000" dirty="0" smtClean="0"/>
              <a:t>(1)</a:t>
            </a:r>
            <a:r>
              <a:rPr lang="en-US" dirty="0" smtClean="0"/>
              <a:t> </a:t>
            </a:r>
          </a:p>
          <a:p>
            <a:pPr lvl="2"/>
            <a:r>
              <a:rPr lang="en-US" dirty="0" smtClean="0"/>
              <a:t>New production results in added infrastructure requirements (NGL plants and pipeline capacity).</a:t>
            </a:r>
          </a:p>
          <a:p>
            <a:pPr lvl="1"/>
            <a:r>
              <a:rPr lang="en-US" dirty="0" smtClean="0"/>
              <a:t>Existing wells (producers)</a:t>
            </a:r>
          </a:p>
          <a:p>
            <a:pPr lvl="2"/>
            <a:r>
              <a:rPr lang="en-US" dirty="0" smtClean="0"/>
              <a:t>Initial artificial lift.</a:t>
            </a:r>
          </a:p>
          <a:p>
            <a:pPr lvl="2"/>
            <a:r>
              <a:rPr lang="en-US" dirty="0" smtClean="0"/>
              <a:t>Secondary and tertiary enhanced oil recovery (EOR).</a:t>
            </a:r>
          </a:p>
          <a:p>
            <a:pPr lvl="3"/>
            <a:r>
              <a:rPr lang="en-US" dirty="0" smtClean="0"/>
              <a:t>Water flood and CO</a:t>
            </a:r>
            <a:r>
              <a:rPr lang="en-US" baseline="-25000" dirty="0" smtClean="0"/>
              <a:t>2 </a:t>
            </a:r>
            <a:r>
              <a:rPr lang="en-US" dirty="0" smtClean="0"/>
              <a:t>injection. </a:t>
            </a:r>
          </a:p>
          <a:p>
            <a:pPr lvl="3"/>
            <a:r>
              <a:rPr lang="en-US" dirty="0" smtClean="0"/>
              <a:t>Very large power requirements.</a:t>
            </a:r>
            <a:r>
              <a:rPr lang="en-US" baseline="30000" dirty="0" smtClean="0"/>
              <a:t>(2)</a:t>
            </a:r>
            <a:r>
              <a:rPr lang="en-US" dirty="0" smtClean="0"/>
              <a:t> </a:t>
            </a:r>
          </a:p>
          <a:p>
            <a:pPr lvl="1"/>
            <a:r>
              <a:rPr lang="en-US" dirty="0" smtClean="0"/>
              <a:t>New infrastructure (midstream companies)</a:t>
            </a:r>
          </a:p>
          <a:p>
            <a:r>
              <a:rPr lang="en-US" dirty="0" smtClean="0"/>
              <a:t>Technology</a:t>
            </a:r>
          </a:p>
          <a:p>
            <a:pPr lvl="1"/>
            <a:r>
              <a:rPr lang="en-US" dirty="0" smtClean="0"/>
              <a:t>The selection among various technologies can impact significantly the power requirements for each of the above components</a:t>
            </a:r>
          </a:p>
          <a:p>
            <a:pPr lvl="2"/>
            <a:r>
              <a:rPr lang="en-US" b="1" u="sng" dirty="0" smtClean="0"/>
              <a:t>Surface Facilities</a:t>
            </a:r>
            <a:r>
              <a:rPr lang="en-US" b="1" dirty="0" smtClean="0"/>
              <a:t>:</a:t>
            </a:r>
            <a:r>
              <a:rPr lang="en-US" dirty="0" smtClean="0"/>
              <a:t> Pumping vs. trucking.</a:t>
            </a:r>
          </a:p>
          <a:p>
            <a:pPr lvl="2"/>
            <a:r>
              <a:rPr lang="en-US" b="1" u="sng" dirty="0" smtClean="0"/>
              <a:t>Artificial lift</a:t>
            </a:r>
            <a:r>
              <a:rPr lang="en-US" b="1" dirty="0" smtClean="0"/>
              <a:t>:</a:t>
            </a:r>
            <a:r>
              <a:rPr lang="en-US" dirty="0" smtClean="0"/>
              <a:t>  Gas lift vs. electric submersible pumps (ESPs).</a:t>
            </a:r>
            <a:r>
              <a:rPr lang="en-US" baseline="30000" dirty="0" smtClean="0"/>
              <a:t>(3)</a:t>
            </a:r>
            <a:r>
              <a:rPr lang="en-US" dirty="0" smtClean="0"/>
              <a:t> </a:t>
            </a:r>
          </a:p>
          <a:p>
            <a:pPr lvl="2"/>
            <a:r>
              <a:rPr lang="en-US" b="1" u="sng" dirty="0" smtClean="0"/>
              <a:t>NGL plants</a:t>
            </a:r>
            <a:r>
              <a:rPr lang="en-US" b="1" dirty="0" smtClean="0"/>
              <a:t>:</a:t>
            </a:r>
            <a:r>
              <a:rPr lang="en-US" dirty="0" smtClean="0"/>
              <a:t>  Gas-driven vs. electric-driven.</a:t>
            </a:r>
            <a:r>
              <a:rPr lang="en-US" baseline="30000" dirty="0" smtClean="0"/>
              <a:t>(4)</a:t>
            </a:r>
            <a:r>
              <a:rPr lang="en-US" dirty="0" smtClean="0"/>
              <a:t> </a:t>
            </a:r>
          </a:p>
          <a:p>
            <a:pPr lvl="1"/>
            <a:r>
              <a:rPr lang="en-US" dirty="0" smtClean="0"/>
              <a:t>The choice of what is the appropriate technology varies by firm.</a:t>
            </a:r>
            <a:endParaRPr lang="en-US" dirty="0"/>
          </a:p>
        </p:txBody>
      </p:sp>
      <p:sp>
        <p:nvSpPr>
          <p:cNvPr id="3" name="TextBox 2"/>
          <p:cNvSpPr txBox="1"/>
          <p:nvPr/>
        </p:nvSpPr>
        <p:spPr>
          <a:xfrm>
            <a:off x="502927" y="6118543"/>
            <a:ext cx="9253385" cy="1169551"/>
          </a:xfrm>
          <a:prstGeom prst="rect">
            <a:avLst/>
          </a:prstGeom>
          <a:noFill/>
        </p:spPr>
        <p:txBody>
          <a:bodyPr wrap="square" rtlCol="0">
            <a:spAutoFit/>
          </a:bodyPr>
          <a:lstStyle/>
          <a:p>
            <a:pPr marL="228600" indent="-228600">
              <a:buFont typeface="+mj-lt"/>
              <a:buAutoNum type="arabicParenR"/>
            </a:pPr>
            <a:r>
              <a:rPr lang="en-US" sz="1000" dirty="0" smtClean="0"/>
              <a:t>A typical 8-well tank battery with compression requires approximately 0.7 MW. A complex water transfer system (i.e., pipelines and several pumps) requires approximately ___ MW.</a:t>
            </a:r>
          </a:p>
          <a:p>
            <a:pPr marL="228600" indent="-228600">
              <a:buFont typeface="+mj-lt"/>
              <a:buAutoNum type="arabicParenR"/>
            </a:pPr>
            <a:r>
              <a:rPr lang="en-US" sz="1000" dirty="0" smtClean="0"/>
              <a:t>One scheduled CO</a:t>
            </a:r>
            <a:r>
              <a:rPr lang="en-US" sz="1000" baseline="-25000" dirty="0" smtClean="0"/>
              <a:t>2</a:t>
            </a:r>
            <a:r>
              <a:rPr lang="en-US" sz="1000" dirty="0" smtClean="0"/>
              <a:t> flood expansion will require approximately 4 MW.</a:t>
            </a:r>
          </a:p>
          <a:p>
            <a:pPr marL="228600" indent="-228600">
              <a:buFont typeface="+mj-lt"/>
              <a:buAutoNum type="arabicParenR"/>
            </a:pPr>
            <a:r>
              <a:rPr lang="en-US" sz="1000" dirty="0" smtClean="0"/>
              <a:t>A set of eight wells using gas-lift requires approximately 0.03 MW, including some compression. A set of eight wells using ESPs requires approximately 0.7 to 1.6 MW.</a:t>
            </a:r>
          </a:p>
          <a:p>
            <a:pPr marL="228600" indent="-228600">
              <a:buFont typeface="+mj-lt"/>
              <a:buAutoNum type="arabicParenR"/>
            </a:pPr>
            <a:r>
              <a:rPr lang="en-US" sz="1000" dirty="0" smtClean="0"/>
              <a:t>A large gas-driven NGL plant requires approximately 5 to 8 MW. A large electric-driven NGL plant requires approximately 40 MW.</a:t>
            </a:r>
          </a:p>
          <a:p>
            <a:endParaRPr lang="en-US" sz="1000" dirty="0"/>
          </a:p>
        </p:txBody>
      </p:sp>
    </p:spTree>
    <p:extLst>
      <p:ext uri="{BB962C8B-B14F-4D97-AF65-F5344CB8AC3E}">
        <p14:creationId xmlns:p14="http://schemas.microsoft.com/office/powerpoint/2010/main" val="2943064025"/>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51166"/>
          </a:solidFill>
        </p:spPr>
        <p:txBody>
          <a:bodyPr/>
          <a:lstStyle/>
          <a:p>
            <a:r>
              <a:rPr lang="en-US" dirty="0">
                <a:solidFill>
                  <a:schemeClr val="tx1"/>
                </a:solidFill>
              </a:rPr>
              <a:t>PLANNING PROCESS: </a:t>
            </a:r>
            <a:r>
              <a:rPr lang="en-US" dirty="0">
                <a:solidFill>
                  <a:schemeClr val="tx1"/>
                </a:solidFill>
              </a:rPr>
              <a:t>KEY CHARACTERISTICS</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800721"/>
          </a:xfrm>
        </p:spPr>
        <p:txBody>
          <a:bodyPr/>
          <a:lstStyle/>
          <a:p>
            <a:r>
              <a:rPr lang="en-US" dirty="0" smtClean="0"/>
              <a:t>Infrastructure</a:t>
            </a:r>
          </a:p>
          <a:p>
            <a:pPr lvl="1"/>
            <a:r>
              <a:rPr lang="en-US" dirty="0" smtClean="0"/>
              <a:t>Power requirements for NGL plants remains a unique challenge</a:t>
            </a:r>
          </a:p>
          <a:p>
            <a:pPr lvl="2"/>
            <a:r>
              <a:rPr lang="en-US" dirty="0" smtClean="0"/>
              <a:t>Power requirements are large and lumpy.</a:t>
            </a:r>
          </a:p>
          <a:p>
            <a:pPr lvl="2"/>
            <a:r>
              <a:rPr lang="en-US" dirty="0" smtClean="0"/>
              <a:t>Power requirements are impacted significantly by choice of technology.</a:t>
            </a:r>
            <a:r>
              <a:rPr lang="en-US" baseline="30000" dirty="0" smtClean="0"/>
              <a:t>(1)</a:t>
            </a:r>
            <a:r>
              <a:rPr lang="en-US" dirty="0" smtClean="0"/>
              <a:t> </a:t>
            </a:r>
          </a:p>
          <a:p>
            <a:pPr lvl="2"/>
            <a:r>
              <a:rPr lang="en-US" dirty="0" smtClean="0"/>
              <a:t>Difficult to obtain long-term outlook of power requirements.</a:t>
            </a:r>
          </a:p>
          <a:p>
            <a:pPr lvl="3"/>
            <a:r>
              <a:rPr lang="en-US" dirty="0" smtClean="0"/>
              <a:t>Midstream firms dependent upon producer production forecasts (i.e., by location).</a:t>
            </a:r>
          </a:p>
          <a:p>
            <a:pPr lvl="1"/>
            <a:r>
              <a:rPr lang="en-US" dirty="0" smtClean="0"/>
              <a:t>Likely will require a unique planning process and/or outreach</a:t>
            </a:r>
          </a:p>
          <a:p>
            <a:pPr lvl="2"/>
            <a:r>
              <a:rPr lang="en-US" dirty="0" smtClean="0"/>
              <a:t>Thinking outside the box.</a:t>
            </a:r>
          </a:p>
          <a:p>
            <a:r>
              <a:rPr lang="en-US" dirty="0" smtClean="0"/>
              <a:t>Differences</a:t>
            </a:r>
          </a:p>
          <a:p>
            <a:pPr lvl="1"/>
            <a:r>
              <a:rPr lang="en-US" dirty="0" smtClean="0"/>
              <a:t>There are significant variations in power requirements among producers, with size being a critical factor</a:t>
            </a:r>
          </a:p>
        </p:txBody>
      </p:sp>
      <p:sp>
        <p:nvSpPr>
          <p:cNvPr id="7" name="TextBox 6"/>
          <p:cNvSpPr txBox="1"/>
          <p:nvPr/>
        </p:nvSpPr>
        <p:spPr>
          <a:xfrm>
            <a:off x="691116" y="6762307"/>
            <a:ext cx="5796780" cy="253916"/>
          </a:xfrm>
          <a:prstGeom prst="rect">
            <a:avLst/>
          </a:prstGeom>
          <a:noFill/>
        </p:spPr>
        <p:txBody>
          <a:bodyPr wrap="none" rtlCol="0">
            <a:spAutoFit/>
          </a:bodyPr>
          <a:lstStyle/>
          <a:p>
            <a:r>
              <a:rPr lang="en-US" sz="1050" dirty="0" smtClean="0"/>
              <a:t>(1)   5 to 8 MW for large gas-driven plant; approximately 40 MW for large electric-driven plant..</a:t>
            </a:r>
            <a:endParaRPr lang="en-US" sz="1050" dirty="0"/>
          </a:p>
        </p:txBody>
      </p:sp>
    </p:spTree>
    <p:extLst>
      <p:ext uri="{BB962C8B-B14F-4D97-AF65-F5344CB8AC3E}">
        <p14:creationId xmlns:p14="http://schemas.microsoft.com/office/powerpoint/2010/main" val="2943064025"/>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51166"/>
          </a:solidFill>
          <a:ln>
            <a:solidFill>
              <a:schemeClr val="accent1"/>
            </a:solidFill>
          </a:ln>
        </p:spPr>
        <p:txBody>
          <a:bodyPr/>
          <a:lstStyle/>
          <a:p>
            <a:r>
              <a:rPr lang="en-US" dirty="0" smtClean="0">
                <a:solidFill>
                  <a:schemeClr val="tx1"/>
                </a:solidFill>
              </a:rPr>
              <a:t>SIMPLIFIED OVERVIEW OF POWER REQUIREMENTS (LARGE PRODUCERS)</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3" name="TextBox 2"/>
          <p:cNvSpPr txBox="1"/>
          <p:nvPr/>
        </p:nvSpPr>
        <p:spPr>
          <a:xfrm>
            <a:off x="704805" y="6849931"/>
            <a:ext cx="5243743" cy="246221"/>
          </a:xfrm>
          <a:prstGeom prst="rect">
            <a:avLst/>
          </a:prstGeom>
          <a:noFill/>
        </p:spPr>
        <p:txBody>
          <a:bodyPr wrap="none" rtlCol="0">
            <a:spAutoFit/>
          </a:bodyPr>
          <a:lstStyle/>
          <a:p>
            <a:r>
              <a:rPr lang="en-US" sz="1000" dirty="0" smtClean="0"/>
              <a:t>1) Only a few West Texas firms are actively involved in either water flood or CO</a:t>
            </a:r>
            <a:r>
              <a:rPr lang="en-US" sz="1000" baseline="-25000" dirty="0" smtClean="0"/>
              <a:t>2</a:t>
            </a:r>
            <a:r>
              <a:rPr lang="en-US" sz="1000" dirty="0" smtClean="0"/>
              <a:t> injection.</a:t>
            </a:r>
            <a:endParaRPr lang="en-US" sz="1000" dirty="0"/>
          </a:p>
        </p:txBody>
      </p:sp>
      <p:sp>
        <p:nvSpPr>
          <p:cNvPr id="4" name="TextBox 3"/>
          <p:cNvSpPr txBox="1"/>
          <p:nvPr/>
        </p:nvSpPr>
        <p:spPr>
          <a:xfrm>
            <a:off x="6007918" y="5648324"/>
            <a:ext cx="290464" cy="194925"/>
          </a:xfrm>
          <a:prstGeom prst="rect">
            <a:avLst/>
          </a:prstGeom>
          <a:noFill/>
        </p:spPr>
        <p:txBody>
          <a:bodyPr wrap="none" rtlCol="0">
            <a:spAutoFit/>
          </a:bodyPr>
          <a:lstStyle/>
          <a:p>
            <a:r>
              <a:rPr lang="en-US" sz="1000" b="1" baseline="30000" dirty="0" smtClean="0">
                <a:solidFill>
                  <a:schemeClr val="tx1"/>
                </a:solidFill>
              </a:rPr>
              <a:t>(1)</a:t>
            </a:r>
            <a:endParaRPr lang="en-US" sz="1000" b="1" baseline="30000" dirty="0">
              <a:solidFill>
                <a:schemeClr val="tx1"/>
              </a:solidFill>
            </a:endParaRPr>
          </a:p>
        </p:txBody>
      </p:sp>
      <p:sp>
        <p:nvSpPr>
          <p:cNvPr id="7" name="TextBox 6"/>
          <p:cNvSpPr txBox="1"/>
          <p:nvPr/>
        </p:nvSpPr>
        <p:spPr>
          <a:xfrm>
            <a:off x="6019800" y="6448424"/>
            <a:ext cx="290464" cy="194925"/>
          </a:xfrm>
          <a:prstGeom prst="rect">
            <a:avLst/>
          </a:prstGeom>
          <a:noFill/>
        </p:spPr>
        <p:txBody>
          <a:bodyPr wrap="none" rtlCol="0">
            <a:spAutoFit/>
          </a:bodyPr>
          <a:lstStyle/>
          <a:p>
            <a:r>
              <a:rPr lang="en-US" sz="1000" b="1" baseline="30000" dirty="0" smtClean="0">
                <a:solidFill>
                  <a:schemeClr val="tx1"/>
                </a:solidFill>
              </a:rPr>
              <a:t>(1)</a:t>
            </a:r>
            <a:endParaRPr lang="en-US" sz="1000" b="1" baseline="30000" dirty="0">
              <a:solidFill>
                <a:schemeClr val="tx1"/>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51" y="1196845"/>
            <a:ext cx="8373654" cy="555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064025"/>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51166"/>
          </a:solidFill>
        </p:spPr>
        <p:txBody>
          <a:bodyPr/>
          <a:lstStyle/>
          <a:p>
            <a:r>
              <a:rPr lang="en-US" dirty="0" smtClean="0">
                <a:solidFill>
                  <a:schemeClr val="tx1"/>
                </a:solidFill>
              </a:rPr>
              <a:t>OUTLINE</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772146"/>
          </a:xfrm>
        </p:spPr>
        <p:txBody>
          <a:bodyPr/>
          <a:lstStyle/>
          <a:p>
            <a:r>
              <a:rPr lang="en-US" dirty="0" smtClean="0"/>
              <a:t>Objectives</a:t>
            </a:r>
          </a:p>
          <a:p>
            <a:endParaRPr lang="en-US" dirty="0" smtClean="0"/>
          </a:p>
          <a:p>
            <a:r>
              <a:rPr lang="en-US" dirty="0" smtClean="0"/>
              <a:t>Background</a:t>
            </a:r>
          </a:p>
          <a:p>
            <a:pPr lvl="1"/>
            <a:r>
              <a:rPr lang="en-US" dirty="0" smtClean="0"/>
              <a:t>Historical Perspective</a:t>
            </a:r>
          </a:p>
          <a:p>
            <a:pPr lvl="1"/>
            <a:r>
              <a:rPr lang="en-US" dirty="0" smtClean="0"/>
              <a:t>Permian Basin</a:t>
            </a:r>
          </a:p>
          <a:p>
            <a:pPr lvl="1"/>
            <a:endParaRPr lang="en-US" dirty="0"/>
          </a:p>
          <a:p>
            <a:r>
              <a:rPr lang="en-US" dirty="0" smtClean="0"/>
              <a:t>Planning Process</a:t>
            </a:r>
          </a:p>
          <a:p>
            <a:pPr lvl="1"/>
            <a:r>
              <a:rPr lang="en-US" dirty="0" smtClean="0"/>
              <a:t>Observations</a:t>
            </a:r>
          </a:p>
          <a:p>
            <a:pPr lvl="1"/>
            <a:r>
              <a:rPr lang="en-US" dirty="0" smtClean="0"/>
              <a:t>Suggestions and Recommendations</a:t>
            </a:r>
          </a:p>
          <a:p>
            <a:pPr lvl="1"/>
            <a:endParaRPr lang="en-US" dirty="0"/>
          </a:p>
          <a:p>
            <a:r>
              <a:rPr lang="en-US" dirty="0" smtClean="0"/>
              <a:t>Appendix</a:t>
            </a:r>
          </a:p>
        </p:txBody>
      </p:sp>
      <p:sp>
        <p:nvSpPr>
          <p:cNvPr id="3" name="Rectangle 2"/>
          <p:cNvSpPr/>
          <p:nvPr/>
        </p:nvSpPr>
        <p:spPr bwMode="auto">
          <a:xfrm>
            <a:off x="502927" y="1242300"/>
            <a:ext cx="9047473" cy="457200"/>
          </a:xfrm>
          <a:prstGeom prst="rect">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Arial" pitchFamily="-111" charset="0"/>
            </a:endParaRPr>
          </a:p>
        </p:txBody>
      </p:sp>
    </p:spTree>
    <p:extLst>
      <p:ext uri="{BB962C8B-B14F-4D97-AF65-F5344CB8AC3E}">
        <p14:creationId xmlns:p14="http://schemas.microsoft.com/office/powerpoint/2010/main" val="902084279"/>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51166"/>
          </a:solidFill>
          <a:ln>
            <a:solidFill>
              <a:schemeClr val="accent1"/>
            </a:solidFill>
          </a:ln>
        </p:spPr>
        <p:txBody>
          <a:bodyPr/>
          <a:lstStyle/>
          <a:p>
            <a:r>
              <a:rPr lang="en-US" dirty="0" smtClean="0">
                <a:solidFill>
                  <a:schemeClr val="tx1"/>
                </a:solidFill>
              </a:rPr>
              <a:t>SIMPLIFIED OVERVIEW FOR POWER REQUIREMENTS (SMALL PRODUCERS)</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141" y="1233577"/>
            <a:ext cx="8553904" cy="567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821613"/>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51166"/>
          </a:solidFill>
        </p:spPr>
        <p:txBody>
          <a:bodyPr/>
          <a:lstStyle/>
          <a:p>
            <a:r>
              <a:rPr lang="en-US" dirty="0">
                <a:solidFill>
                  <a:schemeClr val="tx1"/>
                </a:solidFill>
              </a:rPr>
              <a:t>PLANNING PROCESS: </a:t>
            </a:r>
            <a:r>
              <a:rPr lang="en-US" dirty="0">
                <a:solidFill>
                  <a:schemeClr val="tx1"/>
                </a:solidFill>
              </a:rPr>
              <a:t>KEY CHARACTERISTICS</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800721"/>
          </a:xfrm>
        </p:spPr>
        <p:txBody>
          <a:bodyPr/>
          <a:lstStyle/>
          <a:p>
            <a:pPr lvl="2"/>
            <a:r>
              <a:rPr lang="en-US" dirty="0" smtClean="0"/>
              <a:t>Small producers are a significant part of the aggregate assessment of West Texas power requirements.</a:t>
            </a:r>
          </a:p>
          <a:p>
            <a:pPr lvl="3"/>
            <a:r>
              <a:rPr lang="en-US" dirty="0" smtClean="0"/>
              <a:t>Represent approximately 70% of the firms currently operating rigs.</a:t>
            </a:r>
          </a:p>
          <a:p>
            <a:pPr lvl="3"/>
            <a:r>
              <a:rPr lang="en-US" dirty="0" smtClean="0"/>
              <a:t>Represent approximately one-third of the current oil-directed rig count.</a:t>
            </a:r>
          </a:p>
          <a:p>
            <a:pPr lvl="3"/>
            <a:r>
              <a:rPr lang="en-US" dirty="0" smtClean="0"/>
              <a:t>Represent approximately 54% of wells completed in 2016 YTD.</a:t>
            </a:r>
            <a:r>
              <a:rPr lang="en-US" baseline="30000" dirty="0" smtClean="0"/>
              <a:t>(1)</a:t>
            </a:r>
            <a:r>
              <a:rPr lang="en-US" dirty="0" smtClean="0"/>
              <a:t> </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20" t="8755" r="37975" b="13890"/>
          <a:stretch/>
        </p:blipFill>
        <p:spPr bwMode="auto">
          <a:xfrm>
            <a:off x="502927" y="2860243"/>
            <a:ext cx="5224875" cy="242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98949" y="6726820"/>
            <a:ext cx="8896395" cy="400110"/>
          </a:xfrm>
          <a:prstGeom prst="rect">
            <a:avLst/>
          </a:prstGeom>
          <a:noFill/>
        </p:spPr>
        <p:txBody>
          <a:bodyPr wrap="square" rtlCol="0">
            <a:spAutoFit/>
          </a:bodyPr>
          <a:lstStyle/>
          <a:p>
            <a:pPr marL="228600" indent="-228600">
              <a:buFont typeface="+mj-lt"/>
              <a:buAutoNum type="arabicParenR"/>
            </a:pPr>
            <a:r>
              <a:rPr lang="en-US" sz="1000" dirty="0" smtClean="0"/>
              <a:t>2015 percentage for load submittals was less than 39%, however there have been a number of consolidations and bankruptcies over the last year with large firms increasing their acreage holdings..</a:t>
            </a:r>
            <a:endParaRPr lang="en-US" sz="1000" dirty="0"/>
          </a:p>
        </p:txBody>
      </p:sp>
      <p:sp>
        <p:nvSpPr>
          <p:cNvPr id="4" name="TextBox 3"/>
          <p:cNvSpPr txBox="1"/>
          <p:nvPr/>
        </p:nvSpPr>
        <p:spPr>
          <a:xfrm>
            <a:off x="7044537" y="5335166"/>
            <a:ext cx="1083951" cy="200055"/>
          </a:xfrm>
          <a:prstGeom prst="rect">
            <a:avLst/>
          </a:prstGeom>
          <a:noFill/>
        </p:spPr>
        <p:txBody>
          <a:bodyPr wrap="none" rtlCol="0">
            <a:spAutoFit/>
          </a:bodyPr>
          <a:lstStyle/>
          <a:p>
            <a:r>
              <a:rPr lang="en-US" sz="700" dirty="0" smtClean="0"/>
              <a:t>2016 YTD Wells = 184</a:t>
            </a:r>
            <a:endParaRPr lang="en-US" sz="700" dirty="0"/>
          </a:p>
        </p:txBody>
      </p:sp>
      <p:sp>
        <p:nvSpPr>
          <p:cNvPr id="10" name="TextBox 9"/>
          <p:cNvSpPr txBox="1"/>
          <p:nvPr/>
        </p:nvSpPr>
        <p:spPr>
          <a:xfrm>
            <a:off x="502927" y="2406701"/>
            <a:ext cx="8933681" cy="261610"/>
          </a:xfrm>
          <a:prstGeom prst="rect">
            <a:avLst/>
          </a:prstGeom>
          <a:solidFill>
            <a:srgbClr val="051166"/>
          </a:solidFill>
        </p:spPr>
        <p:txBody>
          <a:bodyPr wrap="square" rtlCol="0">
            <a:spAutoFit/>
          </a:bodyPr>
          <a:lstStyle/>
          <a:p>
            <a:pPr algn="ctr"/>
            <a:r>
              <a:rPr lang="en-US" sz="1050" b="1" dirty="0" smtClean="0">
                <a:solidFill>
                  <a:schemeClr val="tx1"/>
                </a:solidFill>
              </a:rPr>
              <a:t>CURRENT RIG COUNT FOR WEST TEXAS</a:t>
            </a:r>
            <a:endParaRPr lang="en-US" sz="1050" b="1" dirty="0">
              <a:solidFill>
                <a:schemeClr val="tx1"/>
              </a:solidFill>
            </a:endParaRPr>
          </a:p>
        </p:txBody>
      </p:sp>
      <p:sp>
        <p:nvSpPr>
          <p:cNvPr id="12" name="TextBox 11"/>
          <p:cNvSpPr txBox="1"/>
          <p:nvPr/>
        </p:nvSpPr>
        <p:spPr>
          <a:xfrm>
            <a:off x="1249679" y="5335166"/>
            <a:ext cx="837089" cy="200055"/>
          </a:xfrm>
          <a:prstGeom prst="rect">
            <a:avLst/>
          </a:prstGeom>
          <a:noFill/>
        </p:spPr>
        <p:txBody>
          <a:bodyPr wrap="none" rtlCol="0">
            <a:spAutoFit/>
          </a:bodyPr>
          <a:lstStyle/>
          <a:p>
            <a:r>
              <a:rPr lang="en-US" sz="700" dirty="0" smtClean="0"/>
              <a:t>Total = 57 Firms</a:t>
            </a:r>
            <a:endParaRPr lang="en-US" sz="700" dirty="0"/>
          </a:p>
        </p:txBody>
      </p:sp>
      <p:sp>
        <p:nvSpPr>
          <p:cNvPr id="13" name="TextBox 12"/>
          <p:cNvSpPr txBox="1"/>
          <p:nvPr/>
        </p:nvSpPr>
        <p:spPr>
          <a:xfrm>
            <a:off x="4206851" y="5321536"/>
            <a:ext cx="840295" cy="200055"/>
          </a:xfrm>
          <a:prstGeom prst="rect">
            <a:avLst/>
          </a:prstGeom>
          <a:noFill/>
        </p:spPr>
        <p:txBody>
          <a:bodyPr wrap="none" rtlCol="0">
            <a:spAutoFit/>
          </a:bodyPr>
          <a:lstStyle/>
          <a:p>
            <a:r>
              <a:rPr lang="en-US" sz="700" dirty="0" smtClean="0"/>
              <a:t>Total = 154 Rigs</a:t>
            </a:r>
            <a:endParaRPr lang="en-US" sz="700" dirty="0"/>
          </a:p>
        </p:txBody>
      </p:sp>
      <p:sp>
        <p:nvSpPr>
          <p:cNvPr id="11" name="TextBox 10"/>
          <p:cNvSpPr txBox="1"/>
          <p:nvPr/>
        </p:nvSpPr>
        <p:spPr>
          <a:xfrm>
            <a:off x="6773875" y="2852928"/>
            <a:ext cx="883575" cy="200055"/>
          </a:xfrm>
          <a:prstGeom prst="rect">
            <a:avLst/>
          </a:prstGeom>
          <a:noFill/>
        </p:spPr>
        <p:txBody>
          <a:bodyPr wrap="none" rtlCol="0">
            <a:spAutoFit/>
          </a:bodyPr>
          <a:lstStyle/>
          <a:p>
            <a:r>
              <a:rPr lang="en-US" sz="700" b="1" u="sng" dirty="0" smtClean="0"/>
              <a:t>Load Submittals</a:t>
            </a:r>
            <a:endParaRPr lang="en-US" sz="700" b="1" u="sng" dirty="0"/>
          </a:p>
        </p:txBody>
      </p:sp>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38075" t="24862" r="38611" b="10362"/>
          <a:stretch/>
        </p:blipFill>
        <p:spPr bwMode="auto">
          <a:xfrm>
            <a:off x="6151625" y="3066842"/>
            <a:ext cx="2259747" cy="221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064025"/>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00"/>
          </a:solidFill>
        </p:spPr>
        <p:txBody>
          <a:bodyPr/>
          <a:lstStyle/>
          <a:p>
            <a:r>
              <a:rPr lang="en-US" dirty="0">
                <a:solidFill>
                  <a:schemeClr val="tx1"/>
                </a:solidFill>
              </a:rPr>
              <a:t>PLANNING PROCESS:   </a:t>
            </a:r>
            <a:r>
              <a:rPr lang="en-US" dirty="0" smtClean="0">
                <a:solidFill>
                  <a:schemeClr val="tx1"/>
                </a:solidFill>
              </a:rPr>
              <a:t>EVALUATIONS</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800721"/>
          </a:xfrm>
        </p:spPr>
        <p:txBody>
          <a:bodyPr/>
          <a:lstStyle/>
          <a:p>
            <a:r>
              <a:rPr lang="en-US" dirty="0" smtClean="0"/>
              <a:t>Coverage</a:t>
            </a:r>
          </a:p>
          <a:p>
            <a:pPr lvl="1"/>
            <a:r>
              <a:rPr lang="en-US" dirty="0" smtClean="0"/>
              <a:t>In order to achieve a more accurate aggregate assessment of future West Texas power requirements the coverage of producers in the region needs to be increased</a:t>
            </a:r>
          </a:p>
          <a:p>
            <a:pPr lvl="2"/>
            <a:r>
              <a:rPr lang="en-US" dirty="0" smtClean="0"/>
              <a:t>Particularly true since extrapolation technologies can be treacherous – for example:</a:t>
            </a:r>
          </a:p>
          <a:p>
            <a:pPr lvl="3"/>
            <a:r>
              <a:rPr lang="en-US" dirty="0" smtClean="0"/>
              <a:t>Power requirements for small firms cannot be extrapolated from large firms and vice-a-versa.</a:t>
            </a:r>
          </a:p>
          <a:p>
            <a:pPr lvl="3"/>
            <a:r>
              <a:rPr lang="en-US" dirty="0" smtClean="0"/>
              <a:t>Choices in technology vary by firm.</a:t>
            </a:r>
          </a:p>
          <a:p>
            <a:pPr lvl="1"/>
            <a:r>
              <a:rPr lang="en-US" dirty="0" smtClean="0"/>
              <a:t>Firms previously submitting load submittals accounted for:</a:t>
            </a:r>
          </a:p>
          <a:p>
            <a:pPr lvl="2"/>
            <a:r>
              <a:rPr lang="en-US" dirty="0" smtClean="0"/>
              <a:t>55 </a:t>
            </a:r>
            <a:r>
              <a:rPr lang="en-US" dirty="0" smtClean="0"/>
              <a:t>to 60% of production coming from the key formations.</a:t>
            </a:r>
          </a:p>
          <a:p>
            <a:pPr lvl="2"/>
            <a:r>
              <a:rPr lang="en-US" dirty="0" smtClean="0"/>
              <a:t>35 to 40% of the current count.</a:t>
            </a:r>
            <a:endParaRPr lang="en-US" dirty="0"/>
          </a:p>
        </p:txBody>
      </p:sp>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b="2007"/>
          <a:stretch/>
        </p:blipFill>
        <p:spPr bwMode="auto">
          <a:xfrm>
            <a:off x="989966" y="3661505"/>
            <a:ext cx="3848874" cy="3370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25"/>
          <a:stretch/>
        </p:blipFill>
        <p:spPr bwMode="auto">
          <a:xfrm>
            <a:off x="5391151" y="3687227"/>
            <a:ext cx="3877208" cy="338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67702"/>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00"/>
          </a:solidFill>
        </p:spPr>
        <p:txBody>
          <a:bodyPr/>
          <a:lstStyle/>
          <a:p>
            <a:r>
              <a:rPr lang="en-US" dirty="0">
                <a:solidFill>
                  <a:schemeClr val="tx1"/>
                </a:solidFill>
              </a:rPr>
              <a:t>PLANNING PROCESS:   </a:t>
            </a:r>
            <a:r>
              <a:rPr lang="en-US" dirty="0" smtClean="0">
                <a:solidFill>
                  <a:schemeClr val="tx1"/>
                </a:solidFill>
              </a:rPr>
              <a:t>evaluations</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800721"/>
          </a:xfrm>
        </p:spPr>
        <p:txBody>
          <a:bodyPr/>
          <a:lstStyle/>
          <a:p>
            <a:pPr lvl="1"/>
            <a:r>
              <a:rPr lang="en-US" dirty="0" smtClean="0"/>
              <a:t>Coverage is improving but further outreach is required</a:t>
            </a:r>
          </a:p>
          <a:p>
            <a:pPr lvl="2"/>
            <a:r>
              <a:rPr lang="en-US" dirty="0" smtClean="0"/>
              <a:t>Currently working with PBPA to increase coverage of PBPA members.</a:t>
            </a:r>
          </a:p>
          <a:p>
            <a:pPr lvl="3"/>
            <a:r>
              <a:rPr lang="en-US" dirty="0" smtClean="0"/>
              <a:t>Several large firms either have not made load submittals or have made rather limited load.</a:t>
            </a:r>
          </a:p>
          <a:p>
            <a:pPr lvl="2"/>
            <a:r>
              <a:rPr lang="en-US" dirty="0" smtClean="0"/>
              <a:t>Currently working to increase coverage of non-PBPA members.</a:t>
            </a:r>
          </a:p>
          <a:p>
            <a:pPr lvl="2"/>
            <a:r>
              <a:rPr lang="en-US" dirty="0" smtClean="0"/>
              <a:t>This will take time.</a:t>
            </a:r>
          </a:p>
          <a:p>
            <a:r>
              <a:rPr lang="en-US" dirty="0" smtClean="0"/>
              <a:t>Core Competencies</a:t>
            </a:r>
          </a:p>
          <a:p>
            <a:pPr lvl="1"/>
            <a:r>
              <a:rPr lang="en-US" dirty="0" smtClean="0"/>
              <a:t>Power planning as a core competence</a:t>
            </a:r>
          </a:p>
          <a:p>
            <a:pPr lvl="2"/>
            <a:r>
              <a:rPr lang="en-US" dirty="0" smtClean="0"/>
              <a:t>While many producers have power planning as a core competence, other do not.</a:t>
            </a:r>
          </a:p>
          <a:p>
            <a:pPr lvl="3"/>
            <a:r>
              <a:rPr lang="en-US" dirty="0" smtClean="0"/>
              <a:t>The latter significantly reduces the ability to obtain long-term plans and inhibits communications.</a:t>
            </a:r>
          </a:p>
          <a:p>
            <a:pPr lvl="2"/>
            <a:r>
              <a:rPr lang="en-US" dirty="0" smtClean="0"/>
              <a:t>Two ways to obtain power planning as a core competence:</a:t>
            </a:r>
          </a:p>
          <a:p>
            <a:pPr lvl="3"/>
            <a:r>
              <a:rPr lang="en-US" dirty="0" smtClean="0"/>
              <a:t>Develop it internally within firm – primary alternative for large firms.</a:t>
            </a:r>
          </a:p>
          <a:p>
            <a:pPr lvl="3"/>
            <a:r>
              <a:rPr lang="en-US" dirty="0" smtClean="0"/>
              <a:t>Use third-parties with expertise in power planning – primary alternative of smaller firms.</a:t>
            </a:r>
          </a:p>
          <a:p>
            <a:pPr lvl="1"/>
            <a:r>
              <a:rPr lang="en-US" dirty="0" smtClean="0"/>
              <a:t>Tracking the oil and gas industry as a core competence</a:t>
            </a:r>
          </a:p>
          <a:p>
            <a:pPr lvl="2"/>
            <a:r>
              <a:rPr lang="en-US" dirty="0" smtClean="0"/>
              <a:t>While both TDSPs and ERCOT are improving, they need to improve their capabilities to track the oil and gas industry and their expertise about the various facets of the industry.</a:t>
            </a:r>
          </a:p>
        </p:txBody>
      </p:sp>
    </p:spTree>
    <p:extLst>
      <p:ext uri="{BB962C8B-B14F-4D97-AF65-F5344CB8AC3E}">
        <p14:creationId xmlns:p14="http://schemas.microsoft.com/office/powerpoint/2010/main" val="2943064025"/>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00"/>
          </a:solidFill>
        </p:spPr>
        <p:txBody>
          <a:bodyPr/>
          <a:lstStyle/>
          <a:p>
            <a:r>
              <a:rPr lang="en-US" dirty="0" smtClean="0">
                <a:solidFill>
                  <a:schemeClr val="tx1"/>
                </a:solidFill>
              </a:rPr>
              <a:t>PLANNING PROCESS: </a:t>
            </a:r>
            <a:r>
              <a:rPr lang="en-US" dirty="0" smtClean="0">
                <a:solidFill>
                  <a:schemeClr val="tx1"/>
                </a:solidFill>
              </a:rPr>
              <a:t>evaluations</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800721"/>
          </a:xfrm>
        </p:spPr>
        <p:txBody>
          <a:bodyPr/>
          <a:lstStyle/>
          <a:p>
            <a:r>
              <a:rPr lang="en-US" dirty="0" smtClean="0"/>
              <a:t>Common Oil Price Forecast</a:t>
            </a:r>
          </a:p>
          <a:p>
            <a:pPr lvl="1"/>
            <a:r>
              <a:rPr lang="en-US" dirty="0" smtClean="0"/>
              <a:t>Load submittals based upon different long-term oil price forecasts are not additive</a:t>
            </a:r>
          </a:p>
          <a:p>
            <a:pPr lvl="2"/>
            <a:r>
              <a:rPr lang="en-US" dirty="0" smtClean="0"/>
              <a:t>Power requirements of one producer based upon $75/BBL oil prices are not additive to the power requirements of another oil producer that assumes $45/BBL.</a:t>
            </a:r>
          </a:p>
          <a:p>
            <a:pPr lvl="1"/>
            <a:r>
              <a:rPr lang="en-US" dirty="0" smtClean="0"/>
              <a:t>5-year load submittals should be based upon a common oil price forecast</a:t>
            </a:r>
          </a:p>
          <a:p>
            <a:pPr lvl="2"/>
            <a:r>
              <a:rPr lang="en-US" dirty="0" smtClean="0"/>
              <a:t>Common forecast undoubtedly will change from year-to-year.</a:t>
            </a:r>
          </a:p>
          <a:p>
            <a:pPr lvl="2"/>
            <a:r>
              <a:rPr lang="en-US" dirty="0" smtClean="0"/>
              <a:t>Nevertheless, overall the aggregate assessment will be robust.</a:t>
            </a:r>
          </a:p>
          <a:p>
            <a:pPr lvl="2"/>
            <a:r>
              <a:rPr lang="en-US" dirty="0" smtClean="0"/>
              <a:t>Common forecast for submittals is not in any way intended to replace internal forecasts by individual producers.</a:t>
            </a:r>
          </a:p>
          <a:p>
            <a:r>
              <a:rPr lang="en-US" dirty="0" smtClean="0"/>
              <a:t>Environmental Issues</a:t>
            </a:r>
          </a:p>
          <a:p>
            <a:pPr lvl="1"/>
            <a:r>
              <a:rPr lang="en-US" dirty="0" smtClean="0"/>
              <a:t>There are several environmental issues on the horizon that could have the following impacts:</a:t>
            </a:r>
          </a:p>
          <a:p>
            <a:pPr lvl="2"/>
            <a:r>
              <a:rPr lang="en-US" dirty="0" smtClean="0"/>
              <a:t>Increase overall West Texas power requirements behind aggregate load forecast.</a:t>
            </a:r>
          </a:p>
          <a:p>
            <a:pPr lvl="3"/>
            <a:r>
              <a:rPr lang="en-US" dirty="0" smtClean="0"/>
              <a:t>Further reductions by the EPA for field level NOx emissions could reduce significantly the use of diesel generator sets.</a:t>
            </a:r>
            <a:r>
              <a:rPr lang="en-US" baseline="30000" dirty="0" smtClean="0"/>
              <a:t>(1)</a:t>
            </a:r>
            <a:r>
              <a:rPr lang="en-US" dirty="0" smtClean="0"/>
              <a:t> </a:t>
            </a:r>
          </a:p>
          <a:p>
            <a:pPr lvl="3"/>
            <a:r>
              <a:rPr lang="en-US" dirty="0" smtClean="0"/>
              <a:t>This, in turn, could increase both the need for on-the-grid power and urgency for the receipt of on-the-grid power.</a:t>
            </a:r>
          </a:p>
        </p:txBody>
      </p:sp>
      <p:sp>
        <p:nvSpPr>
          <p:cNvPr id="7" name="TextBox 6"/>
          <p:cNvSpPr txBox="1"/>
          <p:nvPr/>
        </p:nvSpPr>
        <p:spPr>
          <a:xfrm>
            <a:off x="604852" y="6089446"/>
            <a:ext cx="8849699" cy="1061829"/>
          </a:xfrm>
          <a:prstGeom prst="rect">
            <a:avLst/>
          </a:prstGeom>
          <a:noFill/>
        </p:spPr>
        <p:txBody>
          <a:bodyPr wrap="square" rtlCol="0">
            <a:spAutoFit/>
          </a:bodyPr>
          <a:lstStyle/>
          <a:p>
            <a:pPr marL="228600" indent="-228600">
              <a:buFont typeface="+mj-lt"/>
              <a:buAutoNum type="arabicParenR"/>
            </a:pPr>
            <a:r>
              <a:rPr lang="en-US" sz="1050" dirty="0" smtClean="0"/>
              <a:t> EPA’s recent revision to the National Ambient Air Quality Standards, which cover ground-level ozone, reduced ozone limits from 75 ppb to 65-70 ppb. During its review process the EPA considered a 60 ppb standard, which would result in areas containing 94% of the population being in non-attainment. A 60 ppb standard also would make the continued use of diesel-generator sets in the field highly impractical and, as a result, increase the requirement for grid power. The EPA will reevaluate ozone levels in approximately five years. Snow, Nick, “Senate panel divided on bills to modify EPA’s proposed ozone rules”, </a:t>
            </a:r>
            <a:r>
              <a:rPr lang="en-US" sz="1050" i="1" dirty="0" smtClean="0"/>
              <a:t>Oil &amp; Gas Journal</a:t>
            </a:r>
            <a:r>
              <a:rPr lang="en-US" sz="1050" dirty="0" smtClean="0"/>
              <a:t>, June 29, 2015, p. 20-21 and “EPA air proposals should recognize progress, API officials says”, </a:t>
            </a:r>
            <a:r>
              <a:rPr lang="en-US" sz="1050" i="1" dirty="0" smtClean="0"/>
              <a:t>Oil &amp; Gas Journal</a:t>
            </a:r>
            <a:r>
              <a:rPr lang="en-US" sz="1050" dirty="0" smtClean="0"/>
              <a:t>, December 8, 2014, p. 26-27.</a:t>
            </a:r>
            <a:endParaRPr lang="en-US" sz="1050" dirty="0"/>
          </a:p>
        </p:txBody>
      </p:sp>
    </p:spTree>
    <p:extLst>
      <p:ext uri="{BB962C8B-B14F-4D97-AF65-F5344CB8AC3E}">
        <p14:creationId xmlns:p14="http://schemas.microsoft.com/office/powerpoint/2010/main" val="566070110"/>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00"/>
          </a:solidFill>
        </p:spPr>
        <p:txBody>
          <a:bodyPr/>
          <a:lstStyle/>
          <a:p>
            <a:r>
              <a:rPr lang="en-US" dirty="0" smtClean="0">
                <a:solidFill>
                  <a:schemeClr val="tx1"/>
                </a:solidFill>
              </a:rPr>
              <a:t>PLANNING PROCESS: </a:t>
            </a:r>
            <a:r>
              <a:rPr lang="en-US" dirty="0" smtClean="0">
                <a:solidFill>
                  <a:schemeClr val="tx1"/>
                </a:solidFill>
              </a:rPr>
              <a:t>evaluations</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800721"/>
          </a:xfrm>
        </p:spPr>
        <p:txBody>
          <a:bodyPr/>
          <a:lstStyle/>
          <a:p>
            <a:pPr lvl="2"/>
            <a:r>
              <a:rPr lang="en-US" dirty="0" smtClean="0"/>
              <a:t>Increased scrutiny for any infrastructure projects, such as major transmission line projects.</a:t>
            </a:r>
          </a:p>
          <a:p>
            <a:pPr lvl="3"/>
            <a:r>
              <a:rPr lang="en-US" dirty="0" smtClean="0"/>
              <a:t>Current examples include:</a:t>
            </a:r>
          </a:p>
          <a:p>
            <a:pPr lvl="4"/>
            <a:r>
              <a:rPr lang="en-US" dirty="0" smtClean="0"/>
              <a:t>In the Pacific Northwest ‘the thin green line’.</a:t>
            </a:r>
            <a:r>
              <a:rPr lang="en-US" baseline="30000" dirty="0" smtClean="0"/>
              <a:t>(1)</a:t>
            </a:r>
            <a:r>
              <a:rPr lang="en-US" dirty="0" smtClean="0"/>
              <a:t> </a:t>
            </a:r>
          </a:p>
          <a:p>
            <a:pPr lvl="4"/>
            <a:r>
              <a:rPr lang="en-US" dirty="0" smtClean="0"/>
              <a:t>In Texas the Supreme Court case for the Denbury Green Pipeline.</a:t>
            </a:r>
            <a:r>
              <a:rPr lang="en-US" baseline="30000" dirty="0" smtClean="0"/>
              <a:t>(2)</a:t>
            </a:r>
            <a:r>
              <a:rPr lang="en-US" dirty="0" smtClean="0"/>
              <a:t> </a:t>
            </a:r>
          </a:p>
          <a:p>
            <a:pPr lvl="1"/>
            <a:r>
              <a:rPr lang="en-US" dirty="0" smtClean="0"/>
              <a:t>Net result is that in the future all stakeholders likely will have to work together more closely to support major transmission projects, because of increased scrutiny.</a:t>
            </a:r>
          </a:p>
          <a:p>
            <a:r>
              <a:rPr lang="en-US" dirty="0" smtClean="0"/>
              <a:t>Pipeline Model vs. Electric Model</a:t>
            </a:r>
          </a:p>
          <a:p>
            <a:pPr lvl="1"/>
            <a:r>
              <a:rPr lang="en-US" dirty="0" smtClean="0"/>
              <a:t>Producer community very familiar with pipeline model</a:t>
            </a:r>
          </a:p>
          <a:p>
            <a:pPr lvl="2"/>
            <a:r>
              <a:rPr lang="en-US" dirty="0" smtClean="0"/>
              <a:t>Enter into long-term contracts for firm pipeline capacity.</a:t>
            </a:r>
          </a:p>
          <a:p>
            <a:pPr lvl="2"/>
            <a:r>
              <a:rPr lang="en-US" dirty="0" smtClean="0"/>
              <a:t>Firm pipeline capacity available whenever it is required.</a:t>
            </a:r>
          </a:p>
          <a:p>
            <a:pPr lvl="2"/>
            <a:r>
              <a:rPr lang="en-US" dirty="0" smtClean="0"/>
              <a:t>Pipeline transport gas and liquids over very long distances.</a:t>
            </a:r>
          </a:p>
          <a:p>
            <a:pPr lvl="1"/>
            <a:r>
              <a:rPr lang="en-US" dirty="0" smtClean="0"/>
              <a:t>Some in the producer community tend to equate pipeline model to how the transmission and distribution of electricity should work.</a:t>
            </a:r>
          </a:p>
        </p:txBody>
      </p:sp>
      <p:sp>
        <p:nvSpPr>
          <p:cNvPr id="7" name="TextBox 6"/>
          <p:cNvSpPr txBox="1"/>
          <p:nvPr/>
        </p:nvSpPr>
        <p:spPr>
          <a:xfrm>
            <a:off x="600074" y="5926574"/>
            <a:ext cx="8915399" cy="1169551"/>
          </a:xfrm>
          <a:prstGeom prst="rect">
            <a:avLst/>
          </a:prstGeom>
          <a:noFill/>
        </p:spPr>
        <p:txBody>
          <a:bodyPr wrap="square" rtlCol="0">
            <a:spAutoFit/>
          </a:bodyPr>
          <a:lstStyle/>
          <a:p>
            <a:pPr marL="228600" indent="-228600">
              <a:buFont typeface="+mj-lt"/>
              <a:buAutoNum type="arabicParenR"/>
            </a:pPr>
            <a:r>
              <a:rPr lang="en-US" sz="1000" dirty="0" smtClean="0"/>
              <a:t>In the Northwest a series of loosely connected environmental groups consisting primarily of local residents have been able to delay or cause the cancellation of approximately 30 energy related projects, including oil pipelines, port expansions, railroad expansions and energy specific projects. Altman, Alex, “Inside the Fossil Fuel Right in the Pacific Northwest: The thin green line in Oregon’, </a:t>
            </a:r>
            <a:r>
              <a:rPr lang="en-US" sz="1000" i="1" dirty="0" smtClean="0"/>
              <a:t>Time</a:t>
            </a:r>
            <a:r>
              <a:rPr lang="en-US" sz="1000" dirty="0" smtClean="0"/>
              <a:t>, February 4, 2016.</a:t>
            </a:r>
          </a:p>
          <a:p>
            <a:pPr marL="228600" indent="-228600">
              <a:buFont typeface="+mj-lt"/>
              <a:buAutoNum type="arabicParenR"/>
            </a:pPr>
            <a:r>
              <a:rPr lang="en-US" sz="1000" dirty="0" smtClean="0"/>
              <a:t>The Denbury Green Pipeline will be reviewed by the Texas Supreme Court for a second time. While this particular case is not </a:t>
            </a:r>
            <a:r>
              <a:rPr lang="en-US" sz="1000" dirty="0"/>
              <a:t>applicable directly to </a:t>
            </a:r>
            <a:r>
              <a:rPr lang="en-US" sz="1000" dirty="0" smtClean="0"/>
              <a:t>transmission lines and at its core focuses on adequate compensation for right-away secured under eminent domain, it represents potentially a key first step that infrastructure projects in the future will be subject to greater scrutiny. Matewitz, Jim, “Texas Supreme Court to rehear “bizarre” pipeline case”, </a:t>
            </a:r>
            <a:r>
              <a:rPr lang="en-US" sz="1000" i="1" dirty="0" smtClean="0"/>
              <a:t>Texas Tribune</a:t>
            </a:r>
            <a:r>
              <a:rPr lang="en-US" sz="1000" dirty="0" smtClean="0"/>
              <a:t>, April 6, 2016.</a:t>
            </a:r>
            <a:endParaRPr lang="en-US" sz="1000" dirty="0"/>
          </a:p>
        </p:txBody>
      </p:sp>
    </p:spTree>
    <p:extLst>
      <p:ext uri="{BB962C8B-B14F-4D97-AF65-F5344CB8AC3E}">
        <p14:creationId xmlns:p14="http://schemas.microsoft.com/office/powerpoint/2010/main" val="3020397984"/>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00"/>
          </a:solidFill>
        </p:spPr>
        <p:txBody>
          <a:bodyPr/>
          <a:lstStyle/>
          <a:p>
            <a:r>
              <a:rPr lang="en-US" dirty="0" smtClean="0">
                <a:solidFill>
                  <a:schemeClr val="tx1"/>
                </a:solidFill>
              </a:rPr>
              <a:t>PLANNING PROCESS: </a:t>
            </a:r>
            <a:r>
              <a:rPr lang="en-US" dirty="0" smtClean="0">
                <a:solidFill>
                  <a:schemeClr val="tx1"/>
                </a:solidFill>
              </a:rPr>
              <a:t>evaluations</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800721"/>
          </a:xfrm>
        </p:spPr>
        <p:txBody>
          <a:bodyPr/>
          <a:lstStyle/>
          <a:p>
            <a:pPr lvl="1"/>
            <a:r>
              <a:rPr lang="en-US" dirty="0" smtClean="0"/>
              <a:t>However, electric model is very different</a:t>
            </a:r>
            <a:r>
              <a:rPr lang="en-US" baseline="30000" dirty="0" smtClean="0"/>
              <a:t>(1)</a:t>
            </a:r>
            <a:r>
              <a:rPr lang="en-US" dirty="0" smtClean="0"/>
              <a:t> </a:t>
            </a:r>
          </a:p>
          <a:p>
            <a:pPr lvl="2"/>
            <a:r>
              <a:rPr lang="en-US" dirty="0" smtClean="0"/>
              <a:t>There are not any long-term contracts for capacity.</a:t>
            </a:r>
          </a:p>
          <a:p>
            <a:pPr lvl="2"/>
            <a:r>
              <a:rPr lang="en-US" dirty="0" smtClean="0"/>
              <a:t>There is not any firm reservation of capacity.</a:t>
            </a:r>
          </a:p>
          <a:p>
            <a:pPr lvl="2"/>
            <a:r>
              <a:rPr lang="en-US" dirty="0" smtClean="0"/>
              <a:t>Transmission/distribution occurs over relatively shorter distances.</a:t>
            </a:r>
          </a:p>
          <a:p>
            <a:pPr lvl="2"/>
            <a:r>
              <a:rPr lang="en-US" dirty="0" smtClean="0"/>
              <a:t>Electric model more closely aligns with highway model.</a:t>
            </a:r>
          </a:p>
          <a:p>
            <a:pPr lvl="3"/>
            <a:r>
              <a:rPr lang="en-US" dirty="0" smtClean="0"/>
              <a:t>Namely first come first served and that can vary over time periods.</a:t>
            </a:r>
          </a:p>
          <a:p>
            <a:pPr lvl="1"/>
            <a:r>
              <a:rPr lang="en-US" dirty="0" smtClean="0"/>
              <a:t>Outreach efforts need to continually emphasize this difference that often remains in the background for some producers</a:t>
            </a:r>
          </a:p>
        </p:txBody>
      </p:sp>
      <p:sp>
        <p:nvSpPr>
          <p:cNvPr id="7" name="TextBox 6"/>
          <p:cNvSpPr txBox="1"/>
          <p:nvPr/>
        </p:nvSpPr>
        <p:spPr>
          <a:xfrm>
            <a:off x="757086" y="6789222"/>
            <a:ext cx="8915399" cy="246221"/>
          </a:xfrm>
          <a:prstGeom prst="rect">
            <a:avLst/>
          </a:prstGeom>
          <a:noFill/>
        </p:spPr>
        <p:txBody>
          <a:bodyPr wrap="square" rtlCol="0">
            <a:spAutoFit/>
          </a:bodyPr>
          <a:lstStyle/>
          <a:p>
            <a:pPr marL="228600" indent="-228600">
              <a:buFont typeface="+mj-lt"/>
              <a:buAutoNum type="arabicParenR"/>
            </a:pPr>
            <a:r>
              <a:rPr lang="en-US" sz="1000" dirty="0" smtClean="0"/>
              <a:t>See Appendix for examples..</a:t>
            </a:r>
            <a:endParaRPr lang="en-US" sz="1000" dirty="0"/>
          </a:p>
        </p:txBody>
      </p:sp>
    </p:spTree>
    <p:extLst>
      <p:ext uri="{BB962C8B-B14F-4D97-AF65-F5344CB8AC3E}">
        <p14:creationId xmlns:p14="http://schemas.microsoft.com/office/powerpoint/2010/main" val="3906863123"/>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00"/>
          </a:solidFill>
        </p:spPr>
        <p:txBody>
          <a:bodyPr/>
          <a:lstStyle/>
          <a:p>
            <a:r>
              <a:rPr lang="en-US" dirty="0" smtClean="0">
                <a:solidFill>
                  <a:schemeClr val="tx1"/>
                </a:solidFill>
              </a:rPr>
              <a:t>PLANNING PROCESS: </a:t>
            </a:r>
            <a:r>
              <a:rPr lang="en-US" dirty="0" smtClean="0">
                <a:solidFill>
                  <a:schemeClr val="tx1"/>
                </a:solidFill>
              </a:rPr>
              <a:t>evaluations</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800721"/>
          </a:xfrm>
        </p:spPr>
        <p:txBody>
          <a:bodyPr/>
          <a:lstStyle/>
          <a:p>
            <a:r>
              <a:rPr lang="en-US" smtClean="0"/>
              <a:t>Overall </a:t>
            </a:r>
            <a:r>
              <a:rPr lang="en-US" smtClean="0"/>
              <a:t>Power Planning </a:t>
            </a:r>
            <a:r>
              <a:rPr lang="en-US" dirty="0" smtClean="0"/>
              <a:t>Process</a:t>
            </a:r>
          </a:p>
          <a:p>
            <a:pPr lvl="1"/>
            <a:r>
              <a:rPr lang="en-US" dirty="0" smtClean="0"/>
              <a:t>Simplified view</a:t>
            </a:r>
          </a:p>
          <a:p>
            <a:pPr lvl="2"/>
            <a:r>
              <a:rPr lang="en-US" dirty="0" smtClean="0"/>
              <a:t>Producer provided PME requests and load expectations to TDSPs for a 5-year forecast.</a:t>
            </a:r>
          </a:p>
          <a:p>
            <a:pPr lvl="2"/>
            <a:r>
              <a:rPr lang="en-US" dirty="0" smtClean="0"/>
              <a:t>ERCOT receives load forecasts from transmission utilities by substation for a 6-year forecast.</a:t>
            </a:r>
          </a:p>
          <a:p>
            <a:pPr lvl="2"/>
            <a:r>
              <a:rPr lang="en-US" dirty="0" smtClean="0"/>
              <a:t>ERCOT compiles load data, planned generation, and planned transmission upgrades and additions to build transmission planning models for use by ERCOT and TDSPs.</a:t>
            </a:r>
          </a:p>
          <a:p>
            <a:pPr lvl="2"/>
            <a:r>
              <a:rPr lang="en-US" dirty="0" smtClean="0"/>
              <a:t>ERCOT and TDSPs use the models to identify transmission needs and develop solutions.</a:t>
            </a:r>
          </a:p>
          <a:p>
            <a:pPr lvl="2"/>
            <a:r>
              <a:rPr lang="en-US" dirty="0" smtClean="0"/>
              <a:t>ERCOT develops 6-year Regional Plan, which focuses on an aggregate assessment and contingency planning.</a:t>
            </a:r>
          </a:p>
          <a:p>
            <a:pPr lvl="3"/>
            <a:r>
              <a:rPr lang="en-US" dirty="0" smtClean="0"/>
              <a:t>Required by state law.</a:t>
            </a:r>
          </a:p>
          <a:p>
            <a:pPr lvl="2"/>
            <a:r>
              <a:rPr lang="en-US" dirty="0" smtClean="0"/>
              <a:t>TDSPs propose specific projects to resolve identified needs on the transmission system.</a:t>
            </a:r>
          </a:p>
          <a:p>
            <a:pPr lvl="1"/>
            <a:r>
              <a:rPr lang="en-US" dirty="0" smtClean="0"/>
              <a:t>Context for West Texas</a:t>
            </a:r>
          </a:p>
          <a:p>
            <a:pPr lvl="2"/>
            <a:r>
              <a:rPr lang="en-US" dirty="0" smtClean="0"/>
              <a:t>Primary focus is on TDSP load submittals to ERCOT.</a:t>
            </a:r>
          </a:p>
          <a:p>
            <a:pPr lvl="2"/>
            <a:r>
              <a:rPr lang="en-US" dirty="0" smtClean="0"/>
              <a:t>However, load submittals to ERCOT are only one segment of the overall power planning process.</a:t>
            </a:r>
          </a:p>
          <a:p>
            <a:pPr lvl="2"/>
            <a:r>
              <a:rPr lang="en-US" dirty="0" smtClean="0"/>
              <a:t>Critical interface and primary point of contact occurs between TDSPs and producers.</a:t>
            </a:r>
          </a:p>
          <a:p>
            <a:pPr lvl="3"/>
            <a:r>
              <a:rPr lang="en-US" dirty="0" smtClean="0"/>
              <a:t>This is where trust and key exchange of information occurs.</a:t>
            </a:r>
          </a:p>
          <a:p>
            <a:pPr lvl="3"/>
            <a:r>
              <a:rPr lang="en-US" dirty="0" smtClean="0"/>
              <a:t>ERCOT is heavily dependent upon this component of the power planning process to be successful.</a:t>
            </a:r>
          </a:p>
          <a:p>
            <a:pPr lvl="2"/>
            <a:r>
              <a:rPr lang="en-US" dirty="0" smtClean="0"/>
              <a:t>ERCOT cannot operate as an island.</a:t>
            </a:r>
          </a:p>
          <a:p>
            <a:pPr lvl="2"/>
            <a:r>
              <a:rPr lang="en-US" dirty="0" smtClean="0"/>
              <a:t>Net result is that it is necessary to evaluate the entire West Texas power planning process.</a:t>
            </a:r>
          </a:p>
        </p:txBody>
      </p:sp>
    </p:spTree>
    <p:extLst>
      <p:ext uri="{BB962C8B-B14F-4D97-AF65-F5344CB8AC3E}">
        <p14:creationId xmlns:p14="http://schemas.microsoft.com/office/powerpoint/2010/main" val="663402604"/>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0066"/>
          </a:solidFill>
        </p:spPr>
        <p:txBody>
          <a:bodyPr/>
          <a:lstStyle/>
          <a:p>
            <a:r>
              <a:rPr lang="en-US" dirty="0" smtClean="0">
                <a:solidFill>
                  <a:schemeClr val="tx1"/>
                </a:solidFill>
              </a:rPr>
              <a:t>OUTLINE</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772146"/>
          </a:xfrm>
        </p:spPr>
        <p:txBody>
          <a:bodyPr/>
          <a:lstStyle/>
          <a:p>
            <a:r>
              <a:rPr lang="en-US" dirty="0" smtClean="0"/>
              <a:t>Objectives</a:t>
            </a:r>
          </a:p>
          <a:p>
            <a:endParaRPr lang="en-US" dirty="0" smtClean="0"/>
          </a:p>
          <a:p>
            <a:r>
              <a:rPr lang="en-US" dirty="0" smtClean="0"/>
              <a:t>Background</a:t>
            </a:r>
          </a:p>
          <a:p>
            <a:pPr lvl="1"/>
            <a:r>
              <a:rPr lang="en-US" dirty="0" smtClean="0"/>
              <a:t>Historical Perspective</a:t>
            </a:r>
          </a:p>
          <a:p>
            <a:pPr lvl="1"/>
            <a:r>
              <a:rPr lang="en-US" dirty="0" smtClean="0"/>
              <a:t>Permian Basin</a:t>
            </a:r>
          </a:p>
          <a:p>
            <a:pPr lvl="1"/>
            <a:endParaRPr lang="en-US" dirty="0"/>
          </a:p>
          <a:p>
            <a:r>
              <a:rPr lang="en-US" dirty="0" smtClean="0"/>
              <a:t>Planning Process</a:t>
            </a:r>
          </a:p>
          <a:p>
            <a:pPr lvl="1"/>
            <a:r>
              <a:rPr lang="en-US" dirty="0"/>
              <a:t>Observations</a:t>
            </a:r>
          </a:p>
          <a:p>
            <a:pPr lvl="1"/>
            <a:r>
              <a:rPr lang="en-US" dirty="0"/>
              <a:t>Suggestions and Recommendations</a:t>
            </a:r>
          </a:p>
          <a:p>
            <a:pPr lvl="1"/>
            <a:endParaRPr lang="en-US" dirty="0"/>
          </a:p>
          <a:p>
            <a:r>
              <a:rPr lang="en-US" dirty="0" smtClean="0"/>
              <a:t>Appendix</a:t>
            </a:r>
          </a:p>
        </p:txBody>
      </p:sp>
      <p:sp>
        <p:nvSpPr>
          <p:cNvPr id="3" name="Rectangle 2"/>
          <p:cNvSpPr/>
          <p:nvPr/>
        </p:nvSpPr>
        <p:spPr bwMode="auto">
          <a:xfrm>
            <a:off x="502927" y="4036005"/>
            <a:ext cx="9047473" cy="365760"/>
          </a:xfrm>
          <a:prstGeom prst="rect">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Arial" pitchFamily="-111" charset="0"/>
            </a:endParaRPr>
          </a:p>
        </p:txBody>
      </p:sp>
    </p:spTree>
    <p:extLst>
      <p:ext uri="{BB962C8B-B14F-4D97-AF65-F5344CB8AC3E}">
        <p14:creationId xmlns:p14="http://schemas.microsoft.com/office/powerpoint/2010/main" val="2629762768"/>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0066"/>
          </a:solidFill>
        </p:spPr>
        <p:txBody>
          <a:bodyPr/>
          <a:lstStyle/>
          <a:p>
            <a:r>
              <a:rPr lang="en-US" dirty="0" smtClean="0">
                <a:solidFill>
                  <a:schemeClr val="tx1"/>
                </a:solidFill>
              </a:rPr>
              <a:t>PLANNING PROCESS: SUGGESTIONS AND RECOMMENDATIONS</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6057896"/>
          </a:xfrm>
        </p:spPr>
        <p:txBody>
          <a:bodyPr/>
          <a:lstStyle/>
          <a:p>
            <a:r>
              <a:rPr lang="en-US" dirty="0" smtClean="0"/>
              <a:t>Long Time Horizon</a:t>
            </a:r>
          </a:p>
          <a:p>
            <a:pPr lvl="1"/>
            <a:r>
              <a:rPr lang="en-US" dirty="0" smtClean="0"/>
              <a:t>Be prepared for a very long period of growth for West Texas power requirements</a:t>
            </a:r>
          </a:p>
          <a:p>
            <a:pPr lvl="2"/>
            <a:r>
              <a:rPr lang="en-US" dirty="0" smtClean="0"/>
              <a:t>Sustained oil price recovery key to the starting point for next surge.</a:t>
            </a:r>
          </a:p>
          <a:p>
            <a:pPr lvl="2"/>
            <a:r>
              <a:rPr lang="en-US" dirty="0" smtClean="0"/>
              <a:t>Rate of growth an unknown.</a:t>
            </a:r>
          </a:p>
          <a:p>
            <a:pPr lvl="2"/>
            <a:r>
              <a:rPr lang="en-US" dirty="0" smtClean="0"/>
              <a:t>Environmental issues could accelerate growth rates.</a:t>
            </a:r>
          </a:p>
          <a:p>
            <a:pPr lvl="2"/>
            <a:endParaRPr lang="en-US" dirty="0"/>
          </a:p>
          <a:p>
            <a:pPr lvl="2"/>
            <a:endParaRPr lang="en-US" dirty="0" smtClean="0"/>
          </a:p>
          <a:p>
            <a:pPr lvl="2"/>
            <a:endParaRPr lang="en-US" dirty="0"/>
          </a:p>
          <a:p>
            <a:pPr lvl="2"/>
            <a:endParaRPr lang="en-US" dirty="0" smtClean="0"/>
          </a:p>
          <a:p>
            <a:pPr lvl="2"/>
            <a:endParaRPr lang="en-US" dirty="0"/>
          </a:p>
          <a:p>
            <a:pPr lvl="2"/>
            <a:endParaRPr lang="en-US" dirty="0" smtClean="0"/>
          </a:p>
          <a:p>
            <a:pPr lvl="2"/>
            <a:endParaRPr lang="en-US" dirty="0"/>
          </a:p>
          <a:p>
            <a:pPr lvl="2"/>
            <a:endParaRPr lang="en-US" dirty="0" smtClean="0"/>
          </a:p>
          <a:p>
            <a:pPr lvl="2"/>
            <a:endParaRPr lang="en-US" dirty="0" smtClean="0"/>
          </a:p>
          <a:p>
            <a:pPr lvl="2"/>
            <a:endParaRPr lang="en-US" dirty="0" smtClean="0"/>
          </a:p>
        </p:txBody>
      </p:sp>
      <p:pic>
        <p:nvPicPr>
          <p:cNvPr id="7" name="Picture 6"/>
          <p:cNvPicPr/>
          <p:nvPr/>
        </p:nvPicPr>
        <p:blipFill rotWithShape="1">
          <a:blip r:embed="rId2">
            <a:extLst>
              <a:ext uri="{28A0092B-C50C-407E-A947-70E740481C1C}">
                <a14:useLocalDpi xmlns:a14="http://schemas.microsoft.com/office/drawing/2010/main" val="0"/>
              </a:ext>
            </a:extLst>
          </a:blip>
          <a:srcRect l="8376" t="11702" r="4877" b="6117"/>
          <a:stretch/>
        </p:blipFill>
        <p:spPr bwMode="auto">
          <a:xfrm>
            <a:off x="1337265" y="3077061"/>
            <a:ext cx="7359059" cy="3257064"/>
          </a:xfrm>
          <a:prstGeom prst="rect">
            <a:avLst/>
          </a:prstGeom>
          <a:noFill/>
          <a:ln>
            <a:noFill/>
          </a:ln>
          <a:extLst>
            <a:ext uri="{53640926-AAD7-44D8-BBD7-CCE9431645EC}">
              <a14:shadowObscured xmlns:a14="http://schemas.microsoft.com/office/drawing/2010/main"/>
            </a:ext>
          </a:extLst>
        </p:spPr>
      </p:pic>
      <p:sp>
        <p:nvSpPr>
          <p:cNvPr id="8" name="TextBox 7"/>
          <p:cNvSpPr txBox="1"/>
          <p:nvPr/>
        </p:nvSpPr>
        <p:spPr>
          <a:xfrm>
            <a:off x="1326632" y="2801879"/>
            <a:ext cx="7445893" cy="246221"/>
          </a:xfrm>
          <a:prstGeom prst="rect">
            <a:avLst/>
          </a:prstGeom>
          <a:solidFill>
            <a:schemeClr val="accent5">
              <a:lumMod val="25000"/>
            </a:schemeClr>
          </a:solidFill>
        </p:spPr>
        <p:txBody>
          <a:bodyPr wrap="square" rtlCol="0">
            <a:spAutoFit/>
          </a:bodyPr>
          <a:lstStyle/>
          <a:p>
            <a:r>
              <a:rPr lang="en-US" sz="1000" b="1" dirty="0" smtClean="0">
                <a:solidFill>
                  <a:schemeClr val="tx1"/>
                </a:solidFill>
              </a:rPr>
              <a:t>OXY’S PERMIAN BASIN ACREAGE PROFILE</a:t>
            </a:r>
            <a:endParaRPr lang="en-US" sz="1000" b="1" baseline="30000" dirty="0">
              <a:solidFill>
                <a:schemeClr val="tx1"/>
              </a:solidFill>
            </a:endParaRPr>
          </a:p>
        </p:txBody>
      </p:sp>
    </p:spTree>
    <p:extLst>
      <p:ext uri="{BB962C8B-B14F-4D97-AF65-F5344CB8AC3E}">
        <p14:creationId xmlns:p14="http://schemas.microsoft.com/office/powerpoint/2010/main" val="2174720117"/>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51166"/>
          </a:solidFill>
        </p:spPr>
        <p:txBody>
          <a:bodyPr/>
          <a:lstStyle/>
          <a:p>
            <a:r>
              <a:rPr lang="en-US" dirty="0" smtClean="0">
                <a:solidFill>
                  <a:schemeClr val="tx1"/>
                </a:solidFill>
              </a:rPr>
              <a:t>OBJECTIVES</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524496"/>
          </a:xfrm>
        </p:spPr>
        <p:txBody>
          <a:bodyPr/>
          <a:lstStyle/>
          <a:p>
            <a:r>
              <a:rPr lang="en-US" dirty="0" smtClean="0"/>
              <a:t>Study’s Objectives Changed Over Time</a:t>
            </a:r>
          </a:p>
          <a:p>
            <a:pPr lvl="1"/>
            <a:r>
              <a:rPr lang="en-US" u="sng" dirty="0" smtClean="0"/>
              <a:t>Initial 2015 Objective</a:t>
            </a:r>
            <a:r>
              <a:rPr lang="en-US" dirty="0" smtClean="0"/>
              <a:t>: Reasonableness</a:t>
            </a:r>
          </a:p>
          <a:p>
            <a:pPr lvl="2"/>
            <a:r>
              <a:rPr lang="en-US" dirty="0" smtClean="0"/>
              <a:t>A one-off assessment as to the reasonableness of prior load submittals.</a:t>
            </a:r>
          </a:p>
          <a:p>
            <a:pPr lvl="2"/>
            <a:r>
              <a:rPr lang="en-US" dirty="0" smtClean="0"/>
              <a:t>Global oil industry dynamics changed.</a:t>
            </a:r>
          </a:p>
          <a:p>
            <a:pPr lvl="2"/>
            <a:r>
              <a:rPr lang="en-US" dirty="0" smtClean="0"/>
              <a:t>Confidentiality barrier.</a:t>
            </a:r>
          </a:p>
          <a:p>
            <a:pPr lvl="1"/>
            <a:r>
              <a:rPr lang="en-US" u="sng" dirty="0" smtClean="0"/>
              <a:t>Current 2016 Objective</a:t>
            </a:r>
            <a:r>
              <a:rPr lang="en-US" dirty="0" smtClean="0"/>
              <a:t>: Planning Process</a:t>
            </a:r>
          </a:p>
          <a:p>
            <a:pPr lvl="2"/>
            <a:r>
              <a:rPr lang="en-US" dirty="0" smtClean="0"/>
              <a:t>Evaluate planning process.</a:t>
            </a:r>
          </a:p>
          <a:p>
            <a:pPr lvl="2"/>
            <a:r>
              <a:rPr lang="en-US" dirty="0" smtClean="0"/>
              <a:t>Outline its strengths and weaknesses.</a:t>
            </a:r>
          </a:p>
          <a:p>
            <a:pPr lvl="2"/>
            <a:r>
              <a:rPr lang="en-US" dirty="0" smtClean="0"/>
              <a:t>Identify how and where improvements can be made.</a:t>
            </a:r>
          </a:p>
          <a:p>
            <a:pPr lvl="2"/>
            <a:endParaRPr lang="en-US" dirty="0"/>
          </a:p>
          <a:p>
            <a:r>
              <a:rPr lang="en-US" dirty="0" smtClean="0"/>
              <a:t>EVA’s Objectives</a:t>
            </a:r>
          </a:p>
          <a:p>
            <a:pPr lvl="1"/>
            <a:r>
              <a:rPr lang="en-US" dirty="0" smtClean="0"/>
              <a:t>Remain independent</a:t>
            </a:r>
          </a:p>
          <a:p>
            <a:pPr lvl="1"/>
            <a:r>
              <a:rPr lang="en-US" dirty="0" smtClean="0"/>
              <a:t>Work with all the stakeholders</a:t>
            </a:r>
          </a:p>
          <a:p>
            <a:pPr lvl="2"/>
            <a:r>
              <a:rPr lang="en-US" dirty="0" smtClean="0"/>
              <a:t>TDSPs.</a:t>
            </a:r>
          </a:p>
          <a:p>
            <a:pPr lvl="2"/>
            <a:r>
              <a:rPr lang="en-US" dirty="0" smtClean="0"/>
              <a:t>Producers.</a:t>
            </a:r>
          </a:p>
          <a:p>
            <a:pPr lvl="2"/>
            <a:r>
              <a:rPr lang="en-US" dirty="0" smtClean="0"/>
              <a:t>ERCOT.</a:t>
            </a:r>
          </a:p>
        </p:txBody>
      </p:sp>
    </p:spTree>
    <p:extLst>
      <p:ext uri="{BB962C8B-B14F-4D97-AF65-F5344CB8AC3E}">
        <p14:creationId xmlns:p14="http://schemas.microsoft.com/office/powerpoint/2010/main" val="2321549374"/>
      </p:ext>
    </p:extLst>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0066"/>
          </a:solidFill>
        </p:spPr>
        <p:txBody>
          <a:bodyPr/>
          <a:lstStyle/>
          <a:p>
            <a:r>
              <a:rPr lang="en-US" dirty="0" smtClean="0">
                <a:solidFill>
                  <a:schemeClr val="tx1"/>
                </a:solidFill>
              </a:rPr>
              <a:t>PLANNING PROCESS: SUGGESTIONS AND RECOMMENDATIONS</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800721"/>
          </a:xfrm>
        </p:spPr>
        <p:txBody>
          <a:bodyPr/>
          <a:lstStyle/>
          <a:p>
            <a:r>
              <a:rPr lang="en-US" dirty="0"/>
              <a:t>Limitations</a:t>
            </a:r>
          </a:p>
          <a:p>
            <a:pPr lvl="1"/>
            <a:r>
              <a:rPr lang="en-US" dirty="0"/>
              <a:t>Each of the stakeholders needs to become more adaptive and flexible</a:t>
            </a:r>
          </a:p>
          <a:p>
            <a:pPr lvl="2"/>
            <a:r>
              <a:rPr lang="en-US" dirty="0"/>
              <a:t>A conscious effort needs to be made to overcome, to a greater degree, both the entrenchment and confidentiality issues.</a:t>
            </a:r>
          </a:p>
          <a:p>
            <a:pPr lvl="1"/>
            <a:r>
              <a:rPr lang="en-US" dirty="0"/>
              <a:t>PUCT should consider an ongoing process of periodic meetings among stakeholders</a:t>
            </a:r>
          </a:p>
          <a:p>
            <a:pPr lvl="2"/>
            <a:r>
              <a:rPr lang="en-US" dirty="0"/>
              <a:t>PUCT’s adoption of a facilitator role for thorny issues </a:t>
            </a:r>
            <a:r>
              <a:rPr lang="en-US" dirty="0" smtClean="0"/>
              <a:t>would represent a significant </a:t>
            </a:r>
            <a:r>
              <a:rPr lang="en-US" dirty="0"/>
              <a:t>improvement of the overall power planning process.</a:t>
            </a:r>
          </a:p>
          <a:p>
            <a:pPr lvl="2"/>
            <a:r>
              <a:rPr lang="en-US" dirty="0"/>
              <a:t>West Texas is in the process of becoming that important.</a:t>
            </a:r>
          </a:p>
          <a:p>
            <a:r>
              <a:rPr lang="en-US" dirty="0" smtClean="0"/>
              <a:t>Outreach</a:t>
            </a:r>
          </a:p>
          <a:p>
            <a:pPr lvl="1"/>
            <a:r>
              <a:rPr lang="en-US" dirty="0" smtClean="0"/>
              <a:t>Continuation of all types of outreach programs – specific examples include:</a:t>
            </a:r>
          </a:p>
          <a:p>
            <a:pPr lvl="2"/>
            <a:r>
              <a:rPr lang="en-US" dirty="0" smtClean="0"/>
              <a:t>Routine meetings between TDSPs and individual producers.</a:t>
            </a:r>
          </a:p>
          <a:p>
            <a:pPr lvl="3"/>
            <a:r>
              <a:rPr lang="en-US" dirty="0" smtClean="0"/>
              <a:t>For specific instances extend outreach from regional to corporate level.</a:t>
            </a:r>
          </a:p>
          <a:p>
            <a:pPr lvl="2"/>
            <a:r>
              <a:rPr lang="en-US" dirty="0" smtClean="0"/>
              <a:t>PBPA Oil and Gas Seminar.</a:t>
            </a:r>
            <a:r>
              <a:rPr lang="en-US" baseline="30000" dirty="0" smtClean="0"/>
              <a:t>(1)</a:t>
            </a:r>
            <a:r>
              <a:rPr lang="en-US" dirty="0" smtClean="0"/>
              <a:t> </a:t>
            </a:r>
          </a:p>
          <a:p>
            <a:pPr lvl="2"/>
            <a:r>
              <a:rPr lang="en-US" dirty="0" smtClean="0"/>
              <a:t>Presentations and coordination by ERCOT and TDSPs with the PBPA.</a:t>
            </a:r>
          </a:p>
          <a:p>
            <a:pPr lvl="2"/>
            <a:r>
              <a:rPr lang="en-US" dirty="0"/>
              <a:t>Presentations and educational efforts to various industry organizations.</a:t>
            </a:r>
          </a:p>
          <a:p>
            <a:pPr lvl="3"/>
            <a:r>
              <a:rPr lang="en-US" dirty="0"/>
              <a:t>April </a:t>
            </a:r>
            <a:r>
              <a:rPr lang="en-US" dirty="0" smtClean="0"/>
              <a:t>2016 presentation </a:t>
            </a:r>
            <a:r>
              <a:rPr lang="en-US" dirty="0"/>
              <a:t>to Gas Producers </a:t>
            </a:r>
            <a:r>
              <a:rPr lang="en-US" dirty="0" smtClean="0"/>
              <a:t>Association (GPA).</a:t>
            </a:r>
          </a:p>
          <a:p>
            <a:pPr lvl="4"/>
            <a:r>
              <a:rPr lang="en-US" dirty="0" smtClean="0"/>
              <a:t>Presentation to Technical Committee was so well received that it is being presented to the GPA BOP.</a:t>
            </a:r>
            <a:endParaRPr lang="en-US" dirty="0"/>
          </a:p>
          <a:p>
            <a:pPr lvl="3"/>
            <a:r>
              <a:rPr lang="en-US" dirty="0"/>
              <a:t>Development of special power planning course for small producers under the auspices of the Society of Petroleum Engineers</a:t>
            </a:r>
            <a:r>
              <a:rPr lang="en-US" dirty="0" smtClean="0"/>
              <a:t>.</a:t>
            </a:r>
          </a:p>
          <a:p>
            <a:pPr lvl="3"/>
            <a:r>
              <a:rPr lang="en-US" dirty="0" smtClean="0"/>
              <a:t>Assessments in industry publications, such as recent ‘Midstream Monitor’ article.</a:t>
            </a:r>
            <a:r>
              <a:rPr lang="en-US" baseline="30000" dirty="0" smtClean="0"/>
              <a:t>(2)</a:t>
            </a:r>
            <a:r>
              <a:rPr lang="en-US" dirty="0" smtClean="0"/>
              <a:t> </a:t>
            </a:r>
            <a:endParaRPr lang="en-US" dirty="0"/>
          </a:p>
          <a:p>
            <a:pPr lvl="2"/>
            <a:r>
              <a:rPr lang="en-US" dirty="0" smtClean="0"/>
              <a:t>Objective is to increase both quantity and quality of participation in the power planning process</a:t>
            </a:r>
          </a:p>
        </p:txBody>
      </p:sp>
      <p:sp>
        <p:nvSpPr>
          <p:cNvPr id="7" name="TextBox 6"/>
          <p:cNvSpPr txBox="1"/>
          <p:nvPr/>
        </p:nvSpPr>
        <p:spPr>
          <a:xfrm>
            <a:off x="757086" y="6789222"/>
            <a:ext cx="8915399" cy="400110"/>
          </a:xfrm>
          <a:prstGeom prst="rect">
            <a:avLst/>
          </a:prstGeom>
          <a:noFill/>
        </p:spPr>
        <p:txBody>
          <a:bodyPr wrap="square" rtlCol="0">
            <a:spAutoFit/>
          </a:bodyPr>
          <a:lstStyle/>
          <a:p>
            <a:pPr marL="228600" indent="-228600">
              <a:buFont typeface="+mj-lt"/>
              <a:buAutoNum type="arabicParenR"/>
            </a:pPr>
            <a:r>
              <a:rPr lang="en-US" sz="1000" dirty="0" smtClean="0"/>
              <a:t>PBPA Coal and Gas Seminar “An Education on Permian Basin O&amp;G Production Operations and Midstream Processing”, November 10, 2015.</a:t>
            </a:r>
          </a:p>
          <a:p>
            <a:pPr marL="228600" indent="-228600">
              <a:buFont typeface="+mj-lt"/>
              <a:buAutoNum type="arabicParenR"/>
            </a:pPr>
            <a:r>
              <a:rPr lang="en-US" sz="1000" dirty="0" smtClean="0"/>
              <a:t>Hart, Paul, “Permian Basin’s Growth Threatens Power Overload”, </a:t>
            </a:r>
            <a:r>
              <a:rPr lang="en-US" sz="1000" i="1" dirty="0" smtClean="0"/>
              <a:t>Midstream Monitor</a:t>
            </a:r>
            <a:r>
              <a:rPr lang="en-US" sz="1000" dirty="0" smtClean="0"/>
              <a:t>, April 22, 2016, p. 2-4.</a:t>
            </a:r>
            <a:endParaRPr lang="en-US" sz="1000" dirty="0"/>
          </a:p>
        </p:txBody>
      </p:sp>
    </p:spTree>
    <p:extLst>
      <p:ext uri="{BB962C8B-B14F-4D97-AF65-F5344CB8AC3E}">
        <p14:creationId xmlns:p14="http://schemas.microsoft.com/office/powerpoint/2010/main" val="3796045384"/>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0066"/>
          </a:solidFill>
        </p:spPr>
        <p:txBody>
          <a:bodyPr/>
          <a:lstStyle/>
          <a:p>
            <a:r>
              <a:rPr lang="en-US" dirty="0" smtClean="0">
                <a:solidFill>
                  <a:schemeClr val="tx1"/>
                </a:solidFill>
              </a:rPr>
              <a:t>PLANNING PROCESS: SUGGESTIONS AND RECOMMENDATIONS</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800721"/>
          </a:xfrm>
        </p:spPr>
        <p:txBody>
          <a:bodyPr/>
          <a:lstStyle/>
          <a:p>
            <a:r>
              <a:rPr lang="en-US" dirty="0" smtClean="0"/>
              <a:t>Aggregate</a:t>
            </a:r>
          </a:p>
          <a:p>
            <a:pPr lvl="1"/>
            <a:r>
              <a:rPr lang="en-US" dirty="0" smtClean="0"/>
              <a:t>Focus on an aggregate long-term assessment</a:t>
            </a:r>
          </a:p>
          <a:p>
            <a:pPr lvl="2"/>
            <a:r>
              <a:rPr lang="en-US" dirty="0" smtClean="0"/>
              <a:t>This requires continued outreach by TDSPs and ERCOT to get more producers to submit in load submittals.</a:t>
            </a:r>
          </a:p>
          <a:p>
            <a:pPr lvl="3"/>
            <a:r>
              <a:rPr lang="en-US" dirty="0" smtClean="0"/>
              <a:t>Outreach to non-participating PBPA members.</a:t>
            </a:r>
          </a:p>
          <a:p>
            <a:pPr lvl="4"/>
            <a:r>
              <a:rPr lang="en-US" dirty="0" smtClean="0"/>
              <a:t>Work with PBPA leadership.</a:t>
            </a:r>
          </a:p>
          <a:p>
            <a:pPr lvl="3"/>
            <a:r>
              <a:rPr lang="en-US" dirty="0" smtClean="0"/>
              <a:t>Outreach to non-PBPA members.</a:t>
            </a:r>
          </a:p>
          <a:p>
            <a:pPr lvl="2"/>
            <a:r>
              <a:rPr lang="en-US" dirty="0" smtClean="0"/>
              <a:t>Importantly, seek greater coverage of smaller producers.</a:t>
            </a:r>
          </a:p>
          <a:p>
            <a:pPr lvl="3"/>
            <a:r>
              <a:rPr lang="en-US" dirty="0" smtClean="0"/>
              <a:t>Work with third-party firms that coordinate power planning.</a:t>
            </a:r>
          </a:p>
          <a:p>
            <a:pPr lvl="3"/>
            <a:r>
              <a:rPr lang="en-US" dirty="0" smtClean="0"/>
              <a:t>Create unique and more flexible power planning approaches.</a:t>
            </a:r>
          </a:p>
          <a:p>
            <a:r>
              <a:rPr lang="en-US" dirty="0" smtClean="0"/>
              <a:t>Five-Year Planning</a:t>
            </a:r>
          </a:p>
          <a:p>
            <a:pPr lvl="1"/>
            <a:r>
              <a:rPr lang="en-US" dirty="0" smtClean="0"/>
              <a:t>Objective is at least a 5-year load submittal</a:t>
            </a:r>
          </a:p>
          <a:p>
            <a:pPr lvl="1"/>
            <a:r>
              <a:rPr lang="en-US" dirty="0" smtClean="0"/>
              <a:t>Large producers, in general, are capable of meeting the 5-year threshold</a:t>
            </a:r>
          </a:p>
          <a:p>
            <a:pPr lvl="1"/>
            <a:r>
              <a:rPr lang="en-US" dirty="0" smtClean="0"/>
              <a:t>However, process needs to be more adaptive and creative for smaller producers</a:t>
            </a:r>
          </a:p>
          <a:p>
            <a:pPr lvl="2"/>
            <a:r>
              <a:rPr lang="en-US" dirty="0" smtClean="0"/>
              <a:t>Allow smaller producers to submit qualitative assessments for later years of planning horizon.</a:t>
            </a:r>
          </a:p>
          <a:p>
            <a:pPr lvl="2"/>
            <a:r>
              <a:rPr lang="en-US" dirty="0"/>
              <a:t>One mechanism to achieve above is the use of a West Texas map that divides counties into subsegments.</a:t>
            </a:r>
            <a:r>
              <a:rPr lang="en-US" baseline="30000" dirty="0"/>
              <a:t>(1), (2) </a:t>
            </a:r>
          </a:p>
          <a:p>
            <a:pPr lvl="3"/>
            <a:r>
              <a:rPr lang="en-US" dirty="0"/>
              <a:t>Coded map can be used to indicate where future drilling activity for each small producer is likely to be concentrated.</a:t>
            </a:r>
          </a:p>
          <a:p>
            <a:pPr lvl="3"/>
            <a:r>
              <a:rPr lang="en-US" dirty="0"/>
              <a:t>Proposed map can be improved over time.</a:t>
            </a:r>
          </a:p>
          <a:p>
            <a:pPr lvl="3"/>
            <a:r>
              <a:rPr lang="en-US" dirty="0"/>
              <a:t>Example map for single county note below.</a:t>
            </a:r>
            <a:r>
              <a:rPr lang="en-US" baseline="30000" dirty="0"/>
              <a:t>(2)</a:t>
            </a:r>
            <a:r>
              <a:rPr lang="en-US" dirty="0"/>
              <a:t> </a:t>
            </a:r>
          </a:p>
          <a:p>
            <a:pPr lvl="2"/>
            <a:endParaRPr lang="en-US" dirty="0" smtClean="0"/>
          </a:p>
        </p:txBody>
      </p:sp>
      <p:sp>
        <p:nvSpPr>
          <p:cNvPr id="7" name="TextBox 6"/>
          <p:cNvSpPr txBox="1"/>
          <p:nvPr/>
        </p:nvSpPr>
        <p:spPr>
          <a:xfrm>
            <a:off x="600073" y="6696015"/>
            <a:ext cx="8915399" cy="400110"/>
          </a:xfrm>
          <a:prstGeom prst="rect">
            <a:avLst/>
          </a:prstGeom>
          <a:noFill/>
        </p:spPr>
        <p:txBody>
          <a:bodyPr wrap="square" rtlCol="0">
            <a:spAutoFit/>
          </a:bodyPr>
          <a:lstStyle/>
          <a:p>
            <a:pPr marL="228600" indent="-228600">
              <a:buFont typeface="+mj-lt"/>
              <a:buAutoNum type="arabicParenR"/>
            </a:pPr>
            <a:r>
              <a:rPr lang="en-US" sz="1000" dirty="0" smtClean="0"/>
              <a:t>Initial draft of map has been reviewed and supported by some producers and TDSPs, as well as ERCOT.</a:t>
            </a:r>
          </a:p>
          <a:p>
            <a:pPr marL="228600" indent="-228600">
              <a:buFont typeface="+mj-lt"/>
              <a:buAutoNum type="arabicParenR"/>
            </a:pPr>
            <a:r>
              <a:rPr lang="en-US" sz="1000" dirty="0" smtClean="0"/>
              <a:t>While there are numerous exceptions, focal point for subsegments within each county was the ‘blocks’ indicated on the standard West Texas land map.</a:t>
            </a:r>
            <a:endParaRPr lang="en-US" sz="1000" dirty="0"/>
          </a:p>
        </p:txBody>
      </p:sp>
    </p:spTree>
    <p:extLst>
      <p:ext uri="{BB962C8B-B14F-4D97-AF65-F5344CB8AC3E}">
        <p14:creationId xmlns:p14="http://schemas.microsoft.com/office/powerpoint/2010/main" val="4082273836"/>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0066"/>
          </a:solidFill>
        </p:spPr>
        <p:txBody>
          <a:bodyPr/>
          <a:lstStyle/>
          <a:p>
            <a:r>
              <a:rPr lang="en-US" dirty="0" smtClean="0">
                <a:solidFill>
                  <a:schemeClr val="tx1"/>
                </a:solidFill>
              </a:rPr>
              <a:t>PLANNING PROCESS: PROPOSED MAP FOR midland</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387" y="1164769"/>
            <a:ext cx="5675313" cy="605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748121"/>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0066"/>
          </a:solidFill>
        </p:spPr>
        <p:txBody>
          <a:bodyPr/>
          <a:lstStyle/>
          <a:p>
            <a:r>
              <a:rPr lang="en-US" dirty="0" smtClean="0">
                <a:solidFill>
                  <a:schemeClr val="tx1"/>
                </a:solidFill>
              </a:rPr>
              <a:t>PLANNING PROCESS: PROPOSED MAP FOR LYNN COUNTY</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10"/>
          <a:stretch/>
        </p:blipFill>
        <p:spPr bwMode="auto">
          <a:xfrm>
            <a:off x="1117600" y="1190445"/>
            <a:ext cx="7327659" cy="594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824286"/>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0066"/>
          </a:solidFill>
        </p:spPr>
        <p:txBody>
          <a:bodyPr/>
          <a:lstStyle/>
          <a:p>
            <a:r>
              <a:rPr lang="en-US" dirty="0" smtClean="0">
                <a:solidFill>
                  <a:schemeClr val="tx1"/>
                </a:solidFill>
              </a:rPr>
              <a:t>PLANNING PROCESS: SUGGESTIONS AND RECOMMENDATIONS</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800721"/>
          </a:xfrm>
        </p:spPr>
        <p:txBody>
          <a:bodyPr/>
          <a:lstStyle/>
          <a:p>
            <a:r>
              <a:rPr lang="en-US" dirty="0" smtClean="0"/>
              <a:t>Core Competencies</a:t>
            </a:r>
          </a:p>
          <a:p>
            <a:pPr lvl="1"/>
            <a:r>
              <a:rPr lang="en-US" dirty="0" smtClean="0"/>
              <a:t>Producers need to continue to build power planning as a core competency within their organizations</a:t>
            </a:r>
          </a:p>
          <a:p>
            <a:pPr lvl="2"/>
            <a:r>
              <a:rPr lang="en-US" dirty="0" smtClean="0"/>
              <a:t>Use of third-parties may be the best alternative for smaller producers.</a:t>
            </a:r>
          </a:p>
          <a:p>
            <a:pPr lvl="1"/>
            <a:r>
              <a:rPr lang="en-US" dirty="0" smtClean="0"/>
              <a:t>TDSPs and ERCOT need to continue to improve their capabilities to track the oil and gas industry and their expertise about the various facets of the industry</a:t>
            </a:r>
          </a:p>
          <a:p>
            <a:pPr lvl="2"/>
            <a:r>
              <a:rPr lang="en-US" dirty="0" smtClean="0"/>
              <a:t>Insights:</a:t>
            </a:r>
          </a:p>
          <a:p>
            <a:pPr lvl="3"/>
            <a:r>
              <a:rPr lang="en-US" u="sng" dirty="0" smtClean="0"/>
              <a:t>Sustained $45 to $50/BBL</a:t>
            </a:r>
            <a:r>
              <a:rPr lang="en-US" dirty="0" smtClean="0"/>
              <a:t>: Some producers will start to increase drilling activity.</a:t>
            </a:r>
          </a:p>
          <a:p>
            <a:pPr lvl="3"/>
            <a:r>
              <a:rPr lang="en-US" u="sng" dirty="0" smtClean="0"/>
              <a:t>Sustained $60 to $65/BBL</a:t>
            </a:r>
            <a:r>
              <a:rPr lang="en-US" dirty="0" smtClean="0"/>
              <a:t>: West Texas production will enter growth phase – potentially rapid growth.</a:t>
            </a:r>
          </a:p>
          <a:p>
            <a:pPr lvl="3"/>
            <a:r>
              <a:rPr lang="en-US" u="sng" dirty="0" smtClean="0"/>
              <a:t>Current West Texas  rig count</a:t>
            </a:r>
            <a:r>
              <a:rPr lang="en-US" dirty="0" smtClean="0"/>
              <a:t> by county readily available on a weekly basis (i.e., a relatively simple process).</a:t>
            </a:r>
          </a:p>
          <a:p>
            <a:pPr lvl="3"/>
            <a:r>
              <a:rPr lang="en-US" u="sng" dirty="0" smtClean="0"/>
              <a:t>West Texas well completions</a:t>
            </a:r>
            <a:r>
              <a:rPr lang="en-US" dirty="0" smtClean="0"/>
              <a:t> by county more difficult to attain, but can be done.</a:t>
            </a:r>
          </a:p>
          <a:p>
            <a:pPr lvl="4"/>
            <a:r>
              <a:rPr lang="en-US" dirty="0" smtClean="0"/>
              <a:t>TRR Commission data not user friendly.</a:t>
            </a:r>
          </a:p>
          <a:p>
            <a:pPr lvl="4"/>
            <a:r>
              <a:rPr lang="en-US" dirty="0" smtClean="0"/>
              <a:t>Third-party services are available at cost.</a:t>
            </a:r>
          </a:p>
          <a:p>
            <a:pPr lvl="3"/>
            <a:endParaRPr lang="en-US" dirty="0" smtClean="0"/>
          </a:p>
        </p:txBody>
      </p:sp>
    </p:spTree>
    <p:extLst>
      <p:ext uri="{BB962C8B-B14F-4D97-AF65-F5344CB8AC3E}">
        <p14:creationId xmlns:p14="http://schemas.microsoft.com/office/powerpoint/2010/main" val="2282381092"/>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0066"/>
          </a:solidFill>
        </p:spPr>
        <p:txBody>
          <a:bodyPr/>
          <a:lstStyle/>
          <a:p>
            <a:r>
              <a:rPr lang="en-US" dirty="0" smtClean="0">
                <a:solidFill>
                  <a:schemeClr val="tx1"/>
                </a:solidFill>
              </a:rPr>
              <a:t>PLANNING PROCESS: SUGGESTIONS AND RECOMMENDATIONS</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800721"/>
          </a:xfrm>
        </p:spPr>
        <p:txBody>
          <a:bodyPr/>
          <a:lstStyle/>
          <a:p>
            <a:r>
              <a:rPr lang="en-US" dirty="0" smtClean="0"/>
              <a:t>Common Oil Price</a:t>
            </a:r>
          </a:p>
          <a:p>
            <a:pPr lvl="1"/>
            <a:r>
              <a:rPr lang="en-US" dirty="0" smtClean="0"/>
              <a:t>In order to increase the validity and usefulness of aggregate annual load submittals use a common oil price forecast</a:t>
            </a:r>
          </a:p>
          <a:p>
            <a:pPr lvl="1"/>
            <a:r>
              <a:rPr lang="en-US" dirty="0" smtClean="0"/>
              <a:t>A suggested initial price forecast has been submitted to PBPA</a:t>
            </a:r>
          </a:p>
          <a:p>
            <a:pPr lvl="2"/>
            <a:r>
              <a:rPr lang="en-US" dirty="0" smtClean="0"/>
              <a:t>For subsequent years a select group of PBPA members can develop common forecast.</a:t>
            </a:r>
          </a:p>
          <a:p>
            <a:pPr lvl="2"/>
            <a:r>
              <a:rPr lang="en-US" dirty="0" smtClean="0"/>
              <a:t>Institutionalize process.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385" y="2992824"/>
            <a:ext cx="8227035" cy="400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824286"/>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0066"/>
          </a:solidFill>
        </p:spPr>
        <p:txBody>
          <a:bodyPr/>
          <a:lstStyle/>
          <a:p>
            <a:r>
              <a:rPr lang="en-US" dirty="0" smtClean="0">
                <a:solidFill>
                  <a:schemeClr val="tx1"/>
                </a:solidFill>
              </a:rPr>
              <a:t>PLANNING PROCESS: SUGGESTIONS AND RECOMMENDATIONS</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800721"/>
          </a:xfrm>
        </p:spPr>
        <p:txBody>
          <a:bodyPr/>
          <a:lstStyle/>
          <a:p>
            <a:r>
              <a:rPr lang="en-US" dirty="0" smtClean="0"/>
              <a:t>Infrastructure</a:t>
            </a:r>
          </a:p>
          <a:p>
            <a:pPr lvl="1"/>
            <a:r>
              <a:rPr lang="en-US" dirty="0" smtClean="0"/>
              <a:t>Infrastructure power planning has been problematic</a:t>
            </a:r>
            <a:r>
              <a:rPr lang="en-US" baseline="30000" dirty="0" smtClean="0"/>
              <a:t>(1)</a:t>
            </a:r>
            <a:r>
              <a:rPr lang="en-US" dirty="0" smtClean="0"/>
              <a:t> </a:t>
            </a:r>
          </a:p>
          <a:p>
            <a:pPr lvl="2"/>
            <a:r>
              <a:rPr lang="en-US" dirty="0" smtClean="0"/>
              <a:t>Only a limited number of infrastructure firms.</a:t>
            </a:r>
          </a:p>
          <a:p>
            <a:pPr lvl="2"/>
            <a:r>
              <a:rPr lang="en-US" dirty="0" smtClean="0"/>
              <a:t>Requires a unique and more adaptive approach.</a:t>
            </a:r>
          </a:p>
          <a:p>
            <a:pPr lvl="3"/>
            <a:r>
              <a:rPr lang="en-US" dirty="0" smtClean="0"/>
              <a:t>Refocus outreach programs.</a:t>
            </a:r>
          </a:p>
          <a:p>
            <a:pPr lvl="3"/>
            <a:r>
              <a:rPr lang="en-US" dirty="0" smtClean="0"/>
              <a:t>Routine meetings with individual firms.</a:t>
            </a:r>
          </a:p>
          <a:p>
            <a:pPr lvl="3"/>
            <a:r>
              <a:rPr lang="en-US" dirty="0" smtClean="0"/>
              <a:t>Identify ‘hotspots’.</a:t>
            </a:r>
            <a:r>
              <a:rPr lang="en-US" baseline="30000" dirty="0" smtClean="0"/>
              <a:t>(2)</a:t>
            </a:r>
            <a:r>
              <a:rPr lang="en-US" dirty="0" smtClean="0"/>
              <a:t> </a:t>
            </a:r>
          </a:p>
          <a:p>
            <a:pPr lvl="1"/>
            <a:r>
              <a:rPr lang="en-US" dirty="0" smtClean="0"/>
              <a:t>Build upon recent improvements in power planning by some infrastructure firms</a:t>
            </a:r>
          </a:p>
          <a:p>
            <a:pPr lvl="2"/>
            <a:r>
              <a:rPr lang="en-US" dirty="0" smtClean="0"/>
              <a:t>Nevertheless, other infrastructure firms remain problematic.</a:t>
            </a:r>
            <a:r>
              <a:rPr lang="en-US" baseline="30000" dirty="0" smtClean="0"/>
              <a:t>(3)</a:t>
            </a:r>
            <a:r>
              <a:rPr lang="en-US" dirty="0" smtClean="0"/>
              <a:t> </a:t>
            </a:r>
          </a:p>
        </p:txBody>
      </p:sp>
      <p:sp>
        <p:nvSpPr>
          <p:cNvPr id="7" name="TextBox 6"/>
          <p:cNvSpPr txBox="1"/>
          <p:nvPr/>
        </p:nvSpPr>
        <p:spPr>
          <a:xfrm>
            <a:off x="580564" y="6395281"/>
            <a:ext cx="8915399" cy="707886"/>
          </a:xfrm>
          <a:prstGeom prst="rect">
            <a:avLst/>
          </a:prstGeom>
          <a:noFill/>
        </p:spPr>
        <p:txBody>
          <a:bodyPr wrap="square" rtlCol="0">
            <a:spAutoFit/>
          </a:bodyPr>
          <a:lstStyle/>
          <a:p>
            <a:pPr marL="228600" indent="-228600">
              <a:buFont typeface="+mj-lt"/>
              <a:buAutoNum type="arabicParenR"/>
            </a:pPr>
            <a:r>
              <a:rPr lang="en-US" sz="1000" dirty="0" smtClean="0"/>
              <a:t>Large and lumpy loads.</a:t>
            </a:r>
          </a:p>
          <a:p>
            <a:pPr marL="228600" indent="-228600">
              <a:buFont typeface="+mj-lt"/>
              <a:buAutoNum type="arabicParenR"/>
            </a:pPr>
            <a:r>
              <a:rPr lang="en-US" sz="1000" dirty="0" smtClean="0"/>
              <a:t>For counties with significant production growth there are a limited number of logical locations for new NGL plants (e.g., expansion of existing facilities, intersection of pipelines and power lines, etc.).</a:t>
            </a:r>
          </a:p>
          <a:p>
            <a:pPr marL="228600" indent="-228600">
              <a:buFont typeface="+mj-lt"/>
              <a:buAutoNum type="arabicParenR"/>
            </a:pPr>
            <a:r>
              <a:rPr lang="en-US" sz="1000" dirty="0" smtClean="0"/>
              <a:t>Fortunately, problematic firms use gas-driven technology.</a:t>
            </a:r>
          </a:p>
        </p:txBody>
      </p:sp>
    </p:spTree>
    <p:extLst>
      <p:ext uri="{BB962C8B-B14F-4D97-AF65-F5344CB8AC3E}">
        <p14:creationId xmlns:p14="http://schemas.microsoft.com/office/powerpoint/2010/main" val="2743824286"/>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0066"/>
          </a:solidFill>
        </p:spPr>
        <p:txBody>
          <a:bodyPr/>
          <a:lstStyle/>
          <a:p>
            <a:r>
              <a:rPr lang="en-US" dirty="0" smtClean="0">
                <a:solidFill>
                  <a:schemeClr val="tx1"/>
                </a:solidFill>
              </a:rPr>
              <a:t>EXAMPLE OF WEST TEXAS INFRASTRUCTURE LOAD FORECAST</a:t>
            </a:r>
            <a:r>
              <a:rPr lang="en-US" baseline="30000" dirty="0" smtClean="0">
                <a:solidFill>
                  <a:schemeClr val="tx1"/>
                </a:solidFill>
              </a:rPr>
              <a:t>(1)</a:t>
            </a:r>
            <a:r>
              <a:rPr lang="en-US" dirty="0" smtClean="0">
                <a:solidFill>
                  <a:schemeClr val="tx1"/>
                </a:solidFill>
              </a:rPr>
              <a:t> </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8" name="TextBox 7"/>
          <p:cNvSpPr txBox="1"/>
          <p:nvPr/>
        </p:nvSpPr>
        <p:spPr>
          <a:xfrm>
            <a:off x="580565" y="6887712"/>
            <a:ext cx="8915399" cy="246221"/>
          </a:xfrm>
          <a:prstGeom prst="rect">
            <a:avLst/>
          </a:prstGeom>
          <a:noFill/>
        </p:spPr>
        <p:txBody>
          <a:bodyPr wrap="square" rtlCol="0">
            <a:spAutoFit/>
          </a:bodyPr>
          <a:lstStyle/>
          <a:p>
            <a:pPr marL="228600" indent="-228600">
              <a:buFont typeface="+mj-lt"/>
              <a:buAutoNum type="arabicParenR"/>
            </a:pPr>
            <a:r>
              <a:rPr lang="en-US" sz="1000" dirty="0" smtClean="0"/>
              <a:t>Similar load forecasts available for interim years.</a:t>
            </a:r>
            <a:endParaRPr lang="en-US" sz="1000" dirty="0"/>
          </a:p>
        </p:txBody>
      </p:sp>
      <p:sp>
        <p:nvSpPr>
          <p:cNvPr id="9" name="Content Placeholder 2"/>
          <p:cNvSpPr>
            <a:spLocks noGrp="1"/>
          </p:cNvSpPr>
          <p:nvPr>
            <p:ph type="body" sz="quarter" idx="12"/>
          </p:nvPr>
        </p:nvSpPr>
        <p:spPr>
          <a:xfrm>
            <a:off x="502927" y="1295405"/>
            <a:ext cx="9169558" cy="5715418"/>
          </a:xfrm>
        </p:spPr>
        <p:txBody>
          <a:bodyPr/>
          <a:lstStyle/>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7" y="1417890"/>
            <a:ext cx="9088748" cy="399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824286"/>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0066"/>
          </a:solidFill>
        </p:spPr>
        <p:txBody>
          <a:bodyPr/>
          <a:lstStyle/>
          <a:p>
            <a:r>
              <a:rPr lang="en-US" dirty="0" smtClean="0">
                <a:solidFill>
                  <a:schemeClr val="tx1"/>
                </a:solidFill>
              </a:rPr>
              <a:t>PLANNING PROCESS: SUGGESTIONS AND RECOMMENDATIONS</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800721"/>
          </a:xfrm>
        </p:spPr>
        <p:txBody>
          <a:bodyPr/>
          <a:lstStyle/>
          <a:p>
            <a:r>
              <a:rPr lang="en-US" dirty="0"/>
              <a:t>Load Submittals</a:t>
            </a:r>
          </a:p>
          <a:p>
            <a:pPr lvl="1"/>
            <a:r>
              <a:rPr lang="en-US" dirty="0"/>
              <a:t>Current ERCOT load submittal requests power requirements by location</a:t>
            </a:r>
          </a:p>
          <a:p>
            <a:pPr lvl="1"/>
            <a:r>
              <a:rPr lang="en-US" dirty="0"/>
              <a:t>Recommend addendum to current load submittal forms</a:t>
            </a:r>
          </a:p>
          <a:p>
            <a:pPr lvl="2"/>
            <a:r>
              <a:rPr lang="en-US" dirty="0"/>
              <a:t>Request producers to identify future estimates of additional NGL and pipeline capacity requirements.</a:t>
            </a:r>
          </a:p>
          <a:p>
            <a:pPr lvl="3"/>
            <a:r>
              <a:rPr lang="en-US" dirty="0"/>
              <a:t>Based upon individual firm’s production forecast</a:t>
            </a:r>
          </a:p>
          <a:p>
            <a:pPr lvl="2"/>
            <a:r>
              <a:rPr lang="en-US" dirty="0"/>
              <a:t>For limited group of producers request qualitative assessment of likelihood of new water flood and CO</a:t>
            </a:r>
            <a:r>
              <a:rPr lang="en-US" baseline="-25000" dirty="0"/>
              <a:t>2</a:t>
            </a:r>
            <a:r>
              <a:rPr lang="en-US" dirty="0"/>
              <a:t> injection projects</a:t>
            </a:r>
            <a:r>
              <a:rPr lang="en-US" dirty="0" smtClean="0"/>
              <a:t>.</a:t>
            </a:r>
            <a:r>
              <a:rPr lang="en-US" baseline="30000" dirty="0" smtClean="0"/>
              <a:t>(1)</a:t>
            </a:r>
            <a:r>
              <a:rPr lang="en-US" dirty="0" smtClean="0"/>
              <a:t> </a:t>
            </a:r>
            <a:endParaRPr lang="en-US" dirty="0"/>
          </a:p>
          <a:p>
            <a:pPr lvl="1"/>
            <a:r>
              <a:rPr lang="en-US" dirty="0" smtClean="0"/>
              <a:t>Traditional </a:t>
            </a:r>
            <a:r>
              <a:rPr lang="en-US" dirty="0"/>
              <a:t>econometric based load forecasting will not work for West Texas</a:t>
            </a:r>
          </a:p>
          <a:p>
            <a:pPr lvl="1"/>
            <a:r>
              <a:rPr lang="en-US" dirty="0"/>
              <a:t>Suggest </a:t>
            </a:r>
            <a:r>
              <a:rPr lang="en-US" dirty="0" smtClean="0"/>
              <a:t>that TDSPs, as well as ERCOT, invest </a:t>
            </a:r>
            <a:r>
              <a:rPr lang="en-US" dirty="0"/>
              <a:t>some resources to develop separate long-term load forecasting model/module for the unique features of West Texas:</a:t>
            </a:r>
          </a:p>
          <a:p>
            <a:pPr lvl="2"/>
            <a:r>
              <a:rPr lang="en-US" dirty="0"/>
              <a:t>Model would be supplemental to producer load submittals.</a:t>
            </a:r>
          </a:p>
          <a:p>
            <a:pPr lvl="2"/>
            <a:r>
              <a:rPr lang="en-US" dirty="0"/>
              <a:t>Model likely would extend for 10 years.</a:t>
            </a:r>
          </a:p>
          <a:p>
            <a:pPr lvl="2"/>
            <a:r>
              <a:rPr lang="en-US" dirty="0"/>
              <a:t>Model could be improved over time.</a:t>
            </a:r>
          </a:p>
          <a:p>
            <a:pPr lvl="2"/>
            <a:r>
              <a:rPr lang="en-US" dirty="0"/>
              <a:t>Model would help improve ERCOT and TDSP expertise and insights for oil industry</a:t>
            </a:r>
            <a:r>
              <a:rPr lang="en-US" dirty="0" smtClean="0"/>
              <a:t>.</a:t>
            </a:r>
            <a:r>
              <a:rPr lang="en-US" baseline="30000" dirty="0" smtClean="0"/>
              <a:t>)</a:t>
            </a:r>
            <a:r>
              <a:rPr lang="en-US" dirty="0" smtClean="0"/>
              <a:t> </a:t>
            </a:r>
          </a:p>
        </p:txBody>
      </p:sp>
      <p:sp>
        <p:nvSpPr>
          <p:cNvPr id="7" name="TextBox 6"/>
          <p:cNvSpPr txBox="1"/>
          <p:nvPr/>
        </p:nvSpPr>
        <p:spPr>
          <a:xfrm>
            <a:off x="580565" y="6687657"/>
            <a:ext cx="8915399" cy="246221"/>
          </a:xfrm>
          <a:prstGeom prst="rect">
            <a:avLst/>
          </a:prstGeom>
          <a:noFill/>
        </p:spPr>
        <p:txBody>
          <a:bodyPr wrap="square" rtlCol="0">
            <a:spAutoFit/>
          </a:bodyPr>
          <a:lstStyle/>
          <a:p>
            <a:pPr marL="228600" indent="-228600">
              <a:buFont typeface="+mj-lt"/>
              <a:buAutoNum type="arabicParenR"/>
            </a:pPr>
            <a:r>
              <a:rPr lang="en-US" sz="1000" dirty="0"/>
              <a:t>Group of producers in this category for West Texas appears to be </a:t>
            </a:r>
            <a:r>
              <a:rPr lang="en-US" sz="1000" dirty="0" smtClean="0"/>
              <a:t>Occidental, Exxon/XTO, </a:t>
            </a:r>
            <a:r>
              <a:rPr lang="en-US" sz="1000" dirty="0"/>
              <a:t>Apache and </a:t>
            </a:r>
            <a:r>
              <a:rPr lang="en-US" sz="1000" dirty="0" err="1"/>
              <a:t>Energen</a:t>
            </a:r>
            <a:r>
              <a:rPr lang="en-US" sz="1000" dirty="0" smtClean="0"/>
              <a:t>.</a:t>
            </a:r>
          </a:p>
        </p:txBody>
      </p:sp>
    </p:spTree>
    <p:extLst>
      <p:ext uri="{BB962C8B-B14F-4D97-AF65-F5344CB8AC3E}">
        <p14:creationId xmlns:p14="http://schemas.microsoft.com/office/powerpoint/2010/main" val="2300821785"/>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0066"/>
          </a:solidFill>
        </p:spPr>
        <p:txBody>
          <a:bodyPr/>
          <a:lstStyle/>
          <a:p>
            <a:r>
              <a:rPr lang="en-US" dirty="0" smtClean="0">
                <a:solidFill>
                  <a:schemeClr val="tx1"/>
                </a:solidFill>
              </a:rPr>
              <a:t>PLANNING PROCESS: SUGGESTIONS AND RECOMMENDATIONS</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800721"/>
          </a:xfrm>
        </p:spPr>
        <p:txBody>
          <a:bodyPr/>
          <a:lstStyle/>
          <a:p>
            <a:pPr lvl="1"/>
            <a:r>
              <a:rPr lang="en-US" dirty="0" smtClean="0"/>
              <a:t>Exogenous inputs</a:t>
            </a:r>
            <a:r>
              <a:rPr lang="en-US" baseline="30000" dirty="0" smtClean="0"/>
              <a:t>(1)</a:t>
            </a:r>
            <a:r>
              <a:rPr lang="en-US" dirty="0" smtClean="0"/>
              <a:t> </a:t>
            </a:r>
          </a:p>
          <a:p>
            <a:pPr lvl="2"/>
            <a:r>
              <a:rPr lang="en-US" dirty="0" smtClean="0"/>
              <a:t>Infrastructure power requirements.</a:t>
            </a:r>
          </a:p>
          <a:p>
            <a:pPr lvl="3"/>
            <a:r>
              <a:rPr lang="en-US" dirty="0" smtClean="0"/>
              <a:t>Based upon production algorithm.</a:t>
            </a:r>
          </a:p>
          <a:p>
            <a:pPr lvl="2"/>
            <a:r>
              <a:rPr lang="en-US" dirty="0" smtClean="0"/>
              <a:t>Water flood power requirements.</a:t>
            </a:r>
          </a:p>
          <a:p>
            <a:pPr lvl="2"/>
            <a:r>
              <a:rPr lang="en-US" dirty="0" smtClean="0"/>
              <a:t>CO</a:t>
            </a:r>
            <a:r>
              <a:rPr lang="en-US" baseline="-25000" dirty="0" smtClean="0"/>
              <a:t>2</a:t>
            </a:r>
            <a:r>
              <a:rPr lang="en-US" dirty="0" smtClean="0"/>
              <a:t> injection requirements.</a:t>
            </a:r>
          </a:p>
          <a:p>
            <a:pPr lvl="1"/>
            <a:r>
              <a:rPr lang="en-US" dirty="0" smtClean="0"/>
              <a:t>Develop algorithms by county</a:t>
            </a:r>
          </a:p>
        </p:txBody>
      </p:sp>
      <p:sp>
        <p:nvSpPr>
          <p:cNvPr id="7" name="TextBox 6"/>
          <p:cNvSpPr txBox="1"/>
          <p:nvPr/>
        </p:nvSpPr>
        <p:spPr>
          <a:xfrm>
            <a:off x="580565" y="6887712"/>
            <a:ext cx="8915399" cy="246221"/>
          </a:xfrm>
          <a:prstGeom prst="rect">
            <a:avLst/>
          </a:prstGeom>
          <a:noFill/>
        </p:spPr>
        <p:txBody>
          <a:bodyPr wrap="square" rtlCol="0">
            <a:spAutoFit/>
          </a:bodyPr>
          <a:lstStyle/>
          <a:p>
            <a:pPr marL="228600" indent="-228600">
              <a:buFont typeface="+mj-lt"/>
              <a:buAutoNum type="arabicParenR"/>
            </a:pPr>
            <a:r>
              <a:rPr lang="en-US" sz="1000" dirty="0" smtClean="0"/>
              <a:t>Based upon discussion with producers.</a:t>
            </a:r>
            <a:endParaRPr lang="en-US" sz="1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0838" y="2481454"/>
            <a:ext cx="5046322" cy="4614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615256"/>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00"/>
          </a:solidFill>
        </p:spPr>
        <p:txBody>
          <a:bodyPr/>
          <a:lstStyle/>
          <a:p>
            <a:r>
              <a:rPr lang="en-US" dirty="0" smtClean="0">
                <a:solidFill>
                  <a:schemeClr val="tx1"/>
                </a:solidFill>
              </a:rPr>
              <a:t>OUTLINE</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772146"/>
          </a:xfrm>
        </p:spPr>
        <p:txBody>
          <a:bodyPr/>
          <a:lstStyle/>
          <a:p>
            <a:r>
              <a:rPr lang="en-US" dirty="0" smtClean="0"/>
              <a:t>Objectives</a:t>
            </a:r>
          </a:p>
          <a:p>
            <a:endParaRPr lang="en-US" dirty="0" smtClean="0"/>
          </a:p>
          <a:p>
            <a:r>
              <a:rPr lang="en-US" dirty="0" smtClean="0"/>
              <a:t>Background</a:t>
            </a:r>
          </a:p>
          <a:p>
            <a:pPr lvl="1"/>
            <a:r>
              <a:rPr lang="en-US" dirty="0" smtClean="0"/>
              <a:t>Historical Perspective</a:t>
            </a:r>
          </a:p>
          <a:p>
            <a:pPr lvl="1"/>
            <a:r>
              <a:rPr lang="en-US" dirty="0" smtClean="0"/>
              <a:t>Permian Basin</a:t>
            </a:r>
          </a:p>
          <a:p>
            <a:pPr lvl="1"/>
            <a:endParaRPr lang="en-US" dirty="0"/>
          </a:p>
          <a:p>
            <a:r>
              <a:rPr lang="en-US" dirty="0" smtClean="0"/>
              <a:t>Planning Process</a:t>
            </a:r>
          </a:p>
          <a:p>
            <a:pPr lvl="1"/>
            <a:r>
              <a:rPr lang="en-US" dirty="0"/>
              <a:t>Observations</a:t>
            </a:r>
          </a:p>
          <a:p>
            <a:pPr lvl="1"/>
            <a:r>
              <a:rPr lang="en-US" dirty="0"/>
              <a:t>Suggestions and Recommendations</a:t>
            </a:r>
          </a:p>
          <a:p>
            <a:pPr lvl="1"/>
            <a:endParaRPr lang="en-US" dirty="0"/>
          </a:p>
          <a:p>
            <a:r>
              <a:rPr lang="en-US" dirty="0" smtClean="0"/>
              <a:t>Appendix</a:t>
            </a:r>
          </a:p>
        </p:txBody>
      </p:sp>
      <p:sp>
        <p:nvSpPr>
          <p:cNvPr id="3" name="Rectangle 2"/>
          <p:cNvSpPr/>
          <p:nvPr/>
        </p:nvSpPr>
        <p:spPr bwMode="auto">
          <a:xfrm>
            <a:off x="502927" y="2032875"/>
            <a:ext cx="9047473" cy="1097280"/>
          </a:xfrm>
          <a:prstGeom prst="rect">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Arial" pitchFamily="-111" charset="0"/>
            </a:endParaRPr>
          </a:p>
        </p:txBody>
      </p:sp>
    </p:spTree>
    <p:extLst>
      <p:ext uri="{BB962C8B-B14F-4D97-AF65-F5344CB8AC3E}">
        <p14:creationId xmlns:p14="http://schemas.microsoft.com/office/powerpoint/2010/main" val="1806383853"/>
      </p:ext>
    </p:extLst>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51166"/>
          </a:solidFill>
        </p:spPr>
        <p:txBody>
          <a:bodyPr/>
          <a:lstStyle/>
          <a:p>
            <a:r>
              <a:rPr lang="en-US" dirty="0" smtClean="0">
                <a:solidFill>
                  <a:schemeClr val="tx1"/>
                </a:solidFill>
              </a:rPr>
              <a:t>OUTLINE</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772146"/>
          </a:xfrm>
        </p:spPr>
        <p:txBody>
          <a:bodyPr/>
          <a:lstStyle/>
          <a:p>
            <a:r>
              <a:rPr lang="en-US" dirty="0" smtClean="0"/>
              <a:t>Objectives</a:t>
            </a:r>
          </a:p>
          <a:p>
            <a:endParaRPr lang="en-US" dirty="0" smtClean="0"/>
          </a:p>
          <a:p>
            <a:r>
              <a:rPr lang="en-US" dirty="0" smtClean="0"/>
              <a:t>Background</a:t>
            </a:r>
          </a:p>
          <a:p>
            <a:pPr lvl="1"/>
            <a:r>
              <a:rPr lang="en-US" dirty="0" smtClean="0"/>
              <a:t>Historical Perspective</a:t>
            </a:r>
          </a:p>
          <a:p>
            <a:pPr lvl="1"/>
            <a:r>
              <a:rPr lang="en-US" dirty="0" smtClean="0"/>
              <a:t>Permian Basin</a:t>
            </a:r>
          </a:p>
          <a:p>
            <a:pPr lvl="1"/>
            <a:endParaRPr lang="en-US" dirty="0"/>
          </a:p>
          <a:p>
            <a:r>
              <a:rPr lang="en-US" dirty="0" smtClean="0"/>
              <a:t>Planning Process</a:t>
            </a:r>
          </a:p>
          <a:p>
            <a:pPr lvl="1"/>
            <a:r>
              <a:rPr lang="en-US" dirty="0"/>
              <a:t>Observations</a:t>
            </a:r>
          </a:p>
          <a:p>
            <a:pPr lvl="1"/>
            <a:r>
              <a:rPr lang="en-US" dirty="0"/>
              <a:t>Suggestions and Recommendations</a:t>
            </a:r>
          </a:p>
          <a:p>
            <a:pPr lvl="1"/>
            <a:endParaRPr lang="en-US" dirty="0"/>
          </a:p>
          <a:p>
            <a:r>
              <a:rPr lang="en-US" dirty="0" smtClean="0"/>
              <a:t>Appendix</a:t>
            </a:r>
          </a:p>
        </p:txBody>
      </p:sp>
      <p:sp>
        <p:nvSpPr>
          <p:cNvPr id="3" name="Rectangle 2"/>
          <p:cNvSpPr/>
          <p:nvPr/>
        </p:nvSpPr>
        <p:spPr bwMode="auto">
          <a:xfrm>
            <a:off x="502927" y="4671300"/>
            <a:ext cx="9047473" cy="457200"/>
          </a:xfrm>
          <a:prstGeom prst="rect">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Arial" pitchFamily="-111" charset="0"/>
            </a:endParaRPr>
          </a:p>
        </p:txBody>
      </p:sp>
    </p:spTree>
    <p:extLst>
      <p:ext uri="{BB962C8B-B14F-4D97-AF65-F5344CB8AC3E}">
        <p14:creationId xmlns:p14="http://schemas.microsoft.com/office/powerpoint/2010/main" val="2901361774"/>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51166"/>
          </a:solidFill>
        </p:spPr>
        <p:txBody>
          <a:bodyPr/>
          <a:lstStyle/>
          <a:p>
            <a:r>
              <a:rPr lang="en-US" dirty="0" smtClean="0">
                <a:solidFill>
                  <a:schemeClr val="tx1"/>
                </a:solidFill>
              </a:rPr>
              <a:t>2012 top 15 constraints on the ercot system</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10" y="1352550"/>
            <a:ext cx="9037475"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80565" y="6887712"/>
            <a:ext cx="8915399" cy="246221"/>
          </a:xfrm>
          <a:prstGeom prst="rect">
            <a:avLst/>
          </a:prstGeom>
          <a:noFill/>
        </p:spPr>
        <p:txBody>
          <a:bodyPr wrap="square" rtlCol="0">
            <a:spAutoFit/>
          </a:bodyPr>
          <a:lstStyle/>
          <a:p>
            <a:r>
              <a:rPr lang="en-US" sz="1000" dirty="0" smtClean="0"/>
              <a:t>Source:  ERCOT, </a:t>
            </a:r>
            <a:r>
              <a:rPr lang="en-US" sz="1000" i="1" dirty="0" smtClean="0"/>
              <a:t>Report on Existing and Potential Electric System Constraints and Needs</a:t>
            </a:r>
            <a:r>
              <a:rPr lang="en-US" sz="1000" dirty="0" smtClean="0"/>
              <a:t>, December 2012.</a:t>
            </a:r>
            <a:endParaRPr lang="en-US" sz="1000" dirty="0"/>
          </a:p>
        </p:txBody>
      </p:sp>
    </p:spTree>
    <p:extLst>
      <p:ext uri="{BB962C8B-B14F-4D97-AF65-F5344CB8AC3E}">
        <p14:creationId xmlns:p14="http://schemas.microsoft.com/office/powerpoint/2010/main" val="46930234"/>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51166"/>
          </a:solidFill>
        </p:spPr>
        <p:txBody>
          <a:bodyPr/>
          <a:lstStyle/>
          <a:p>
            <a:pPr>
              <a:lnSpc>
                <a:spcPts val="1800"/>
              </a:lnSpc>
            </a:pPr>
            <a:r>
              <a:rPr lang="en-US" dirty="0" smtClean="0">
                <a:solidFill>
                  <a:schemeClr val="tx1"/>
                </a:solidFill>
              </a:rPr>
              <a:t>2012 five-year transmission plan – projected 2013 reliability constraints</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685" y="1223963"/>
            <a:ext cx="9067800" cy="561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80565" y="6887712"/>
            <a:ext cx="8915399" cy="246221"/>
          </a:xfrm>
          <a:prstGeom prst="rect">
            <a:avLst/>
          </a:prstGeom>
          <a:noFill/>
        </p:spPr>
        <p:txBody>
          <a:bodyPr wrap="square" rtlCol="0">
            <a:spAutoFit/>
          </a:bodyPr>
          <a:lstStyle/>
          <a:p>
            <a:r>
              <a:rPr lang="en-US" sz="1000" dirty="0" smtClean="0"/>
              <a:t>Source:  ERCOT, </a:t>
            </a:r>
            <a:r>
              <a:rPr lang="en-US" sz="1000" i="1" dirty="0" smtClean="0"/>
              <a:t>Report on Existing and Potential Electric System Constraints and Needs</a:t>
            </a:r>
            <a:r>
              <a:rPr lang="en-US" sz="1000" dirty="0" smtClean="0"/>
              <a:t>, December 2012.</a:t>
            </a:r>
            <a:endParaRPr lang="en-US" sz="1000" dirty="0"/>
          </a:p>
        </p:txBody>
      </p:sp>
    </p:spTree>
    <p:extLst>
      <p:ext uri="{BB962C8B-B14F-4D97-AF65-F5344CB8AC3E}">
        <p14:creationId xmlns:p14="http://schemas.microsoft.com/office/powerpoint/2010/main" val="3906193995"/>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51166"/>
          </a:solidFill>
        </p:spPr>
        <p:txBody>
          <a:bodyPr/>
          <a:lstStyle/>
          <a:p>
            <a:r>
              <a:rPr lang="en-US" dirty="0" smtClean="0">
                <a:solidFill>
                  <a:schemeClr val="tx1"/>
                </a:solidFill>
              </a:rPr>
              <a:t>2015 top 15 constraints on the ercot system</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97" y="1412202"/>
            <a:ext cx="9043988" cy="4931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80565" y="6887712"/>
            <a:ext cx="8915399" cy="246221"/>
          </a:xfrm>
          <a:prstGeom prst="rect">
            <a:avLst/>
          </a:prstGeom>
          <a:noFill/>
        </p:spPr>
        <p:txBody>
          <a:bodyPr wrap="square" rtlCol="0">
            <a:spAutoFit/>
          </a:bodyPr>
          <a:lstStyle/>
          <a:p>
            <a:r>
              <a:rPr lang="en-US" sz="1000" dirty="0" smtClean="0"/>
              <a:t>Source:  ERCOT, </a:t>
            </a:r>
            <a:r>
              <a:rPr lang="en-US" sz="1000" i="1" dirty="0" smtClean="0"/>
              <a:t>Report on Existing and Potential Electric System Constraints and Needs</a:t>
            </a:r>
            <a:r>
              <a:rPr lang="en-US" sz="1000" dirty="0" smtClean="0"/>
              <a:t>, December 2015.</a:t>
            </a:r>
            <a:endParaRPr lang="en-US" sz="1000" dirty="0"/>
          </a:p>
        </p:txBody>
      </p:sp>
    </p:spTree>
    <p:extLst>
      <p:ext uri="{BB962C8B-B14F-4D97-AF65-F5344CB8AC3E}">
        <p14:creationId xmlns:p14="http://schemas.microsoft.com/office/powerpoint/2010/main" val="4079387905"/>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51166"/>
          </a:solidFill>
        </p:spPr>
        <p:txBody>
          <a:bodyPr/>
          <a:lstStyle/>
          <a:p>
            <a:r>
              <a:rPr lang="en-US" dirty="0" smtClean="0">
                <a:solidFill>
                  <a:schemeClr val="tx1"/>
                </a:solidFill>
              </a:rPr>
              <a:t>RECENT WEST TEXAS OIL RIG COUNTY BY OPERATOR</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531" y="1200749"/>
            <a:ext cx="4990355" cy="576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299374"/>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US" dirty="0" smtClean="0">
                <a:solidFill>
                  <a:schemeClr val="tx1"/>
                </a:solidFill>
              </a:rPr>
              <a:t>WEST TEXAS</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343521"/>
          </a:xfrm>
        </p:spPr>
        <p:txBody>
          <a:bodyPr/>
          <a:lstStyle/>
          <a:p>
            <a:r>
              <a:rPr lang="en-US" dirty="0" smtClean="0"/>
              <a:t>West Texas Drilling Activity</a:t>
            </a:r>
          </a:p>
          <a:p>
            <a:pPr lvl="1"/>
            <a:r>
              <a:rPr lang="en-US" dirty="0" smtClean="0"/>
              <a:t>Drilling activity remains strong in four counties – significant declines in other counties</a:t>
            </a:r>
          </a:p>
          <a:p>
            <a:pPr lvl="2"/>
            <a:r>
              <a:rPr lang="en-US" u="sng" dirty="0" smtClean="0"/>
              <a:t>Midland Basin</a:t>
            </a:r>
            <a:r>
              <a:rPr lang="en-US" dirty="0" smtClean="0"/>
              <a:t>: Midland and Martin counties.</a:t>
            </a:r>
          </a:p>
          <a:p>
            <a:pPr lvl="2"/>
            <a:r>
              <a:rPr lang="en-US" u="sng" dirty="0" smtClean="0"/>
              <a:t>Delaware Basin</a:t>
            </a:r>
            <a:r>
              <a:rPr lang="en-US" dirty="0" smtClean="0"/>
              <a:t>: Reeves and Loving counties.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443" y="2600577"/>
            <a:ext cx="9083042" cy="375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57086" y="6789222"/>
            <a:ext cx="8915399" cy="400110"/>
          </a:xfrm>
          <a:prstGeom prst="rect">
            <a:avLst/>
          </a:prstGeom>
          <a:noFill/>
        </p:spPr>
        <p:txBody>
          <a:bodyPr wrap="square" rtlCol="0">
            <a:spAutoFit/>
          </a:bodyPr>
          <a:lstStyle/>
          <a:p>
            <a:pPr marL="228600" indent="-228600">
              <a:buFont typeface="+mj-lt"/>
              <a:buAutoNum type="arabicParenR"/>
            </a:pPr>
            <a:r>
              <a:rPr lang="en-US" sz="1000" dirty="0" smtClean="0"/>
              <a:t>PBPA Coal and Gas Seminar “An Education on Permian Basin O&amp;G Production Operations and Midstream Processing”, November 10, 2015.</a:t>
            </a:r>
          </a:p>
          <a:p>
            <a:pPr marL="228600" indent="-228600">
              <a:buFont typeface="+mj-lt"/>
              <a:buAutoNum type="arabicParenR"/>
            </a:pPr>
            <a:r>
              <a:rPr lang="en-US" sz="1000" dirty="0" smtClean="0"/>
              <a:t>Hart, Paul, “Permian Basin’s Growth Threatens Power Overload”, </a:t>
            </a:r>
            <a:r>
              <a:rPr lang="en-US" sz="1000" i="1" dirty="0" smtClean="0"/>
              <a:t>Midstream Monitor</a:t>
            </a:r>
            <a:r>
              <a:rPr lang="en-US" sz="1000" dirty="0" smtClean="0"/>
              <a:t>, April 22, 2016, p. 2-4.</a:t>
            </a:r>
            <a:endParaRPr lang="en-US" sz="1000" dirty="0"/>
          </a:p>
        </p:txBody>
      </p:sp>
    </p:spTree>
    <p:extLst>
      <p:ext uri="{BB962C8B-B14F-4D97-AF65-F5344CB8AC3E}">
        <p14:creationId xmlns:p14="http://schemas.microsoft.com/office/powerpoint/2010/main" val="2009346192"/>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US" dirty="0" smtClean="0">
                <a:solidFill>
                  <a:schemeClr val="tx1"/>
                </a:solidFill>
              </a:rPr>
              <a:t>WEST TEXAS</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3" t="2017"/>
          <a:stretch/>
        </p:blipFill>
        <p:spPr bwMode="auto">
          <a:xfrm>
            <a:off x="1057275" y="1152525"/>
            <a:ext cx="7012911" cy="6079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576012"/>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00"/>
          </a:solidFill>
        </p:spPr>
        <p:txBody>
          <a:bodyPr/>
          <a:lstStyle/>
          <a:p>
            <a:r>
              <a:rPr lang="en-US" dirty="0" smtClean="0">
                <a:solidFill>
                  <a:schemeClr val="tx1"/>
                </a:solidFill>
              </a:rPr>
              <a:t>TDSP SYSTEM IMPROVEMENTS</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2" y="1668463"/>
            <a:ext cx="8932863" cy="205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597871"/>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00"/>
          </a:solidFill>
        </p:spPr>
        <p:txBody>
          <a:bodyPr/>
          <a:lstStyle/>
          <a:p>
            <a:r>
              <a:rPr lang="en-US" dirty="0" smtClean="0">
                <a:solidFill>
                  <a:schemeClr val="tx1"/>
                </a:solidFill>
              </a:rPr>
              <a:t>EXAMPLE LOAD HEAT MAP – EXHIBIT I</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7" y="1160782"/>
            <a:ext cx="9138444" cy="580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1267067"/>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00"/>
          </a:solidFill>
        </p:spPr>
        <p:txBody>
          <a:bodyPr/>
          <a:lstStyle/>
          <a:p>
            <a:r>
              <a:rPr lang="en-US" dirty="0" smtClean="0">
                <a:solidFill>
                  <a:schemeClr val="tx1"/>
                </a:solidFill>
              </a:rPr>
              <a:t>EXAMPLE LINE OVERLOADS MAP – EXHIBIT Ii</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7" y="1238250"/>
            <a:ext cx="9139351"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1667688"/>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00"/>
          </a:solidFill>
        </p:spPr>
        <p:txBody>
          <a:bodyPr/>
          <a:lstStyle/>
          <a:p>
            <a:r>
              <a:rPr lang="en-US" dirty="0" smtClean="0">
                <a:solidFill>
                  <a:schemeClr val="tx1"/>
                </a:solidFill>
              </a:rPr>
              <a:t>HISTORICAL PERSPECTIVE</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772146"/>
          </a:xfrm>
        </p:spPr>
        <p:txBody>
          <a:bodyPr/>
          <a:lstStyle/>
          <a:p>
            <a:r>
              <a:rPr lang="en-US" dirty="0" smtClean="0"/>
              <a:t>Sequence of Events</a:t>
            </a:r>
          </a:p>
          <a:p>
            <a:pPr lvl="1"/>
            <a:r>
              <a:rPr lang="en-US" dirty="0" smtClean="0"/>
              <a:t>Prior to 2011</a:t>
            </a:r>
          </a:p>
          <a:p>
            <a:pPr lvl="2"/>
            <a:r>
              <a:rPr lang="en-US" dirty="0" smtClean="0"/>
              <a:t>Permian Basin</a:t>
            </a:r>
            <a:r>
              <a:rPr lang="en-US" baseline="30000" dirty="0" smtClean="0"/>
              <a:t>(1)</a:t>
            </a:r>
            <a:r>
              <a:rPr lang="en-US" dirty="0" smtClean="0"/>
              <a:t> drilling activity was at modest levels and production was declining.</a:t>
            </a:r>
          </a:p>
          <a:p>
            <a:pPr lvl="2"/>
            <a:endParaRPr lang="en-US" dirty="0"/>
          </a:p>
          <a:p>
            <a:pPr lvl="2"/>
            <a:endParaRPr lang="en-US" dirty="0" smtClean="0"/>
          </a:p>
          <a:p>
            <a:pPr lvl="2"/>
            <a:endParaRPr lang="en-US" dirty="0"/>
          </a:p>
          <a:p>
            <a:pPr lvl="1"/>
            <a:r>
              <a:rPr lang="en-US" dirty="0" smtClean="0"/>
              <a:t>2011</a:t>
            </a:r>
          </a:p>
          <a:p>
            <a:pPr lvl="2"/>
            <a:r>
              <a:rPr lang="en-US" dirty="0" smtClean="0"/>
              <a:t>ERCOT and TDSPs were focused on other events and did not fully appreciate the sharp increase in drilling activity.</a:t>
            </a:r>
          </a:p>
          <a:p>
            <a:pPr lvl="3"/>
            <a:r>
              <a:rPr lang="en-US" dirty="0" smtClean="0"/>
              <a:t>In 2011 the combination of record heat and drought resulted in record load.</a:t>
            </a:r>
          </a:p>
          <a:p>
            <a:pPr lvl="4"/>
            <a:r>
              <a:rPr lang="en-US" dirty="0" smtClean="0"/>
              <a:t>Primary focus was avoiding rolling blackouts.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146301"/>
            <a:ext cx="1981200" cy="965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9124" y="6858714"/>
            <a:ext cx="1598515" cy="246221"/>
          </a:xfrm>
          <a:prstGeom prst="rect">
            <a:avLst/>
          </a:prstGeom>
          <a:noFill/>
        </p:spPr>
        <p:txBody>
          <a:bodyPr wrap="none" rtlCol="0">
            <a:spAutoFit/>
          </a:bodyPr>
          <a:lstStyle/>
          <a:p>
            <a:r>
              <a:rPr lang="en-US" sz="1000" dirty="0" smtClean="0"/>
              <a:t>(1) Focus is West Texas.</a:t>
            </a:r>
            <a:endParaRPr lang="en-US" sz="10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9386" y="4202856"/>
            <a:ext cx="4720312" cy="290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8756584"/>
      </p:ext>
    </p:extLst>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2159003"/>
            <a:ext cx="8763001" cy="431800"/>
          </a:xfrm>
        </p:spPr>
        <p:txBody>
          <a:bodyPr anchor="ctr" anchorCtr="0"/>
          <a:lstStyle/>
          <a:p>
            <a:r>
              <a:rPr lang="en-US" sz="1600" dirty="0" smtClean="0"/>
              <a:t>presentation by</a:t>
            </a:r>
            <a:endParaRPr lang="en-US" sz="1600" dirty="0"/>
          </a:p>
        </p:txBody>
      </p:sp>
      <p:sp>
        <p:nvSpPr>
          <p:cNvPr id="3" name="Text Placeholder 3"/>
          <p:cNvSpPr>
            <a:spLocks noGrp="1"/>
          </p:cNvSpPr>
          <p:nvPr>
            <p:ph type="body" sz="quarter" idx="4294967295"/>
          </p:nvPr>
        </p:nvSpPr>
        <p:spPr>
          <a:xfrm>
            <a:off x="670561" y="2743200"/>
            <a:ext cx="5897873" cy="3048000"/>
          </a:xfrm>
          <a:prstGeom prst="rect">
            <a:avLst/>
          </a:prstGeom>
        </p:spPr>
        <p:txBody>
          <a:bodyPr/>
          <a:lstStyle/>
          <a:p>
            <a:pPr marL="0" indent="-46083">
              <a:buNone/>
            </a:pPr>
            <a:r>
              <a:rPr lang="en-US" b="1" dirty="0" smtClean="0"/>
              <a:t>Stephen L. Thumb</a:t>
            </a:r>
            <a:endParaRPr lang="en-US" sz="1600" dirty="0" smtClean="0"/>
          </a:p>
          <a:p>
            <a:pPr marL="0" indent="0">
              <a:buNone/>
            </a:pPr>
            <a:r>
              <a:rPr lang="en-US" sz="1600" dirty="0" smtClean="0"/>
              <a:t> </a:t>
            </a:r>
            <a:endParaRPr lang="en-US" sz="1600" dirty="0"/>
          </a:p>
        </p:txBody>
      </p:sp>
    </p:spTree>
    <p:extLst>
      <p:ext uri="{BB962C8B-B14F-4D97-AF65-F5344CB8AC3E}">
        <p14:creationId xmlns:p14="http://schemas.microsoft.com/office/powerpoint/2010/main" val="2834442624"/>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00"/>
          </a:solidFill>
        </p:spPr>
        <p:txBody>
          <a:bodyPr/>
          <a:lstStyle/>
          <a:p>
            <a:r>
              <a:rPr lang="en-US" dirty="0" smtClean="0">
                <a:solidFill>
                  <a:schemeClr val="tx1"/>
                </a:solidFill>
              </a:rPr>
              <a:t>HISTORICAL PERSPECTIVE: SEQUENCE OF EVENTS</a:t>
            </a:r>
            <a:endParaRPr lang="en-US" dirty="0">
              <a:solidFill>
                <a:schemeClr val="tx1"/>
              </a:solidFill>
            </a:endParaRP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343521"/>
          </a:xfrm>
        </p:spPr>
        <p:txBody>
          <a:bodyPr/>
          <a:lstStyle/>
          <a:p>
            <a:pPr lvl="1"/>
            <a:r>
              <a:rPr lang="en-US" dirty="0" smtClean="0"/>
              <a:t>2012 to 2014</a:t>
            </a:r>
          </a:p>
          <a:p>
            <a:pPr lvl="2"/>
            <a:r>
              <a:rPr lang="en-US" dirty="0" smtClean="0"/>
              <a:t>West Texas power loads surged.</a:t>
            </a:r>
          </a:p>
          <a:p>
            <a:pPr lvl="3"/>
            <a:r>
              <a:rPr lang="en-US" dirty="0" smtClean="0"/>
              <a:t>2014 West Texas rig count was 4.5 times the 2009 average.</a:t>
            </a:r>
          </a:p>
          <a:p>
            <a:pPr lvl="2"/>
            <a:r>
              <a:rPr lang="en-US" dirty="0" smtClean="0"/>
              <a:t>Any excess distribution and transmission capacity was exhausted.</a:t>
            </a:r>
          </a:p>
          <a:p>
            <a:pPr lvl="2"/>
            <a:r>
              <a:rPr lang="en-US" dirty="0" smtClean="0"/>
              <a:t>Significant congestion occurred.</a:t>
            </a:r>
            <a:r>
              <a:rPr lang="en-US" baseline="30000" dirty="0" smtClean="0"/>
              <a:t>(1)</a:t>
            </a:r>
            <a:r>
              <a:rPr lang="en-US" dirty="0" smtClean="0"/>
              <a:t> </a:t>
            </a:r>
          </a:p>
          <a:p>
            <a:pPr lvl="3"/>
            <a:r>
              <a:rPr lang="en-US" dirty="0" smtClean="0"/>
              <a:t>In 2012 eight of the top 15 constraint points within ERCOT were in West Texas (i.e., congestion rent equaled $270 million).</a:t>
            </a:r>
          </a:p>
          <a:p>
            <a:pPr lvl="3"/>
            <a:r>
              <a:rPr lang="en-US" dirty="0" smtClean="0"/>
              <a:t>Projections for 2013 were that the top five constraint points within ERCOT would be in West Texas.</a:t>
            </a:r>
            <a:endParaRPr lang="en-US" dirty="0"/>
          </a:p>
        </p:txBody>
      </p:sp>
      <p:sp>
        <p:nvSpPr>
          <p:cNvPr id="8" name="TextBox 7"/>
          <p:cNvSpPr txBox="1"/>
          <p:nvPr/>
        </p:nvSpPr>
        <p:spPr>
          <a:xfrm>
            <a:off x="619124" y="6858714"/>
            <a:ext cx="1806905" cy="246221"/>
          </a:xfrm>
          <a:prstGeom prst="rect">
            <a:avLst/>
          </a:prstGeom>
          <a:noFill/>
        </p:spPr>
        <p:txBody>
          <a:bodyPr wrap="none" rtlCol="0">
            <a:spAutoFit/>
          </a:bodyPr>
          <a:lstStyle/>
          <a:p>
            <a:r>
              <a:rPr lang="en-US" sz="1000" dirty="0" smtClean="0"/>
              <a:t>(1) See exhibits in Appendix.</a:t>
            </a:r>
            <a:endParaRPr lang="en-US" sz="10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88" r="2627" b="5629"/>
          <a:stretch/>
        </p:blipFill>
        <p:spPr bwMode="auto">
          <a:xfrm>
            <a:off x="1962150" y="3355442"/>
            <a:ext cx="6992230" cy="350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465687"/>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00"/>
          </a:solidFill>
        </p:spPr>
        <p:txBody>
          <a:bodyPr/>
          <a:lstStyle/>
          <a:p>
            <a:r>
              <a:rPr lang="en-US" dirty="0">
                <a:solidFill>
                  <a:schemeClr val="tx1"/>
                </a:solidFill>
              </a:rPr>
              <a:t>HISTORICAL PERSPECTIVE: SEQUENCE OF EVENTS</a:t>
            </a: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800721"/>
          </a:xfrm>
        </p:spPr>
        <p:txBody>
          <a:bodyPr/>
          <a:lstStyle/>
          <a:p>
            <a:pPr lvl="1"/>
            <a:r>
              <a:rPr lang="en-US" dirty="0" smtClean="0"/>
              <a:t>2015/2016</a:t>
            </a:r>
          </a:p>
          <a:p>
            <a:pPr lvl="2"/>
            <a:r>
              <a:rPr lang="en-US" dirty="0" smtClean="0"/>
              <a:t>Significant decline in drilling activity.</a:t>
            </a:r>
          </a:p>
          <a:p>
            <a:pPr lvl="2"/>
            <a:r>
              <a:rPr lang="en-US" dirty="0" smtClean="0"/>
              <a:t>However, power loads continue to grow because of additional artificial lift for existing wells.</a:t>
            </a:r>
          </a:p>
          <a:p>
            <a:pPr lvl="2"/>
            <a:r>
              <a:rPr lang="en-US" dirty="0" smtClean="0"/>
              <a:t>Beginning a lull period, which represents a unique time window to improve the overall planning process.</a:t>
            </a:r>
          </a:p>
          <a:p>
            <a:pPr lvl="3"/>
            <a:r>
              <a:rPr lang="en-US" dirty="0" smtClean="0"/>
              <a:t>Declining well completions.</a:t>
            </a:r>
          </a:p>
          <a:p>
            <a:pPr lvl="3"/>
            <a:r>
              <a:rPr lang="en-US" dirty="0" smtClean="0"/>
              <a:t>Flat to declining production.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7" y="3190378"/>
            <a:ext cx="4491767" cy="2891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361" t="4265" r="8660" b="6482"/>
          <a:stretch/>
        </p:blipFill>
        <p:spPr bwMode="auto">
          <a:xfrm>
            <a:off x="4994694" y="3209428"/>
            <a:ext cx="4760496"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81025" y="3209428"/>
            <a:ext cx="4238625" cy="200055"/>
          </a:xfrm>
          <a:prstGeom prst="rect">
            <a:avLst/>
          </a:prstGeom>
          <a:solidFill>
            <a:srgbClr val="051166"/>
          </a:solidFill>
        </p:spPr>
        <p:txBody>
          <a:bodyPr wrap="square" rtlCol="0">
            <a:spAutoFit/>
          </a:bodyPr>
          <a:lstStyle/>
          <a:p>
            <a:pPr algn="ctr"/>
            <a:r>
              <a:rPr lang="en-US" sz="700" b="1" dirty="0" smtClean="0">
                <a:solidFill>
                  <a:schemeClr val="tx1"/>
                </a:solidFill>
              </a:rPr>
              <a:t>MONTHLY WEST TEXAS WELL COMPLETION</a:t>
            </a:r>
            <a:endParaRPr lang="en-US" sz="700" b="1" dirty="0">
              <a:solidFill>
                <a:schemeClr val="tx1"/>
              </a:solidFill>
            </a:endParaRPr>
          </a:p>
        </p:txBody>
      </p:sp>
    </p:spTree>
    <p:extLst>
      <p:ext uri="{BB962C8B-B14F-4D97-AF65-F5344CB8AC3E}">
        <p14:creationId xmlns:p14="http://schemas.microsoft.com/office/powerpoint/2010/main" val="1413224713"/>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00"/>
          </a:solidFill>
        </p:spPr>
        <p:txBody>
          <a:bodyPr/>
          <a:lstStyle/>
          <a:p>
            <a:r>
              <a:rPr lang="en-US" dirty="0">
                <a:solidFill>
                  <a:schemeClr val="tx1"/>
                </a:solidFill>
              </a:rPr>
              <a:t>HISTORICAL PERSPECTIVE: SEQUENCE OF EVENTS</a:t>
            </a: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800721"/>
          </a:xfrm>
        </p:spPr>
        <p:txBody>
          <a:bodyPr/>
          <a:lstStyle/>
          <a:p>
            <a:r>
              <a:rPr lang="en-US" dirty="0" smtClean="0"/>
              <a:t>Assessment</a:t>
            </a:r>
          </a:p>
          <a:p>
            <a:pPr lvl="1"/>
            <a:r>
              <a:rPr lang="en-US" dirty="0" smtClean="0"/>
              <a:t>TDSPs/ERCOT</a:t>
            </a:r>
          </a:p>
          <a:p>
            <a:pPr lvl="2"/>
            <a:r>
              <a:rPr lang="en-US" dirty="0" smtClean="0"/>
              <a:t>Initially </a:t>
            </a:r>
            <a:r>
              <a:rPr lang="en-US" b="1" dirty="0" smtClean="0"/>
              <a:t>caught off guard</a:t>
            </a:r>
            <a:r>
              <a:rPr lang="en-US" dirty="0" smtClean="0"/>
              <a:t>.</a:t>
            </a:r>
          </a:p>
          <a:p>
            <a:pPr lvl="3"/>
            <a:r>
              <a:rPr lang="en-US" b="1" dirty="0" smtClean="0"/>
              <a:t>Missed the initial ramp up</a:t>
            </a:r>
            <a:r>
              <a:rPr lang="en-US" dirty="0" smtClean="0"/>
              <a:t> in drilling activity and did not </a:t>
            </a:r>
            <a:r>
              <a:rPr lang="en-US" dirty="0"/>
              <a:t>appreciate fully that </a:t>
            </a:r>
            <a:r>
              <a:rPr lang="en-US" dirty="0" smtClean="0"/>
              <a:t>this was the beginning of a multi-year trend.</a:t>
            </a:r>
          </a:p>
          <a:p>
            <a:pPr lvl="3"/>
            <a:r>
              <a:rPr lang="en-US" dirty="0" smtClean="0"/>
              <a:t>Did not fully appreciate the significant </a:t>
            </a:r>
            <a:r>
              <a:rPr lang="en-US" b="1" dirty="0" smtClean="0"/>
              <a:t>increase in energy intensity</a:t>
            </a:r>
            <a:r>
              <a:rPr lang="en-US" dirty="0" smtClean="0"/>
              <a:t> that is associated with unconventional drilling vs. historical conventional drilling.</a:t>
            </a:r>
          </a:p>
          <a:p>
            <a:pPr lvl="2"/>
            <a:r>
              <a:rPr lang="en-US" b="1" dirty="0" smtClean="0"/>
              <a:t>Once behind </a:t>
            </a:r>
            <a:r>
              <a:rPr lang="en-US" dirty="0" smtClean="0"/>
              <a:t>the curve it was very difficult to catch up.</a:t>
            </a:r>
          </a:p>
          <a:p>
            <a:pPr lvl="2"/>
            <a:r>
              <a:rPr lang="en-US" dirty="0" smtClean="0"/>
              <a:t>Nevertheless, the TDSPs have </a:t>
            </a:r>
            <a:r>
              <a:rPr lang="en-US" b="1" dirty="0" smtClean="0"/>
              <a:t>strengthened and expanded</a:t>
            </a:r>
            <a:r>
              <a:rPr lang="en-US" dirty="0" smtClean="0"/>
              <a:t> their systems significantly.</a:t>
            </a:r>
          </a:p>
          <a:p>
            <a:pPr lvl="3"/>
            <a:r>
              <a:rPr lang="en-US" dirty="0" smtClean="0"/>
              <a:t>In 2015 only one of the top 15 ERCOT constraint points was in West Texas.</a:t>
            </a:r>
            <a:r>
              <a:rPr lang="en-US" baseline="30000" dirty="0" smtClean="0"/>
              <a:t>(1)</a:t>
            </a:r>
            <a:r>
              <a:rPr lang="en-US" dirty="0" smtClean="0"/>
              <a:t> </a:t>
            </a:r>
          </a:p>
          <a:p>
            <a:pPr lvl="3"/>
            <a:r>
              <a:rPr lang="en-US" dirty="0" smtClean="0"/>
              <a:t>In 2016 committed to </a:t>
            </a:r>
            <a:r>
              <a:rPr lang="en-US" i="1" dirty="0" smtClean="0"/>
              <a:t>Far West Texas Project</a:t>
            </a:r>
            <a:r>
              <a:rPr lang="en-US" dirty="0" smtClean="0"/>
              <a:t>, which includes a greenfield 345 kV line.</a:t>
            </a:r>
            <a:r>
              <a:rPr lang="en-US" baseline="30000" dirty="0" smtClean="0"/>
              <a:t>(2)</a:t>
            </a:r>
            <a:r>
              <a:rPr lang="en-US" dirty="0" smtClean="0"/>
              <a:t> </a:t>
            </a:r>
          </a:p>
        </p:txBody>
      </p:sp>
      <p:sp>
        <p:nvSpPr>
          <p:cNvPr id="7" name="TextBox 6"/>
          <p:cNvSpPr txBox="1"/>
          <p:nvPr/>
        </p:nvSpPr>
        <p:spPr>
          <a:xfrm>
            <a:off x="619123" y="6677769"/>
            <a:ext cx="8953501" cy="400110"/>
          </a:xfrm>
          <a:prstGeom prst="rect">
            <a:avLst/>
          </a:prstGeom>
          <a:noFill/>
        </p:spPr>
        <p:txBody>
          <a:bodyPr wrap="square" rtlCol="0">
            <a:spAutoFit/>
          </a:bodyPr>
          <a:lstStyle/>
          <a:p>
            <a:pPr marL="228600" indent="-228600">
              <a:buFont typeface="+mj-lt"/>
              <a:buAutoNum type="arabicParenR"/>
            </a:pPr>
            <a:r>
              <a:rPr lang="en-US" sz="1000" dirty="0" smtClean="0"/>
              <a:t>See exhibit in Appendix.</a:t>
            </a:r>
          </a:p>
          <a:p>
            <a:pPr marL="228600" indent="-228600">
              <a:buFont typeface="+mj-lt"/>
              <a:buAutoNum type="arabicParenR"/>
            </a:pPr>
            <a:r>
              <a:rPr lang="en-US" sz="1000" dirty="0" smtClean="0"/>
              <a:t>See “Far West Texas Project”, Presentation to ERCOT Regional Planning Group, April 21, 2016.</a:t>
            </a:r>
            <a:endParaRPr lang="en-US" sz="1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517" y="4244591"/>
            <a:ext cx="9440712" cy="220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928933"/>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00"/>
          </a:solidFill>
        </p:spPr>
        <p:txBody>
          <a:bodyPr/>
          <a:lstStyle/>
          <a:p>
            <a:r>
              <a:rPr lang="en-US" dirty="0">
                <a:solidFill>
                  <a:schemeClr val="tx1"/>
                </a:solidFill>
              </a:rPr>
              <a:t>HISTORICAL PERSPECTIVE: SEQUENCE OF EVENTS</a:t>
            </a:r>
          </a:p>
        </p:txBody>
      </p:sp>
      <p:sp>
        <p:nvSpPr>
          <p:cNvPr id="5" name="Footer Placeholder 4"/>
          <p:cNvSpPr>
            <a:spLocks noGrp="1"/>
          </p:cNvSpPr>
          <p:nvPr>
            <p:ph type="ftr" sz="quarter" idx="10"/>
          </p:nvPr>
        </p:nvSpPr>
        <p:spPr/>
        <p:txBody>
          <a:bodyPr/>
          <a:lstStyle/>
          <a:p>
            <a:r>
              <a:rPr lang="en-US" cap="none" dirty="0"/>
              <a:t>E</a:t>
            </a:r>
            <a:r>
              <a:rPr lang="en-US" cap="small" dirty="0"/>
              <a:t>nergy </a:t>
            </a:r>
            <a:r>
              <a:rPr lang="en-US" cap="none" dirty="0"/>
              <a:t>V</a:t>
            </a:r>
            <a:r>
              <a:rPr lang="en-US" cap="small" dirty="0"/>
              <a:t>entures </a:t>
            </a:r>
            <a:r>
              <a:rPr lang="en-US" cap="none" dirty="0"/>
              <a:t>A</a:t>
            </a:r>
            <a:r>
              <a:rPr lang="en-US" cap="small" dirty="0"/>
              <a:t>nalysis, </a:t>
            </a:r>
            <a:r>
              <a:rPr lang="en-US" cap="none" dirty="0"/>
              <a:t>I</a:t>
            </a:r>
            <a:r>
              <a:rPr lang="en-US" cap="small" dirty="0"/>
              <a:t>nc</a:t>
            </a:r>
            <a:r>
              <a:rPr lang="en-US" dirty="0"/>
              <a:t>.</a:t>
            </a:r>
          </a:p>
        </p:txBody>
      </p:sp>
      <p:sp>
        <p:nvSpPr>
          <p:cNvPr id="6" name="Content Placeholder 2"/>
          <p:cNvSpPr>
            <a:spLocks noGrp="1"/>
          </p:cNvSpPr>
          <p:nvPr>
            <p:ph type="body" sz="quarter" idx="12"/>
          </p:nvPr>
        </p:nvSpPr>
        <p:spPr>
          <a:xfrm>
            <a:off x="502927" y="1295404"/>
            <a:ext cx="9169558" cy="5800721"/>
          </a:xfrm>
        </p:spPr>
        <p:txBody>
          <a:bodyPr/>
          <a:lstStyle/>
          <a:p>
            <a:pPr lvl="1"/>
            <a:r>
              <a:rPr lang="en-US" dirty="0"/>
              <a:t>All stakeholders</a:t>
            </a:r>
          </a:p>
          <a:p>
            <a:pPr lvl="2"/>
            <a:r>
              <a:rPr lang="en-US" b="1" dirty="0"/>
              <a:t>Communications</a:t>
            </a:r>
            <a:r>
              <a:rPr lang="en-US" dirty="0"/>
              <a:t> throughout the planning process </a:t>
            </a:r>
            <a:r>
              <a:rPr lang="en-US" dirty="0" smtClean="0"/>
              <a:t>were </a:t>
            </a:r>
            <a:r>
              <a:rPr lang="en-US" dirty="0"/>
              <a:t>not close to optimum.</a:t>
            </a:r>
          </a:p>
          <a:p>
            <a:pPr lvl="2"/>
            <a:r>
              <a:rPr lang="en-US" b="1" dirty="0"/>
              <a:t>Tensions</a:t>
            </a:r>
            <a:r>
              <a:rPr lang="en-US" dirty="0"/>
              <a:t> between the stakeholders, while improving, </a:t>
            </a:r>
            <a:r>
              <a:rPr lang="en-US" dirty="0" smtClean="0"/>
              <a:t>have been very </a:t>
            </a:r>
            <a:r>
              <a:rPr lang="en-US" dirty="0"/>
              <a:t>high.</a:t>
            </a:r>
          </a:p>
          <a:p>
            <a:pPr lvl="3"/>
            <a:r>
              <a:rPr lang="en-US" b="1" dirty="0"/>
              <a:t>Numerous examples </a:t>
            </a:r>
            <a:r>
              <a:rPr lang="en-US" dirty="0"/>
              <a:t>of impairment to operations because of lack of timely service.</a:t>
            </a:r>
          </a:p>
          <a:p>
            <a:pPr lvl="1"/>
            <a:r>
              <a:rPr lang="en-US" dirty="0" smtClean="0"/>
              <a:t>Going forward</a:t>
            </a:r>
          </a:p>
          <a:p>
            <a:pPr lvl="2"/>
            <a:r>
              <a:rPr lang="en-US" dirty="0" smtClean="0"/>
              <a:t>TDSPs/ERCOT.</a:t>
            </a:r>
          </a:p>
          <a:p>
            <a:pPr lvl="3"/>
            <a:r>
              <a:rPr lang="en-US" dirty="0" smtClean="0"/>
              <a:t>Have much </a:t>
            </a:r>
            <a:r>
              <a:rPr lang="en-US" b="1" dirty="0" smtClean="0"/>
              <a:t>greater appreciation</a:t>
            </a:r>
            <a:r>
              <a:rPr lang="en-US" dirty="0" smtClean="0"/>
              <a:t> of the unique attributes of the Permian Basin and its likely role in world oil markets.</a:t>
            </a:r>
          </a:p>
          <a:p>
            <a:pPr lvl="3"/>
            <a:r>
              <a:rPr lang="en-US" dirty="0" smtClean="0"/>
              <a:t>Foresee a significant </a:t>
            </a:r>
            <a:r>
              <a:rPr lang="en-US" b="1" dirty="0" smtClean="0"/>
              <a:t>recovery</a:t>
            </a:r>
            <a:r>
              <a:rPr lang="en-US" dirty="0" smtClean="0"/>
              <a:t> in West Texas drilling activity and production.</a:t>
            </a:r>
          </a:p>
          <a:p>
            <a:pPr lvl="3"/>
            <a:r>
              <a:rPr lang="en-US" dirty="0" smtClean="0"/>
              <a:t>Want to be </a:t>
            </a:r>
            <a:r>
              <a:rPr lang="en-US" b="1" dirty="0" smtClean="0"/>
              <a:t>prepared</a:t>
            </a:r>
            <a:r>
              <a:rPr lang="en-US" dirty="0" smtClean="0"/>
              <a:t> for the next surge.</a:t>
            </a:r>
          </a:p>
          <a:p>
            <a:pPr lvl="4"/>
            <a:r>
              <a:rPr lang="en-US" dirty="0" smtClean="0"/>
              <a:t>Do not want a repeat of the 2012 to 2014 period.</a:t>
            </a:r>
          </a:p>
          <a:p>
            <a:pPr lvl="3"/>
            <a:r>
              <a:rPr lang="en-US" dirty="0" smtClean="0"/>
              <a:t>Focus is solving the problem in the </a:t>
            </a:r>
            <a:r>
              <a:rPr lang="en-US" b="1" dirty="0" smtClean="0"/>
              <a:t>aggregate</a:t>
            </a:r>
            <a:r>
              <a:rPr lang="en-US" dirty="0" smtClean="0"/>
              <a:t>.</a:t>
            </a:r>
          </a:p>
          <a:p>
            <a:pPr lvl="2"/>
            <a:r>
              <a:rPr lang="en-US" dirty="0" smtClean="0"/>
              <a:t>Producers.</a:t>
            </a:r>
          </a:p>
          <a:p>
            <a:pPr lvl="3"/>
            <a:r>
              <a:rPr lang="en-US" dirty="0" smtClean="0"/>
              <a:t>For the most part, want to </a:t>
            </a:r>
            <a:r>
              <a:rPr lang="en-US" b="1" dirty="0" smtClean="0"/>
              <a:t>improve</a:t>
            </a:r>
            <a:r>
              <a:rPr lang="en-US" dirty="0" smtClean="0"/>
              <a:t> the following:</a:t>
            </a:r>
          </a:p>
          <a:p>
            <a:pPr lvl="4"/>
            <a:r>
              <a:rPr lang="en-US" dirty="0" smtClean="0"/>
              <a:t>Communications.</a:t>
            </a:r>
          </a:p>
          <a:p>
            <a:pPr lvl="4"/>
            <a:r>
              <a:rPr lang="en-US" dirty="0" smtClean="0"/>
              <a:t>The overall planning process and are willing to work with TDSPs and ERCOT.</a:t>
            </a:r>
          </a:p>
          <a:p>
            <a:pPr lvl="4"/>
            <a:r>
              <a:rPr lang="en-US" dirty="0" smtClean="0"/>
              <a:t>The overall coverage of the industry’s power requirements.</a:t>
            </a:r>
          </a:p>
        </p:txBody>
      </p:sp>
    </p:spTree>
    <p:extLst>
      <p:ext uri="{BB962C8B-B14F-4D97-AF65-F5344CB8AC3E}">
        <p14:creationId xmlns:p14="http://schemas.microsoft.com/office/powerpoint/2010/main" val="2943064025"/>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EVA Template">
  <a:themeElements>
    <a:clrScheme name="JPMFAM_FB_TEMP_3_01 2">
      <a:dk1>
        <a:srgbClr val="5274F8"/>
      </a:dk1>
      <a:lt1>
        <a:srgbClr val="FFFFFF"/>
      </a:lt1>
      <a:dk2>
        <a:srgbClr val="000000"/>
      </a:dk2>
      <a:lt2>
        <a:srgbClr val="FFFF99"/>
      </a:lt2>
      <a:accent1>
        <a:srgbClr val="5274F8"/>
      </a:accent1>
      <a:accent2>
        <a:srgbClr val="EE3438"/>
      </a:accent2>
      <a:accent3>
        <a:srgbClr val="AAAAAA"/>
      </a:accent3>
      <a:accent4>
        <a:srgbClr val="DADADA"/>
      </a:accent4>
      <a:accent5>
        <a:srgbClr val="B3BCFB"/>
      </a:accent5>
      <a:accent6>
        <a:srgbClr val="D82E32"/>
      </a:accent6>
      <a:hlink>
        <a:srgbClr val="16B072"/>
      </a:hlink>
      <a:folHlink>
        <a:srgbClr val="D3831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bg1"/>
          </a:solidFill>
          <a:prstDash val="solid"/>
          <a:round/>
          <a:headEnd type="none" w="med" len="med"/>
          <a:tailEnd type="triangl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a:ln>
              <a:noFill/>
            </a:ln>
            <a:solidFill>
              <a:schemeClr val="bg1"/>
            </a:solidFill>
            <a:effectLst/>
            <a:latin typeface="Arial" pitchFamily="-111" charset="0"/>
          </a:defRPr>
        </a:defPPr>
      </a:lstStyle>
    </a:spDef>
    <a:lnDef>
      <a:spPr bwMode="auto">
        <a:noFill/>
        <a:ln w="9525" cap="flat" cmpd="sng" algn="ctr">
          <a:solidFill>
            <a:schemeClr val="bg1"/>
          </a:solidFill>
          <a:prstDash val="solid"/>
          <a:round/>
          <a:headEnd type="none" w="med" len="med"/>
          <a:tailEnd type="triangle" w="med" len="med"/>
        </a:ln>
        <a:effectLst/>
      </a:spPr>
      <a:bodyPr/>
      <a:lstStyle/>
    </a:lnDef>
  </a:objectDefaults>
  <a:extraClrSchemeLst>
    <a:extraClrScheme>
      <a:clrScheme name="JPMFAM_FB_TEMP_3_01 1">
        <a:dk1>
          <a:srgbClr val="000000"/>
        </a:dk1>
        <a:lt1>
          <a:srgbClr val="FFFFFF"/>
        </a:lt1>
        <a:dk2>
          <a:srgbClr val="000000"/>
        </a:dk2>
        <a:lt2>
          <a:srgbClr val="919191"/>
        </a:lt2>
        <a:accent1>
          <a:srgbClr val="666666"/>
        </a:accent1>
        <a:accent2>
          <a:srgbClr val="999999"/>
        </a:accent2>
        <a:accent3>
          <a:srgbClr val="FFFFFF"/>
        </a:accent3>
        <a:accent4>
          <a:srgbClr val="000000"/>
        </a:accent4>
        <a:accent5>
          <a:srgbClr val="B8B8B8"/>
        </a:accent5>
        <a:accent6>
          <a:srgbClr val="8A8A8A"/>
        </a:accent6>
        <a:hlink>
          <a:srgbClr val="CCCCCC"/>
        </a:hlink>
        <a:folHlink>
          <a:srgbClr val="E6E6E6"/>
        </a:folHlink>
      </a:clrScheme>
      <a:clrMap bg1="lt1" tx1="dk1" bg2="lt2" tx2="dk2" accent1="accent1" accent2="accent2" accent3="accent3" accent4="accent4" accent5="accent5" accent6="accent6" hlink="hlink" folHlink="folHlink"/>
    </a:extraClrScheme>
    <a:extraClrScheme>
      <a:clrScheme name="JPMFAM_FB_TEMP_3_01 2">
        <a:dk1>
          <a:srgbClr val="5274F8"/>
        </a:dk1>
        <a:lt1>
          <a:srgbClr val="FFFFFF"/>
        </a:lt1>
        <a:dk2>
          <a:srgbClr val="000000"/>
        </a:dk2>
        <a:lt2>
          <a:srgbClr val="FFFF99"/>
        </a:lt2>
        <a:accent1>
          <a:srgbClr val="5274F8"/>
        </a:accent1>
        <a:accent2>
          <a:srgbClr val="EE3438"/>
        </a:accent2>
        <a:accent3>
          <a:srgbClr val="AAAAAA"/>
        </a:accent3>
        <a:accent4>
          <a:srgbClr val="DADADA"/>
        </a:accent4>
        <a:accent5>
          <a:srgbClr val="B3BCFB"/>
        </a:accent5>
        <a:accent6>
          <a:srgbClr val="D82E32"/>
        </a:accent6>
        <a:hlink>
          <a:srgbClr val="16B072"/>
        </a:hlink>
        <a:folHlink>
          <a:srgbClr val="D3831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62171</TotalTime>
  <Words>4632</Words>
  <Application>Microsoft Office PowerPoint</Application>
  <PresentationFormat>Custom</PresentationFormat>
  <Paragraphs>534</Paragraphs>
  <Slides>50</Slides>
  <Notes>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EVA Template</vt:lpstr>
      <vt:lpstr>PowerPoint Presentation</vt:lpstr>
      <vt:lpstr>OUTLINE</vt:lpstr>
      <vt:lpstr>OBJECTIVES</vt:lpstr>
      <vt:lpstr>OUTLINE</vt:lpstr>
      <vt:lpstr>HISTORICAL PERSPECTIVE</vt:lpstr>
      <vt:lpstr>HISTORICAL PERSPECTIVE: SEQUENCE OF EVENTS</vt:lpstr>
      <vt:lpstr>HISTORICAL PERSPECTIVE: SEQUENCE OF EVENTS</vt:lpstr>
      <vt:lpstr>HISTORICAL PERSPECTIVE: SEQUENCE OF EVENTS</vt:lpstr>
      <vt:lpstr>HISTORICAL PERSPECTIVE: SEQUENCE OF EVENTS</vt:lpstr>
      <vt:lpstr>PERSPECTIVE FOR THE PERMIAN BASIN</vt:lpstr>
      <vt:lpstr>PERSPECTIVE FOR THE PERMIAN BASIN</vt:lpstr>
      <vt:lpstr>PERSPECTIVE FOR THE PERMIAN BASIN</vt:lpstr>
      <vt:lpstr>OUTLINE</vt:lpstr>
      <vt:lpstr>PLANNING PROCESS:  GENERAL OBSERVATIONS</vt:lpstr>
      <vt:lpstr>PLANNING PROCESS:  GENERal OBSERVATIONS</vt:lpstr>
      <vt:lpstr>PLANNING PROCESS: GENERAL OBSERVATIONS</vt:lpstr>
      <vt:lpstr>PLANNING PROCESS:   KEY CHARACTERISTICS</vt:lpstr>
      <vt:lpstr>PLANNING PROCESS: KEY CHARACTERISTICS</vt:lpstr>
      <vt:lpstr>SIMPLIFIED OVERVIEW OF POWER REQUIREMENTS (LARGE PRODUCERS)</vt:lpstr>
      <vt:lpstr>SIMPLIFIED OVERVIEW FOR POWER REQUIREMENTS (SMALL PRODUCERS)</vt:lpstr>
      <vt:lpstr>PLANNING PROCESS: KEY CHARACTERISTICS</vt:lpstr>
      <vt:lpstr>PLANNING PROCESS:   EVALUATIONS</vt:lpstr>
      <vt:lpstr>PLANNING PROCESS:   evaluations</vt:lpstr>
      <vt:lpstr>PLANNING PROCESS: evaluations</vt:lpstr>
      <vt:lpstr>PLANNING PROCESS: evaluations</vt:lpstr>
      <vt:lpstr>PLANNING PROCESS: evaluations</vt:lpstr>
      <vt:lpstr>PLANNING PROCESS: evaluations</vt:lpstr>
      <vt:lpstr>OUTLINE</vt:lpstr>
      <vt:lpstr>PLANNING PROCESS: SUGGESTIONS AND RECOMMENDATIONS</vt:lpstr>
      <vt:lpstr>PLANNING PROCESS: SUGGESTIONS AND RECOMMENDATIONS</vt:lpstr>
      <vt:lpstr>PLANNING PROCESS: SUGGESTIONS AND RECOMMENDATIONS</vt:lpstr>
      <vt:lpstr>PLANNING PROCESS: PROPOSED MAP FOR midland</vt:lpstr>
      <vt:lpstr>PLANNING PROCESS: PROPOSED MAP FOR LYNN COUNTY</vt:lpstr>
      <vt:lpstr>PLANNING PROCESS: SUGGESTIONS AND RECOMMENDATIONS</vt:lpstr>
      <vt:lpstr>PLANNING PROCESS: SUGGESTIONS AND RECOMMENDATIONS</vt:lpstr>
      <vt:lpstr>PLANNING PROCESS: SUGGESTIONS AND RECOMMENDATIONS</vt:lpstr>
      <vt:lpstr>EXAMPLE OF WEST TEXAS INFRASTRUCTURE LOAD FORECAST(1) </vt:lpstr>
      <vt:lpstr>PLANNING PROCESS: SUGGESTIONS AND RECOMMENDATIONS</vt:lpstr>
      <vt:lpstr>PLANNING PROCESS: SUGGESTIONS AND RECOMMENDATIONS</vt:lpstr>
      <vt:lpstr>OUTLINE</vt:lpstr>
      <vt:lpstr>2012 top 15 constraints on the ercot system</vt:lpstr>
      <vt:lpstr>2012 five-year transmission plan – projected 2013 reliability constraints</vt:lpstr>
      <vt:lpstr>2015 top 15 constraints on the ercot system</vt:lpstr>
      <vt:lpstr>RECENT WEST TEXAS OIL RIG COUNTY BY OPERATOR</vt:lpstr>
      <vt:lpstr>WEST TEXAS</vt:lpstr>
      <vt:lpstr>WEST TEXAS</vt:lpstr>
      <vt:lpstr>TDSP SYSTEM IMPROVEMENTS</vt:lpstr>
      <vt:lpstr>EXAMPLE LOAD HEAT MAP – EXHIBIT I</vt:lpstr>
      <vt:lpstr>EXAMPLE LINE OVERLOADS MAP – EXHIBIT Ii</vt:lpstr>
      <vt:lpstr>PowerPoint Presentation</vt:lpstr>
    </vt:vector>
  </TitlesOfParts>
  <Company>JPMorgan Chase &amp; 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Opportunity</dc:title>
  <dc:creator>I064547</dc:creator>
  <cp:lastModifiedBy>Donna Wilson</cp:lastModifiedBy>
  <cp:revision>1774</cp:revision>
  <cp:lastPrinted>2016-05-12T13:58:24Z</cp:lastPrinted>
  <dcterms:created xsi:type="dcterms:W3CDTF">2010-02-01T19:06:34Z</dcterms:created>
  <dcterms:modified xsi:type="dcterms:W3CDTF">2016-05-17T10:33:35Z</dcterms:modified>
</cp:coreProperties>
</file>