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3" r:id="rId4"/>
    <p:sldMasterId id="2147483648" r:id="rId5"/>
    <p:sldMasterId id="2147483651" r:id="rId6"/>
  </p:sldMasterIdLst>
  <p:notesMasterIdLst>
    <p:notesMasterId r:id="rId175"/>
  </p:notesMasterIdLst>
  <p:handoutMasterIdLst>
    <p:handoutMasterId r:id="rId176"/>
  </p:handoutMasterIdLst>
  <p:sldIdLst>
    <p:sldId id="260" r:id="rId7"/>
    <p:sldId id="258" r:id="rId8"/>
    <p:sldId id="261" r:id="rId9"/>
    <p:sldId id="265" r:id="rId10"/>
    <p:sldId id="264" r:id="rId11"/>
    <p:sldId id="267" r:id="rId12"/>
    <p:sldId id="262" r:id="rId13"/>
    <p:sldId id="266" r:id="rId14"/>
    <p:sldId id="463" r:id="rId15"/>
    <p:sldId id="464" r:id="rId16"/>
    <p:sldId id="364" r:id="rId17"/>
    <p:sldId id="365" r:id="rId18"/>
    <p:sldId id="465" r:id="rId19"/>
    <p:sldId id="466" r:id="rId20"/>
    <p:sldId id="423" r:id="rId21"/>
    <p:sldId id="424" r:id="rId22"/>
    <p:sldId id="427" r:id="rId23"/>
    <p:sldId id="425" r:id="rId24"/>
    <p:sldId id="426" r:id="rId25"/>
    <p:sldId id="429" r:id="rId26"/>
    <p:sldId id="430" r:id="rId27"/>
    <p:sldId id="434" r:id="rId28"/>
    <p:sldId id="438" r:id="rId29"/>
    <p:sldId id="443" r:id="rId30"/>
    <p:sldId id="435" r:id="rId31"/>
    <p:sldId id="439" r:id="rId32"/>
    <p:sldId id="444" r:id="rId33"/>
    <p:sldId id="437" r:id="rId34"/>
    <p:sldId id="440" r:id="rId35"/>
    <p:sldId id="445" r:id="rId36"/>
    <p:sldId id="436" r:id="rId37"/>
    <p:sldId id="441" r:id="rId38"/>
    <p:sldId id="446" r:id="rId39"/>
    <p:sldId id="431" r:id="rId40"/>
    <p:sldId id="442" r:id="rId41"/>
    <p:sldId id="447" r:id="rId42"/>
    <p:sldId id="448" r:id="rId43"/>
    <p:sldId id="467" r:id="rId44"/>
    <p:sldId id="449" r:id="rId45"/>
    <p:sldId id="363" r:id="rId46"/>
    <p:sldId id="268" r:id="rId47"/>
    <p:sldId id="269" r:id="rId48"/>
    <p:sldId id="457" r:id="rId49"/>
    <p:sldId id="270" r:id="rId50"/>
    <p:sldId id="458" r:id="rId51"/>
    <p:sldId id="271" r:id="rId52"/>
    <p:sldId id="459" r:id="rId53"/>
    <p:sldId id="272" r:id="rId54"/>
    <p:sldId id="273" r:id="rId55"/>
    <p:sldId id="274" r:id="rId56"/>
    <p:sldId id="275" r:id="rId57"/>
    <p:sldId id="276" r:id="rId58"/>
    <p:sldId id="277" r:id="rId59"/>
    <p:sldId id="278" r:id="rId60"/>
    <p:sldId id="279" r:id="rId61"/>
    <p:sldId id="280" r:id="rId62"/>
    <p:sldId id="281" r:id="rId63"/>
    <p:sldId id="282" r:id="rId64"/>
    <p:sldId id="283" r:id="rId65"/>
    <p:sldId id="284" r:id="rId66"/>
    <p:sldId id="285" r:id="rId67"/>
    <p:sldId id="460" r:id="rId68"/>
    <p:sldId id="286" r:id="rId69"/>
    <p:sldId id="461" r:id="rId70"/>
    <p:sldId id="287" r:id="rId71"/>
    <p:sldId id="462" r:id="rId72"/>
    <p:sldId id="288" r:id="rId73"/>
    <p:sldId id="289" r:id="rId74"/>
    <p:sldId id="290" r:id="rId75"/>
    <p:sldId id="291" r:id="rId76"/>
    <p:sldId id="292" r:id="rId77"/>
    <p:sldId id="293" r:id="rId78"/>
    <p:sldId id="294" r:id="rId79"/>
    <p:sldId id="295" r:id="rId80"/>
    <p:sldId id="296" r:id="rId81"/>
    <p:sldId id="297" r:id="rId82"/>
    <p:sldId id="298" r:id="rId83"/>
    <p:sldId id="299" r:id="rId84"/>
    <p:sldId id="372" r:id="rId85"/>
    <p:sldId id="300" r:id="rId86"/>
    <p:sldId id="373" r:id="rId87"/>
    <p:sldId id="374" r:id="rId88"/>
    <p:sldId id="375" r:id="rId89"/>
    <p:sldId id="376" r:id="rId90"/>
    <p:sldId id="377" r:id="rId91"/>
    <p:sldId id="378" r:id="rId92"/>
    <p:sldId id="417" r:id="rId93"/>
    <p:sldId id="418" r:id="rId94"/>
    <p:sldId id="379" r:id="rId95"/>
    <p:sldId id="380" r:id="rId96"/>
    <p:sldId id="381" r:id="rId97"/>
    <p:sldId id="382" r:id="rId98"/>
    <p:sldId id="383" r:id="rId99"/>
    <p:sldId id="384" r:id="rId100"/>
    <p:sldId id="385" r:id="rId101"/>
    <p:sldId id="419" r:id="rId102"/>
    <p:sldId id="420" r:id="rId103"/>
    <p:sldId id="386" r:id="rId104"/>
    <p:sldId id="387" r:id="rId105"/>
    <p:sldId id="388" r:id="rId106"/>
    <p:sldId id="389" r:id="rId107"/>
    <p:sldId id="390" r:id="rId108"/>
    <p:sldId id="391" r:id="rId109"/>
    <p:sldId id="392" r:id="rId110"/>
    <p:sldId id="421" r:id="rId111"/>
    <p:sldId id="422" r:id="rId112"/>
    <p:sldId id="371" r:id="rId113"/>
    <p:sldId id="301" r:id="rId114"/>
    <p:sldId id="450" r:id="rId115"/>
    <p:sldId id="302" r:id="rId116"/>
    <p:sldId id="451" r:id="rId117"/>
    <p:sldId id="303" r:id="rId118"/>
    <p:sldId id="452" r:id="rId119"/>
    <p:sldId id="336" r:id="rId120"/>
    <p:sldId id="337" r:id="rId121"/>
    <p:sldId id="338" r:id="rId122"/>
    <p:sldId id="339" r:id="rId123"/>
    <p:sldId id="340" r:id="rId124"/>
    <p:sldId id="341" r:id="rId125"/>
    <p:sldId id="342" r:id="rId126"/>
    <p:sldId id="343" r:id="rId127"/>
    <p:sldId id="344" r:id="rId128"/>
    <p:sldId id="345" r:id="rId129"/>
    <p:sldId id="346" r:id="rId130"/>
    <p:sldId id="347" r:id="rId131"/>
    <p:sldId id="316" r:id="rId132"/>
    <p:sldId id="453" r:id="rId133"/>
    <p:sldId id="348" r:id="rId134"/>
    <p:sldId id="349" r:id="rId135"/>
    <p:sldId id="455" r:id="rId136"/>
    <p:sldId id="350" r:id="rId137"/>
    <p:sldId id="456" r:id="rId138"/>
    <p:sldId id="351" r:id="rId139"/>
    <p:sldId id="352" r:id="rId140"/>
    <p:sldId id="353" r:id="rId141"/>
    <p:sldId id="354" r:id="rId142"/>
    <p:sldId id="355" r:id="rId143"/>
    <p:sldId id="356" r:id="rId144"/>
    <p:sldId id="357" r:id="rId145"/>
    <p:sldId id="358" r:id="rId146"/>
    <p:sldId id="359" r:id="rId147"/>
    <p:sldId id="360" r:id="rId148"/>
    <p:sldId id="361" r:id="rId149"/>
    <p:sldId id="362" r:id="rId150"/>
    <p:sldId id="394" r:id="rId151"/>
    <p:sldId id="395" r:id="rId152"/>
    <p:sldId id="393" r:id="rId153"/>
    <p:sldId id="396" r:id="rId154"/>
    <p:sldId id="397" r:id="rId155"/>
    <p:sldId id="398" r:id="rId156"/>
    <p:sldId id="399" r:id="rId157"/>
    <p:sldId id="400" r:id="rId158"/>
    <p:sldId id="401" r:id="rId159"/>
    <p:sldId id="402" r:id="rId160"/>
    <p:sldId id="403" r:id="rId161"/>
    <p:sldId id="404" r:id="rId162"/>
    <p:sldId id="405" r:id="rId163"/>
    <p:sldId id="406" r:id="rId164"/>
    <p:sldId id="407" r:id="rId165"/>
    <p:sldId id="408" r:id="rId166"/>
    <p:sldId id="409" r:id="rId167"/>
    <p:sldId id="410" r:id="rId168"/>
    <p:sldId id="411" r:id="rId169"/>
    <p:sldId id="412" r:id="rId170"/>
    <p:sldId id="413" r:id="rId171"/>
    <p:sldId id="414" r:id="rId172"/>
    <p:sldId id="415" r:id="rId173"/>
    <p:sldId id="416" r:id="rId17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0091" autoAdjust="0"/>
  </p:normalViewPr>
  <p:slideViewPr>
    <p:cSldViewPr showGuides="1">
      <p:cViewPr varScale="1">
        <p:scale>
          <a:sx n="98" d="100"/>
          <a:sy n="98" d="100"/>
        </p:scale>
        <p:origin x="486" y="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205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33" Type="http://schemas.openxmlformats.org/officeDocument/2006/relationships/slide" Target="slides/slide127.xml"/><Relationship Id="rId138" Type="http://schemas.openxmlformats.org/officeDocument/2006/relationships/slide" Target="slides/slide132.xml"/><Relationship Id="rId154" Type="http://schemas.openxmlformats.org/officeDocument/2006/relationships/slide" Target="slides/slide148.xml"/><Relationship Id="rId159" Type="http://schemas.openxmlformats.org/officeDocument/2006/relationships/slide" Target="slides/slide153.xml"/><Relationship Id="rId175" Type="http://schemas.openxmlformats.org/officeDocument/2006/relationships/notesMaster" Target="notesMasters/notesMaster1.xml"/><Relationship Id="rId170" Type="http://schemas.openxmlformats.org/officeDocument/2006/relationships/slide" Target="slides/slide164.xml"/><Relationship Id="rId16" Type="http://schemas.openxmlformats.org/officeDocument/2006/relationships/slide" Target="slides/slide1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28" Type="http://schemas.openxmlformats.org/officeDocument/2006/relationships/slide" Target="slides/slide122.xml"/><Relationship Id="rId144" Type="http://schemas.openxmlformats.org/officeDocument/2006/relationships/slide" Target="slides/slide138.xml"/><Relationship Id="rId149" Type="http://schemas.openxmlformats.org/officeDocument/2006/relationships/slide" Target="slides/slide143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160" Type="http://schemas.openxmlformats.org/officeDocument/2006/relationships/slide" Target="slides/slide154.xml"/><Relationship Id="rId165" Type="http://schemas.openxmlformats.org/officeDocument/2006/relationships/slide" Target="slides/slide15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18" Type="http://schemas.openxmlformats.org/officeDocument/2006/relationships/slide" Target="slides/slide112.xml"/><Relationship Id="rId134" Type="http://schemas.openxmlformats.org/officeDocument/2006/relationships/slide" Target="slides/slide128.xml"/><Relationship Id="rId139" Type="http://schemas.openxmlformats.org/officeDocument/2006/relationships/slide" Target="slides/slide13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50" Type="http://schemas.openxmlformats.org/officeDocument/2006/relationships/slide" Target="slides/slide144.xml"/><Relationship Id="rId155" Type="http://schemas.openxmlformats.org/officeDocument/2006/relationships/slide" Target="slides/slide149.xml"/><Relationship Id="rId171" Type="http://schemas.openxmlformats.org/officeDocument/2006/relationships/slide" Target="slides/slide165.xml"/><Relationship Id="rId176" Type="http://schemas.openxmlformats.org/officeDocument/2006/relationships/handoutMaster" Target="handoutMasters/handoutMaster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24" Type="http://schemas.openxmlformats.org/officeDocument/2006/relationships/slide" Target="slides/slide118.xml"/><Relationship Id="rId129" Type="http://schemas.openxmlformats.org/officeDocument/2006/relationships/slide" Target="slides/slide123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40" Type="http://schemas.openxmlformats.org/officeDocument/2006/relationships/slide" Target="slides/slide134.xml"/><Relationship Id="rId145" Type="http://schemas.openxmlformats.org/officeDocument/2006/relationships/slide" Target="slides/slide139.xml"/><Relationship Id="rId161" Type="http://schemas.openxmlformats.org/officeDocument/2006/relationships/slide" Target="slides/slide155.xml"/><Relationship Id="rId166" Type="http://schemas.openxmlformats.org/officeDocument/2006/relationships/slide" Target="slides/slide16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49" Type="http://schemas.openxmlformats.org/officeDocument/2006/relationships/slide" Target="slides/slide43.xml"/><Relationship Id="rId114" Type="http://schemas.openxmlformats.org/officeDocument/2006/relationships/slide" Target="slides/slide108.xml"/><Relationship Id="rId119" Type="http://schemas.openxmlformats.org/officeDocument/2006/relationships/slide" Target="slides/slide113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130" Type="http://schemas.openxmlformats.org/officeDocument/2006/relationships/slide" Target="slides/slide124.xml"/><Relationship Id="rId135" Type="http://schemas.openxmlformats.org/officeDocument/2006/relationships/slide" Target="slides/slide129.xml"/><Relationship Id="rId143" Type="http://schemas.openxmlformats.org/officeDocument/2006/relationships/slide" Target="slides/slide137.xml"/><Relationship Id="rId148" Type="http://schemas.openxmlformats.org/officeDocument/2006/relationships/slide" Target="slides/slide142.xml"/><Relationship Id="rId151" Type="http://schemas.openxmlformats.org/officeDocument/2006/relationships/slide" Target="slides/slide145.xml"/><Relationship Id="rId156" Type="http://schemas.openxmlformats.org/officeDocument/2006/relationships/slide" Target="slides/slide150.xml"/><Relationship Id="rId164" Type="http://schemas.openxmlformats.org/officeDocument/2006/relationships/slide" Target="slides/slide158.xml"/><Relationship Id="rId169" Type="http://schemas.openxmlformats.org/officeDocument/2006/relationships/slide" Target="slides/slide163.xml"/><Relationship Id="rId177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72" Type="http://schemas.openxmlformats.org/officeDocument/2006/relationships/slide" Target="slides/slide166.xml"/><Relationship Id="rId180" Type="http://schemas.openxmlformats.org/officeDocument/2006/relationships/tableStyles" Target="tableStyles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slide" Target="slides/slide119.xml"/><Relationship Id="rId141" Type="http://schemas.openxmlformats.org/officeDocument/2006/relationships/slide" Target="slides/slide135.xml"/><Relationship Id="rId146" Type="http://schemas.openxmlformats.org/officeDocument/2006/relationships/slide" Target="slides/slide140.xml"/><Relationship Id="rId167" Type="http://schemas.openxmlformats.org/officeDocument/2006/relationships/slide" Target="slides/slide16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162" Type="http://schemas.openxmlformats.org/officeDocument/2006/relationships/slide" Target="slides/slide156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131" Type="http://schemas.openxmlformats.org/officeDocument/2006/relationships/slide" Target="slides/slide125.xml"/><Relationship Id="rId136" Type="http://schemas.openxmlformats.org/officeDocument/2006/relationships/slide" Target="slides/slide130.xml"/><Relationship Id="rId157" Type="http://schemas.openxmlformats.org/officeDocument/2006/relationships/slide" Target="slides/slide151.xml"/><Relationship Id="rId178" Type="http://schemas.openxmlformats.org/officeDocument/2006/relationships/viewProps" Target="viewProps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52" Type="http://schemas.openxmlformats.org/officeDocument/2006/relationships/slide" Target="slides/slide146.xml"/><Relationship Id="rId173" Type="http://schemas.openxmlformats.org/officeDocument/2006/relationships/slide" Target="slides/slide167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26" Type="http://schemas.openxmlformats.org/officeDocument/2006/relationships/slide" Target="slides/slide120.xml"/><Relationship Id="rId147" Type="http://schemas.openxmlformats.org/officeDocument/2006/relationships/slide" Target="slides/slide141.xml"/><Relationship Id="rId168" Type="http://schemas.openxmlformats.org/officeDocument/2006/relationships/slide" Target="slides/slide162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142" Type="http://schemas.openxmlformats.org/officeDocument/2006/relationships/slide" Target="slides/slide136.xml"/><Relationship Id="rId163" Type="http://schemas.openxmlformats.org/officeDocument/2006/relationships/slide" Target="slides/slide157.xml"/><Relationship Id="rId3" Type="http://schemas.openxmlformats.org/officeDocument/2006/relationships/customXml" Target="../customXml/item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116" Type="http://schemas.openxmlformats.org/officeDocument/2006/relationships/slide" Target="slides/slide110.xml"/><Relationship Id="rId137" Type="http://schemas.openxmlformats.org/officeDocument/2006/relationships/slide" Target="slides/slide131.xml"/><Relationship Id="rId158" Type="http://schemas.openxmlformats.org/officeDocument/2006/relationships/slide" Target="slides/slide152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slide" Target="slides/slide105.xml"/><Relationship Id="rId132" Type="http://schemas.openxmlformats.org/officeDocument/2006/relationships/slide" Target="slides/slide126.xml"/><Relationship Id="rId153" Type="http://schemas.openxmlformats.org/officeDocument/2006/relationships/slide" Target="slides/slide147.xml"/><Relationship Id="rId174" Type="http://schemas.openxmlformats.org/officeDocument/2006/relationships/slide" Target="slides/slide168.xml"/><Relationship Id="rId179" Type="http://schemas.openxmlformats.org/officeDocument/2006/relationships/theme" Target="theme/theme1.xml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27" Type="http://schemas.openxmlformats.org/officeDocument/2006/relationships/slide" Target="slides/slide12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50BF31-E9A8-4E88-81E7-44C5092290FC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2BDB1-E95E-402D-B2EB-CA9CC1A39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199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7EFB637-CCC9-4803-8851-F6915048CBB4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62AC51D-6DAA-4455-8EA7-D54B64909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93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3612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2108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33802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802502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46672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17967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602693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77045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037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68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1169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838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813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547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688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3195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659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740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8771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5043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6248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0620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297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956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9179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33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216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8468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394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8773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057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4030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4238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089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419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945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61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7468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6511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877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5680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024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63628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68540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166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116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1783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14596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72745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14794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98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01556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5258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27162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5445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35598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17642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55521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83167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31485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8730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0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465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2752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6896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3855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59041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6099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50874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0633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73034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9800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07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6341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92998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6346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34849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9564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6603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49467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51490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6374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8590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35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0374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65828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21991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66786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64137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8308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76207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89927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3447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46696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3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Performance is calculated using system-wide wind. Actual implementation would require each unit to be treated separate. Further work is being done.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94295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64162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5895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6210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1077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10827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87380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4904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6171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490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644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0580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 goes 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57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1"/>
            <a:ext cx="8534400" cy="43198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304800" y="243682"/>
            <a:ext cx="76200" cy="5183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553200"/>
            <a:ext cx="4038600" cy="228600"/>
          </a:xfrm>
        </p:spPr>
        <p:txBody>
          <a:bodyPr/>
          <a:lstStyle/>
          <a:p>
            <a:r>
              <a:rPr lang="en-US" smtClean="0"/>
              <a:t>Footer text goes here.</a:t>
            </a:r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04800" y="243682"/>
            <a:ext cx="9906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0084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828800" y="685800"/>
            <a:ext cx="6324600" cy="5486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332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828800" y="685800"/>
            <a:ext cx="6324600" cy="5486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694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231350" y="0"/>
            <a:ext cx="5912650" cy="6858000"/>
          </a:xfrm>
          <a:prstGeom prst="rect">
            <a:avLst/>
          </a:prstGeom>
          <a:solidFill>
            <a:srgbClr val="D7D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64" y="2876277"/>
            <a:ext cx="2857586" cy="110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9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553200"/>
            <a:ext cx="4038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Footer text goes here.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6200" y="6477000"/>
            <a:ext cx="59436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2194560" y="6477000"/>
            <a:ext cx="6858000" cy="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48400"/>
            <a:ext cx="1181868" cy="4572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54675" y="6553200"/>
            <a:ext cx="7073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 baseline="0" dirty="0" smtClean="0">
                <a:solidFill>
                  <a:schemeClr val="tx2"/>
                </a:solidFill>
              </a:rPr>
              <a:t>PUBLIC</a:t>
            </a:r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8345235" y="6540542"/>
            <a:ext cx="707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0FCC7E3-021B-47DF-A1B2-17EE18AFD701}" type="slidenum">
              <a:rPr lang="en-US" sz="1200" b="0" smtClean="0">
                <a:solidFill>
                  <a:schemeClr val="tx2"/>
                </a:solidFill>
              </a:rPr>
              <a:pPr algn="r"/>
              <a:t>‹#›</a:t>
            </a:fld>
            <a:endParaRPr lang="en-US" sz="1200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975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 flipH="1">
            <a:off x="914400" y="1"/>
            <a:ext cx="1" cy="495299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6" y="5257800"/>
            <a:ext cx="1181868" cy="4572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 flipH="1">
            <a:off x="914400" y="6019800"/>
            <a:ext cx="1" cy="82296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30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em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3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7.emf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9.emf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3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1.emf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emf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3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3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3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3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3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3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3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3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3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3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3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0.xml"/><Relationship Id="rId3" Type="http://schemas.openxmlformats.org/officeDocument/2006/relationships/slide" Target="slide3.xml"/><Relationship Id="rId7" Type="http://schemas.openxmlformats.org/officeDocument/2006/relationships/slide" Target="slide3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5.xml"/><Relationship Id="rId5" Type="http://schemas.openxmlformats.org/officeDocument/2006/relationships/slide" Target="slide11.xml"/><Relationship Id="rId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12906" y="2413338"/>
            <a:ext cx="56460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Multi-Interval Real-Time Market (MIRTM)</a:t>
            </a:r>
          </a:p>
          <a:p>
            <a:r>
              <a:rPr lang="en-US" b="1" dirty="0" smtClean="0"/>
              <a:t>Demand and Wind Estimation Updates</a:t>
            </a:r>
            <a:endParaRPr lang="en-US" b="1" dirty="0"/>
          </a:p>
          <a:p>
            <a:r>
              <a:rPr lang="en-US" dirty="0" smtClean="0"/>
              <a:t>SAWG</a:t>
            </a:r>
          </a:p>
          <a:p>
            <a:endParaRPr lang="en-US" dirty="0"/>
          </a:p>
          <a:p>
            <a:r>
              <a:rPr lang="en-US" dirty="0" smtClean="0"/>
              <a:t>Sean Chang</a:t>
            </a:r>
            <a:endParaRPr lang="en-US" dirty="0"/>
          </a:p>
          <a:p>
            <a:r>
              <a:rPr lang="en-US" dirty="0" smtClean="0"/>
              <a:t>Market Analysis</a:t>
            </a:r>
          </a:p>
          <a:p>
            <a:endParaRPr lang="en-US" dirty="0"/>
          </a:p>
          <a:p>
            <a:r>
              <a:rPr lang="en-US" dirty="0" smtClean="0"/>
              <a:t>May 16, 2016</a:t>
            </a:r>
          </a:p>
        </p:txBody>
      </p:sp>
    </p:spTree>
    <p:extLst>
      <p:ext uri="{BB962C8B-B14F-4D97-AF65-F5344CB8AC3E}">
        <p14:creationId xmlns:p14="http://schemas.microsoft.com/office/powerpoint/2010/main" val="73060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18"/>
          <a:stretch/>
        </p:blipFill>
        <p:spPr>
          <a:xfrm>
            <a:off x="876300" y="609600"/>
            <a:ext cx="7467600" cy="228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dirty="0" smtClean="0"/>
              <a:t>Statistics of </a:t>
            </a:r>
            <a:r>
              <a:rPr lang="en-US" sz="2000" dirty="0"/>
              <a:t>MIRTM GTBD Modified with New STLF vs. Reference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131" y="876300"/>
            <a:ext cx="7001937" cy="534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4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</a:t>
            </a:r>
            <a:r>
              <a:rPr lang="en-US" sz="2000" dirty="0"/>
              <a:t>on March 31, </a:t>
            </a:r>
            <a:r>
              <a:rPr lang="en-US" sz="2000" b="1" dirty="0" smtClean="0">
                <a:solidFill>
                  <a:schemeClr val="accent1"/>
                </a:solidFill>
              </a:rPr>
              <a:t>2016 (25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200" y="3733800"/>
            <a:ext cx="217959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rIns="0" rtlCol="0">
            <a:spAutoFit/>
          </a:bodyPr>
          <a:lstStyle/>
          <a:p>
            <a:r>
              <a:rPr lang="en-US" sz="1200" dirty="0" smtClean="0"/>
              <a:t>Due to site failover, new STLF dropped out for two hours.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160793" y="3657600"/>
            <a:ext cx="258807" cy="304966"/>
          </a:xfrm>
          <a:prstGeom prst="straightConnector1">
            <a:avLst/>
          </a:prstGeom>
          <a:ln w="952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864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</a:t>
            </a:r>
            <a:r>
              <a:rPr lang="en-US" sz="2000" dirty="0"/>
              <a:t>on March 31, </a:t>
            </a:r>
            <a:r>
              <a:rPr lang="en-US" sz="2000" b="1" dirty="0" smtClean="0">
                <a:solidFill>
                  <a:schemeClr val="accent1"/>
                </a:solidFill>
              </a:rPr>
              <a:t>2016 (20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200" y="3733800"/>
            <a:ext cx="217959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rIns="0" rtlCol="0">
            <a:spAutoFit/>
          </a:bodyPr>
          <a:lstStyle/>
          <a:p>
            <a:r>
              <a:rPr lang="en-US" sz="1200" dirty="0" smtClean="0"/>
              <a:t>Due to site failover, new STLF dropped out for two hours.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160793" y="3733800"/>
            <a:ext cx="182607" cy="228766"/>
          </a:xfrm>
          <a:prstGeom prst="straightConnector1">
            <a:avLst/>
          </a:prstGeom>
          <a:ln w="952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87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4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</a:t>
            </a:r>
            <a:r>
              <a:rPr lang="en-US" sz="2000" dirty="0"/>
              <a:t>on March 31, </a:t>
            </a:r>
            <a:r>
              <a:rPr lang="en-US" sz="2000" b="1" dirty="0" smtClean="0">
                <a:solidFill>
                  <a:schemeClr val="accent1"/>
                </a:solidFill>
              </a:rPr>
              <a:t>2016 (15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200" y="3733800"/>
            <a:ext cx="217959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rIns="0" rtlCol="0">
            <a:spAutoFit/>
          </a:bodyPr>
          <a:lstStyle/>
          <a:p>
            <a:r>
              <a:rPr lang="en-US" sz="1200" dirty="0" smtClean="0"/>
              <a:t>Due to site failover, new STLF dropped out for two hours.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160793" y="3733800"/>
            <a:ext cx="182607" cy="228766"/>
          </a:xfrm>
          <a:prstGeom prst="straightConnector1">
            <a:avLst/>
          </a:prstGeom>
          <a:ln w="952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096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4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</a:t>
            </a:r>
            <a:r>
              <a:rPr lang="en-US" sz="2000" dirty="0"/>
              <a:t>on March 31, </a:t>
            </a:r>
            <a:r>
              <a:rPr lang="en-US" sz="2000" b="1" dirty="0" smtClean="0">
                <a:solidFill>
                  <a:schemeClr val="accent1"/>
                </a:solidFill>
              </a:rPr>
              <a:t>2016 (10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200" y="3733800"/>
            <a:ext cx="217959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rIns="0" rtlCol="0">
            <a:spAutoFit/>
          </a:bodyPr>
          <a:lstStyle/>
          <a:p>
            <a:r>
              <a:rPr lang="en-US" sz="1200" dirty="0" smtClean="0"/>
              <a:t>Due to site failover, new STLF dropped out for two hours.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160793" y="3733800"/>
            <a:ext cx="182607" cy="228766"/>
          </a:xfrm>
          <a:prstGeom prst="straightConnector1">
            <a:avLst/>
          </a:prstGeom>
          <a:ln w="952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071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4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</a:t>
            </a:r>
            <a:r>
              <a:rPr lang="en-US" sz="2000" dirty="0"/>
              <a:t>on March 31, </a:t>
            </a:r>
            <a:r>
              <a:rPr lang="en-US" sz="2000" b="1" dirty="0" smtClean="0">
                <a:solidFill>
                  <a:schemeClr val="accent1"/>
                </a:solidFill>
              </a:rPr>
              <a:t>2016 (5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78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2" y="609600"/>
            <a:ext cx="7738653" cy="56098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1800" dirty="0" smtClean="0"/>
              <a:t>LDL to HDL Energy Offer Curve from March 31, 2016 14:20 SCED Run</a:t>
            </a:r>
            <a:endParaRPr lang="en-US" sz="1800" b="1" dirty="0">
              <a:solidFill>
                <a:schemeClr val="accent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486400" y="1676400"/>
            <a:ext cx="1553389" cy="2819400"/>
          </a:xfrm>
          <a:prstGeom prst="straightConnector1">
            <a:avLst/>
          </a:prstGeom>
          <a:ln w="952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438400" y="3075732"/>
            <a:ext cx="257692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rIns="0" rtlCol="0">
            <a:spAutoFit/>
          </a:bodyPr>
          <a:lstStyle/>
          <a:p>
            <a:r>
              <a:rPr lang="en-US" sz="1200" b="1" dirty="0" smtClean="0"/>
              <a:t>At 14:25:</a:t>
            </a:r>
          </a:p>
          <a:p>
            <a:r>
              <a:rPr lang="en-US" sz="1200" dirty="0" smtClean="0"/>
              <a:t>154 MW Regulation Down Deployed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283540" y="3522577"/>
            <a:ext cx="3041060" cy="1049423"/>
          </a:xfrm>
          <a:prstGeom prst="straightConnector1">
            <a:avLst/>
          </a:prstGeom>
          <a:ln w="952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78874" y="1307272"/>
            <a:ext cx="359881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/>
              <a:t>At SCED Snapshot:</a:t>
            </a:r>
          </a:p>
          <a:p>
            <a:r>
              <a:rPr lang="en-US" sz="1200" dirty="0" smtClean="0"/>
              <a:t>1.2 </a:t>
            </a:r>
            <a:r>
              <a:rPr lang="en-US" sz="1200" dirty="0"/>
              <a:t>* </a:t>
            </a:r>
            <a:r>
              <a:rPr lang="en-US" sz="1200" dirty="0" smtClean="0"/>
              <a:t>29 = 34.8 </a:t>
            </a:r>
            <a:r>
              <a:rPr lang="en-US" sz="1200" dirty="0"/>
              <a:t>MW Load Ramp Component</a:t>
            </a:r>
          </a:p>
          <a:p>
            <a:r>
              <a:rPr lang="en-US" sz="1200" dirty="0" smtClean="0"/>
              <a:t>0.4 * 226 = 90.4 MW Regulation Up Component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7969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48" y="609600"/>
            <a:ext cx="7738653" cy="56098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1800" dirty="0" smtClean="0"/>
              <a:t>LDL to HDL Energy Offer Curve from </a:t>
            </a:r>
            <a:r>
              <a:rPr lang="en-US" sz="1800" dirty="0"/>
              <a:t>March 31, 2016 </a:t>
            </a:r>
            <a:r>
              <a:rPr lang="en-US" sz="1800" dirty="0" smtClean="0"/>
              <a:t>16:20 SCED Run</a:t>
            </a:r>
            <a:endParaRPr lang="en-US" sz="1800" b="1" dirty="0">
              <a:solidFill>
                <a:schemeClr val="accent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486400" y="1676400"/>
            <a:ext cx="2286000" cy="152400"/>
          </a:xfrm>
          <a:prstGeom prst="straightConnector1">
            <a:avLst/>
          </a:prstGeom>
          <a:ln w="952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438400" y="3075732"/>
            <a:ext cx="257692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rIns="0" rtlCol="0">
            <a:spAutoFit/>
          </a:bodyPr>
          <a:lstStyle/>
          <a:p>
            <a:r>
              <a:rPr lang="en-US" sz="1200" b="1" dirty="0" smtClean="0"/>
              <a:t>At 16:25:</a:t>
            </a:r>
          </a:p>
          <a:p>
            <a:r>
              <a:rPr lang="en-US" sz="1200" dirty="0" smtClean="0"/>
              <a:t>159 MW Regulation Up Deployed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283540" y="3522577"/>
            <a:ext cx="1669460" cy="897023"/>
          </a:xfrm>
          <a:prstGeom prst="straightConnector1">
            <a:avLst/>
          </a:prstGeom>
          <a:ln w="952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05000" y="1318598"/>
            <a:ext cx="359881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/>
              <a:t>At SCED Snapshot:</a:t>
            </a:r>
          </a:p>
          <a:p>
            <a:r>
              <a:rPr lang="en-US" sz="1200" dirty="0" smtClean="0"/>
              <a:t>1.2 </a:t>
            </a:r>
            <a:r>
              <a:rPr lang="en-US" sz="1200" dirty="0"/>
              <a:t>* </a:t>
            </a:r>
            <a:r>
              <a:rPr lang="en-US" sz="1200" dirty="0" smtClean="0"/>
              <a:t>47 = 56.4 </a:t>
            </a:r>
            <a:r>
              <a:rPr lang="en-US" sz="1200" dirty="0"/>
              <a:t>MW Load Ramp Component</a:t>
            </a:r>
          </a:p>
          <a:p>
            <a:r>
              <a:rPr lang="en-US" sz="1200" dirty="0" smtClean="0"/>
              <a:t>0.4 * 130 = 52 MW Regulation Up Component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7874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71600" y="838200"/>
            <a:ext cx="6324600" cy="4953000"/>
          </a:xfrm>
        </p:spPr>
        <p:txBody>
          <a:bodyPr/>
          <a:lstStyle/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 smtClean="0"/>
              <a:t>Wind HSL Estimation Performance</a:t>
            </a:r>
          </a:p>
          <a:p>
            <a:pPr marL="0" indent="0" algn="ctr">
              <a:buNone/>
            </a:pPr>
            <a:r>
              <a:rPr lang="en-US" sz="2000" dirty="0" smtClean="0"/>
              <a:t>January 1, 2016 – April 30, </a:t>
            </a:r>
            <a:r>
              <a:rPr lang="en-US" sz="2000" dirty="0" smtClean="0"/>
              <a:t>20</a:t>
            </a:r>
            <a:r>
              <a:rPr lang="en-US" sz="2000" dirty="0" smtClean="0"/>
              <a:t>16</a:t>
            </a:r>
            <a:endParaRPr lang="en-US" sz="2000" dirty="0" smtClean="0"/>
          </a:p>
          <a:p>
            <a:pPr marL="0" indent="0" algn="ctr">
              <a:buNone/>
            </a:pPr>
            <a:r>
              <a:rPr lang="en-US" sz="2000" dirty="0" smtClean="0"/>
              <a:t>All Intervals</a:t>
            </a:r>
            <a:endParaRPr lang="en-US" sz="20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5537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4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MAE of Estimated Wind HSL vs. Actual Wind HSL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29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MAE of Estimated Wind HSL vs. Actual Wind HSL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990" y="1830059"/>
            <a:ext cx="6258020" cy="319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8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71600" y="990600"/>
            <a:ext cx="6324600" cy="4953000"/>
          </a:xfrm>
        </p:spPr>
        <p:txBody>
          <a:bodyPr/>
          <a:lstStyle/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 smtClean="0"/>
              <a:t>Improving Wind HSL Estimation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0735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Standard Deviation of Estimated Wind HSL vs. Actual Wind HSL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47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Standard Deviation of Estimated Wind HSL vs. Actual Wind HSL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990" y="1830059"/>
            <a:ext cx="6258020" cy="319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8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Mean of Estimated Wind HSL vs. Actual Wind HSL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54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Mean of Estimated Wind HSL vs. Actual Wind HSL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990" y="1830059"/>
            <a:ext cx="6258020" cy="319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8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by Actual Wind HSL </a:t>
            </a:r>
            <a:r>
              <a:rPr lang="en-US" sz="2000" dirty="0" smtClean="0"/>
              <a:t>(30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574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54" y="609600"/>
            <a:ext cx="7463246" cy="55974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by Actual Wind HSL </a:t>
            </a:r>
            <a:r>
              <a:rPr lang="en-US" sz="2000" dirty="0" smtClean="0"/>
              <a:t>(25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1950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by Actual Wind HSL </a:t>
            </a:r>
            <a:r>
              <a:rPr lang="en-US" sz="2000" dirty="0" smtClean="0"/>
              <a:t>(20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6661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by Actual Wind HSL </a:t>
            </a:r>
            <a:r>
              <a:rPr lang="en-US" sz="2000" dirty="0" smtClean="0"/>
              <a:t>(15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373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by Actual Wind HSL </a:t>
            </a:r>
            <a:r>
              <a:rPr lang="en-US" sz="2000" dirty="0" smtClean="0"/>
              <a:t>(10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3258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4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by Actual Wind HSL </a:t>
            </a:r>
            <a:r>
              <a:rPr lang="en-US" sz="2000" dirty="0" smtClean="0"/>
              <a:t>(5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1446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Improving Wind HSL Estimation in MIRTM</a:t>
            </a:r>
            <a:endParaRPr lang="en-US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914400"/>
                <a:ext cx="8458200" cy="53340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1800" b="1" dirty="0"/>
                  <a:t>Applying Look-Ahead SCED Implementation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𝐻𝑆𝐿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600" dirty="0"/>
                  <a:t>   </a:t>
                </a:r>
                <a14:m>
                  <m:oMath xmlns:m="http://schemas.openxmlformats.org/officeDocument/2006/math">
                    <m:r>
                      <a:rPr lang="en-US" sz="160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𝑇𝑒𝑙𝑒𝑚𝐻𝑆𝐿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sz="16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                  +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 ∗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𝑇𝑒𝑙𝑒𝑚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𝐻𝑆𝐿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−5 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𝑚𝑖𝑛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.</m:t>
                          </m:r>
                        </m:e>
                      </m:d>
                    </m:oMath>
                  </m:oMathPara>
                </a14:m>
                <a:endParaRPr lang="en-US" sz="16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                  +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 ∗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𝑇𝑒𝑙𝑒𝑚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𝐻𝑆𝐿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−10 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𝑚𝑖𝑛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.</m:t>
                          </m:r>
                        </m:e>
                      </m:d>
                    </m:oMath>
                  </m:oMathPara>
                </a14:m>
                <a:endParaRPr lang="en-US" sz="16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                  +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𝑇𝑒𝑙𝑒𝑚𝐻𝑆𝐿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−15 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𝑚𝑖𝑛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.</m:t>
                          </m:r>
                        </m:e>
                      </m:d>
                    </m:oMath>
                  </m:oMathPara>
                </a14:m>
                <a:endParaRPr lang="en-US" sz="16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                  +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𝑆𝑇𝑊𝑃𝐹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𝐻𝑟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  <a:p>
                <a:pPr marL="0" indent="0">
                  <a:buNone/>
                </a:pPr>
                <a:endParaRPr lang="en-US" sz="700" dirty="0"/>
              </a:p>
              <a:p>
                <a:pPr marL="0" indent="0">
                  <a:buNone/>
                </a:pPr>
                <a:r>
                  <a:rPr lang="en-US" sz="1600" i="1" dirty="0">
                    <a:latin typeface="Cambria Math" panose="02040503050406030204" pitchFamily="18" charset="0"/>
                  </a:rPr>
                  <a:t>t  </a:t>
                </a:r>
                <a:r>
                  <a:rPr lang="en-US" sz="1600" dirty="0">
                    <a:latin typeface="Cambria Math" panose="02040503050406030204" pitchFamily="18" charset="0"/>
                  </a:rPr>
                  <a:t>= Current Time</a:t>
                </a:r>
              </a:p>
              <a:p>
                <a:pPr marL="0" indent="0">
                  <a:buNone/>
                </a:pPr>
                <a:r>
                  <a:rPr lang="en-US" sz="1600" i="1" dirty="0" err="1">
                    <a:latin typeface="Cambria Math" panose="02040503050406030204" pitchFamily="18" charset="0"/>
                  </a:rPr>
                  <a:t>TelemHSL</a:t>
                </a:r>
                <a:r>
                  <a:rPr lang="en-US" sz="1600" dirty="0">
                    <a:latin typeface="Cambria Math" panose="02040503050406030204" pitchFamily="18" charset="0"/>
                  </a:rPr>
                  <a:t> = Current telemetered HSL</a:t>
                </a:r>
              </a:p>
              <a:p>
                <a:pPr marL="0" indent="0">
                  <a:buNone/>
                </a:pPr>
                <a:r>
                  <a:rPr lang="en-US" sz="1600" i="1" dirty="0">
                    <a:latin typeface="Cambria Math" panose="02040503050406030204" pitchFamily="18" charset="0"/>
                  </a:rPr>
                  <a:t>STWPF</a:t>
                </a:r>
                <a:r>
                  <a:rPr lang="en-US" sz="1600" dirty="0">
                    <a:latin typeface="Cambria Math" panose="02040503050406030204" pitchFamily="18" charset="0"/>
                  </a:rPr>
                  <a:t> = AWS Short-Term W</a:t>
                </a:r>
                <a:r>
                  <a:rPr lang="en-US" sz="1600" dirty="0" smtClean="0">
                    <a:latin typeface="Cambria Math" panose="02040503050406030204" pitchFamily="18" charset="0"/>
                  </a:rPr>
                  <a:t>ind </a:t>
                </a:r>
                <a:r>
                  <a:rPr lang="en-US" sz="1600" dirty="0">
                    <a:latin typeface="Cambria Math" panose="02040503050406030204" pitchFamily="18" charset="0"/>
                  </a:rPr>
                  <a:t>Power </a:t>
                </a:r>
                <a:r>
                  <a:rPr lang="en-US" sz="1600" dirty="0" smtClean="0">
                    <a:latin typeface="Cambria Math" panose="02040503050406030204" pitchFamily="18" charset="0"/>
                  </a:rPr>
                  <a:t>Forecast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1600" i="1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en-US" sz="16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5-Minute MIRTM Intervals Within Study Window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16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(ex: </a:t>
                </a:r>
                <a:r>
                  <a:rPr lang="en-US" sz="1600" i="1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en-US" sz="16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=6 represents 30 Min. Ahead)</a:t>
                </a:r>
              </a:p>
              <a:p>
                <a:pPr marL="0" indent="0">
                  <a:buNone/>
                </a:pPr>
                <a:endParaRPr lang="en-US" sz="700" dirty="0"/>
              </a:p>
              <a:p>
                <a:pPr marL="0" indent="0">
                  <a:buNone/>
                </a:pPr>
                <a:r>
                  <a:rPr lang="en-US" sz="1600" b="1" u="sng" dirty="0" smtClean="0"/>
                  <a:t>Current</a:t>
                </a:r>
                <a:r>
                  <a:rPr lang="en-US" sz="1600" b="1" dirty="0" smtClean="0"/>
                  <a:t> </a:t>
                </a:r>
                <a:r>
                  <a:rPr lang="en-US" sz="1600" b="1" dirty="0"/>
                  <a:t>Look-Ahead SCED coefficients: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=0.9   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=0.025   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=0.015   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=0.01   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=0.05</m:t>
                      </m:r>
                    </m:oMath>
                  </m:oMathPara>
                </a14:m>
                <a:endParaRPr lang="en-US" sz="1400" dirty="0"/>
              </a:p>
              <a:p>
                <a:endParaRPr lang="en-US" sz="1400" dirty="0"/>
              </a:p>
              <a:p>
                <a:pPr marL="0" indent="0">
                  <a:buNone/>
                </a:pPr>
                <a:r>
                  <a:rPr lang="en-US" sz="1600" b="1" dirty="0"/>
                  <a:t>Coefficients using </a:t>
                </a:r>
                <a:r>
                  <a:rPr lang="en-US" sz="1600" b="1" u="sng" dirty="0"/>
                  <a:t>Persistence</a:t>
                </a:r>
                <a:r>
                  <a:rPr lang="en-US" sz="1600" b="1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=1   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=0 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=0 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=0   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400" dirty="0"/>
              </a:p>
              <a:p>
                <a:endParaRPr lang="en-US" sz="1400" dirty="0"/>
              </a:p>
              <a:p>
                <a:pPr marL="0" indent="0">
                  <a:buNone/>
                </a:pPr>
                <a:r>
                  <a:rPr lang="en-US" sz="1600" b="1" dirty="0"/>
                  <a:t>New coefficients calculated using </a:t>
                </a:r>
                <a:r>
                  <a:rPr lang="en-US" sz="1600" b="1" u="sng" dirty="0"/>
                  <a:t>ARIMA</a:t>
                </a:r>
                <a:r>
                  <a:rPr lang="en-US" sz="1600" b="1" dirty="0"/>
                  <a:t> (4,0,0) autoregressive model on 2014 wind: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=1.36   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=−0.1306   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=−0.0591   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=−0.1703   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914400"/>
                <a:ext cx="8458200" cy="5334000"/>
              </a:xfrm>
              <a:blipFill rotWithShape="0">
                <a:blip r:embed="rId3"/>
                <a:stretch>
                  <a:fillRect l="-649" t="-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716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by </a:t>
            </a:r>
            <a:r>
              <a:rPr lang="en-US" sz="2000" dirty="0" smtClean="0"/>
              <a:t>Delivery Time (30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205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54" y="609600"/>
            <a:ext cx="7463246" cy="55974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by Delivery </a:t>
            </a:r>
            <a:r>
              <a:rPr lang="en-US" sz="2000" dirty="0" smtClean="0"/>
              <a:t>Time (</a:t>
            </a:r>
            <a:r>
              <a:rPr lang="en-US" sz="2000" dirty="0"/>
              <a:t>25 </a:t>
            </a:r>
            <a:r>
              <a:rPr lang="en-US" sz="2000" dirty="0" smtClean="0"/>
              <a:t>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8824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Error by Delivery </a:t>
            </a:r>
            <a:r>
              <a:rPr lang="en-US" sz="2000" dirty="0" smtClean="0"/>
              <a:t>Time (</a:t>
            </a:r>
            <a:r>
              <a:rPr lang="en-US" sz="2000" dirty="0"/>
              <a:t>20 </a:t>
            </a:r>
            <a:r>
              <a:rPr lang="en-US" sz="2000" dirty="0" smtClean="0"/>
              <a:t>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3178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Wind </a:t>
            </a:r>
            <a:r>
              <a:rPr lang="en-US" sz="2000" dirty="0"/>
              <a:t>HSL Error by Delivery </a:t>
            </a:r>
            <a:r>
              <a:rPr lang="en-US" sz="2000" dirty="0" smtClean="0"/>
              <a:t>Time (</a:t>
            </a:r>
            <a:r>
              <a:rPr lang="en-US" sz="2000" dirty="0"/>
              <a:t>15 </a:t>
            </a:r>
            <a:r>
              <a:rPr lang="en-US" sz="2000" dirty="0" smtClean="0"/>
              <a:t>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5704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Wind </a:t>
            </a:r>
            <a:r>
              <a:rPr lang="en-US" sz="2000" dirty="0"/>
              <a:t>HSL Error by Delivery </a:t>
            </a:r>
            <a:r>
              <a:rPr lang="en-US" sz="2000" dirty="0" smtClean="0"/>
              <a:t>Time (</a:t>
            </a:r>
            <a:r>
              <a:rPr lang="en-US" sz="2000" dirty="0"/>
              <a:t>10 </a:t>
            </a:r>
            <a:r>
              <a:rPr lang="en-US" sz="2000" dirty="0" smtClean="0"/>
              <a:t>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9785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4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Wind </a:t>
            </a:r>
            <a:r>
              <a:rPr lang="en-US" sz="2000" dirty="0"/>
              <a:t>HSL Error by Delivery </a:t>
            </a:r>
            <a:r>
              <a:rPr lang="en-US" sz="2000" dirty="0" smtClean="0"/>
              <a:t>Time (</a:t>
            </a:r>
            <a:r>
              <a:rPr lang="en-US" sz="2000" dirty="0"/>
              <a:t>5 </a:t>
            </a:r>
            <a:r>
              <a:rPr lang="en-US" sz="2000" dirty="0" smtClean="0"/>
              <a:t>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2843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71600" y="838200"/>
            <a:ext cx="6324600" cy="4953000"/>
          </a:xfrm>
        </p:spPr>
        <p:txBody>
          <a:bodyPr/>
          <a:lstStyle/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 smtClean="0"/>
              <a:t>Wind HSL Estimation Performance</a:t>
            </a:r>
          </a:p>
          <a:p>
            <a:pPr marL="0" indent="0" algn="ctr">
              <a:buNone/>
            </a:pPr>
            <a:r>
              <a:rPr lang="en-US" sz="2000" dirty="0" smtClean="0"/>
              <a:t>January 1, 2016 – April 30, </a:t>
            </a:r>
            <a:r>
              <a:rPr lang="en-US" sz="2000" dirty="0" smtClean="0"/>
              <a:t>20</a:t>
            </a:r>
            <a:r>
              <a:rPr lang="en-US" sz="2000" dirty="0" smtClean="0"/>
              <a:t>16</a:t>
            </a:r>
            <a:endParaRPr lang="en-US" sz="2000" dirty="0" smtClean="0"/>
          </a:p>
          <a:p>
            <a:pPr marL="0" indent="0" algn="ctr">
              <a:buNone/>
            </a:pPr>
            <a:r>
              <a:rPr lang="en-US" sz="2000" dirty="0" smtClean="0"/>
              <a:t>239 Intervals when System Lambda &gt;= $75/</a:t>
            </a:r>
            <a:r>
              <a:rPr lang="en-US" sz="2000" dirty="0" err="1" smtClean="0"/>
              <a:t>MWh</a:t>
            </a:r>
            <a:endParaRPr lang="en-US" sz="20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4286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1"/>
            <a:ext cx="7471954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MAE of Estimated Wind HSL vs. Actual Wind HSL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36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21"/>
          <a:stretch/>
        </p:blipFill>
        <p:spPr>
          <a:xfrm>
            <a:off x="871946" y="609601"/>
            <a:ext cx="7471954" cy="228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MAE of Estimated Wind HSL vs. Actual Wind HSL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990" y="1830059"/>
            <a:ext cx="6258020" cy="319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3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Standard Deviation of Estimated Wind HSL vs. Actual Wind HSL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86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Statistics of Estimated Wind HSL vs. Actual Wind HSL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23" y="896243"/>
            <a:ext cx="8305801" cy="535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26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Standard Deviation of Estimated Wind HSL vs. Actual Wind HSL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21"/>
          <a:stretch/>
        </p:blipFill>
        <p:spPr>
          <a:xfrm>
            <a:off x="871946" y="609601"/>
            <a:ext cx="7471954" cy="2285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990" y="1830059"/>
            <a:ext cx="6258020" cy="319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57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Mean of Estimated Wind HSL vs. Actual Wind HSL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47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Mean of Estimated Wind HSL vs. Actual Wind HSL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21"/>
          <a:stretch/>
        </p:blipFill>
        <p:spPr>
          <a:xfrm>
            <a:off x="871946" y="609601"/>
            <a:ext cx="7471954" cy="2285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990" y="1830059"/>
            <a:ext cx="6258020" cy="319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Wind </a:t>
            </a:r>
            <a:r>
              <a:rPr lang="en-US" sz="2000" dirty="0"/>
              <a:t>HSL Error by Actual Wind HSL </a:t>
            </a:r>
            <a:r>
              <a:rPr lang="en-US" sz="2000" dirty="0" smtClean="0"/>
              <a:t>(30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818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54" y="609600"/>
            <a:ext cx="7463246" cy="55974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Wind </a:t>
            </a:r>
            <a:r>
              <a:rPr lang="en-US" sz="2000" dirty="0"/>
              <a:t>HSL Error by Actual Wind HSL </a:t>
            </a:r>
            <a:r>
              <a:rPr lang="en-US" sz="2000" dirty="0" smtClean="0"/>
              <a:t>(25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5751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Wind </a:t>
            </a:r>
            <a:r>
              <a:rPr lang="en-US" sz="2000" dirty="0"/>
              <a:t>HSL Error by Actual Wind HSL </a:t>
            </a:r>
            <a:r>
              <a:rPr lang="en-US" sz="2000" dirty="0" smtClean="0"/>
              <a:t>(20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273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Wind </a:t>
            </a:r>
            <a:r>
              <a:rPr lang="en-US" sz="2000" dirty="0"/>
              <a:t>HSL Error by Actual Wind HSL </a:t>
            </a:r>
            <a:r>
              <a:rPr lang="en-US" sz="2000" dirty="0" smtClean="0"/>
              <a:t>(15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8278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Wind </a:t>
            </a:r>
            <a:r>
              <a:rPr lang="en-US" sz="2000" dirty="0"/>
              <a:t>HSL Error by Actual Wind HSL </a:t>
            </a:r>
            <a:r>
              <a:rPr lang="en-US" sz="2000" dirty="0" smtClean="0"/>
              <a:t>(10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8236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4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Wind </a:t>
            </a:r>
            <a:r>
              <a:rPr lang="en-US" sz="2000" dirty="0"/>
              <a:t>HSL Error by Actual Wind HSL </a:t>
            </a:r>
            <a:r>
              <a:rPr lang="en-US" sz="2000" dirty="0" smtClean="0"/>
              <a:t>(5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5832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Wind </a:t>
            </a:r>
            <a:r>
              <a:rPr lang="en-US" sz="2000" dirty="0"/>
              <a:t>HSL Error by </a:t>
            </a:r>
            <a:r>
              <a:rPr lang="en-US" sz="2000" dirty="0" smtClean="0"/>
              <a:t>Delivery Time (30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571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21"/>
          <a:stretch/>
        </p:blipFill>
        <p:spPr>
          <a:xfrm>
            <a:off x="871946" y="609601"/>
            <a:ext cx="7471954" cy="228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Statistics of Estimated Wind HSL vs. Actual Wind HSL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23" y="896242"/>
            <a:ext cx="8305800" cy="535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76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54" y="609600"/>
            <a:ext cx="7463246" cy="55974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Wind </a:t>
            </a:r>
            <a:r>
              <a:rPr lang="en-US" sz="2000" dirty="0"/>
              <a:t>HSL Error by Delivery </a:t>
            </a:r>
            <a:r>
              <a:rPr lang="en-US" sz="2000" dirty="0" smtClean="0"/>
              <a:t>Time (</a:t>
            </a:r>
            <a:r>
              <a:rPr lang="en-US" sz="2000" dirty="0"/>
              <a:t>25 </a:t>
            </a:r>
            <a:r>
              <a:rPr lang="en-US" sz="2000" dirty="0" smtClean="0"/>
              <a:t>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8949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Wind </a:t>
            </a:r>
            <a:r>
              <a:rPr lang="en-US" sz="2000" dirty="0"/>
              <a:t>HSL Error by Delivery </a:t>
            </a:r>
            <a:r>
              <a:rPr lang="en-US" sz="2000" dirty="0" smtClean="0"/>
              <a:t>Time (</a:t>
            </a:r>
            <a:r>
              <a:rPr lang="en-US" sz="2000" dirty="0"/>
              <a:t>20 </a:t>
            </a:r>
            <a:r>
              <a:rPr lang="en-US" sz="2000" dirty="0" smtClean="0"/>
              <a:t>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5358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7423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Wind </a:t>
            </a:r>
            <a:r>
              <a:rPr lang="en-US" sz="2000" dirty="0"/>
              <a:t>HSL Error by Delivery </a:t>
            </a:r>
            <a:r>
              <a:rPr lang="en-US" sz="2000" dirty="0" smtClean="0"/>
              <a:t>Time (</a:t>
            </a:r>
            <a:r>
              <a:rPr lang="en-US" sz="2000" dirty="0"/>
              <a:t>15 </a:t>
            </a:r>
            <a:r>
              <a:rPr lang="en-US" sz="2000" dirty="0" smtClean="0"/>
              <a:t>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5799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Wind </a:t>
            </a:r>
            <a:r>
              <a:rPr lang="en-US" sz="2000" dirty="0"/>
              <a:t>HSL Error by Delivery </a:t>
            </a:r>
            <a:r>
              <a:rPr lang="en-US" sz="2000" dirty="0" smtClean="0"/>
              <a:t>Time (</a:t>
            </a:r>
            <a:r>
              <a:rPr lang="en-US" sz="2000" dirty="0"/>
              <a:t>10 </a:t>
            </a:r>
            <a:r>
              <a:rPr lang="en-US" sz="2000" dirty="0" smtClean="0"/>
              <a:t>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756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MIRTM Wind </a:t>
            </a:r>
            <a:r>
              <a:rPr lang="en-US" sz="2000" dirty="0"/>
              <a:t>HSL Error by Delivery </a:t>
            </a:r>
            <a:r>
              <a:rPr lang="en-US" sz="2000" dirty="0" smtClean="0"/>
              <a:t>Time (</a:t>
            </a:r>
            <a:r>
              <a:rPr lang="en-US" sz="2000" dirty="0"/>
              <a:t>5 </a:t>
            </a:r>
            <a:r>
              <a:rPr lang="en-US" sz="2000" dirty="0" smtClean="0"/>
              <a:t>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2371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71600" y="838200"/>
            <a:ext cx="6324600" cy="4953000"/>
          </a:xfrm>
        </p:spPr>
        <p:txBody>
          <a:bodyPr/>
          <a:lstStyle/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 smtClean="0"/>
              <a:t>Wind HSL Estimation Performance</a:t>
            </a:r>
          </a:p>
          <a:p>
            <a:pPr marL="0" indent="0" algn="ctr">
              <a:buNone/>
            </a:pPr>
            <a:r>
              <a:rPr lang="en-US" sz="2000" dirty="0" smtClean="0"/>
              <a:t>January 16, 2016</a:t>
            </a:r>
          </a:p>
        </p:txBody>
      </p:sp>
    </p:spTree>
    <p:extLst>
      <p:ext uri="{BB962C8B-B14F-4D97-AF65-F5344CB8AC3E}">
        <p14:creationId xmlns:p14="http://schemas.microsoft.com/office/powerpoint/2010/main" val="387270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Wind </a:t>
            </a:r>
            <a:r>
              <a:rPr lang="en-US" sz="2000" dirty="0"/>
              <a:t>HSL </a:t>
            </a:r>
            <a:r>
              <a:rPr lang="en-US" sz="2000" dirty="0" smtClean="0"/>
              <a:t>on January 16, 2016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4656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</a:t>
            </a:r>
            <a:r>
              <a:rPr lang="en-US" sz="2000" dirty="0" smtClean="0"/>
              <a:t>Error on January 16, 2016 (30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1782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</a:t>
            </a:r>
            <a:r>
              <a:rPr lang="en-US" sz="2000" dirty="0" smtClean="0"/>
              <a:t>Error on January 16, 2016 (25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0183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</a:t>
            </a:r>
            <a:r>
              <a:rPr lang="en-US" sz="2000" dirty="0" smtClean="0"/>
              <a:t>Error on January 16, 2016 (20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9996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71600" y="990600"/>
            <a:ext cx="6324600" cy="4953000"/>
          </a:xfrm>
        </p:spPr>
        <p:txBody>
          <a:bodyPr/>
          <a:lstStyle/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 smtClean="0"/>
              <a:t>Examining Net Load Error Distribution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207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5246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</a:t>
            </a:r>
            <a:r>
              <a:rPr lang="en-US" sz="2000" dirty="0" smtClean="0"/>
              <a:t>Error on January 16, 2016 (15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0588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</a:t>
            </a:r>
            <a:r>
              <a:rPr lang="en-US" sz="2000" dirty="0" smtClean="0"/>
              <a:t>Error on January 16, 2016 (10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7123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</a:t>
            </a:r>
            <a:r>
              <a:rPr lang="en-US" sz="2000" dirty="0" smtClean="0"/>
              <a:t>Error on January 16, 2016 (5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4881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71600" y="838200"/>
            <a:ext cx="6324600" cy="4953000"/>
          </a:xfrm>
        </p:spPr>
        <p:txBody>
          <a:bodyPr/>
          <a:lstStyle/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 smtClean="0"/>
              <a:t>Wind HSL Estimation Performance</a:t>
            </a:r>
          </a:p>
          <a:p>
            <a:pPr marL="0" indent="0" algn="ctr">
              <a:buNone/>
            </a:pPr>
            <a:r>
              <a:rPr lang="en-US" sz="2000" dirty="0" smtClean="0"/>
              <a:t>February 23, 2016</a:t>
            </a:r>
          </a:p>
        </p:txBody>
      </p:sp>
    </p:spTree>
    <p:extLst>
      <p:ext uri="{BB962C8B-B14F-4D97-AF65-F5344CB8AC3E}">
        <p14:creationId xmlns:p14="http://schemas.microsoft.com/office/powerpoint/2010/main" val="370436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Wind </a:t>
            </a:r>
            <a:r>
              <a:rPr lang="en-US" sz="2000" dirty="0"/>
              <a:t>HSL </a:t>
            </a:r>
            <a:r>
              <a:rPr lang="en-US" sz="2000" dirty="0" smtClean="0"/>
              <a:t>on February 23, 2016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6855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</a:t>
            </a:r>
            <a:r>
              <a:rPr lang="en-US" sz="2000" dirty="0" smtClean="0"/>
              <a:t>Error </a:t>
            </a:r>
            <a:r>
              <a:rPr lang="en-US" sz="2000" dirty="0"/>
              <a:t>on February 23, </a:t>
            </a:r>
            <a:r>
              <a:rPr lang="en-US" sz="2000" dirty="0" smtClean="0"/>
              <a:t>2016 (30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8164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</a:t>
            </a:r>
            <a:r>
              <a:rPr lang="en-US" sz="2000" dirty="0" smtClean="0"/>
              <a:t>Error </a:t>
            </a:r>
            <a:r>
              <a:rPr lang="en-US" sz="2000" dirty="0"/>
              <a:t>on February 23, </a:t>
            </a:r>
            <a:r>
              <a:rPr lang="en-US" sz="2000" dirty="0" smtClean="0"/>
              <a:t>2016 (25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1296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</a:t>
            </a:r>
            <a:r>
              <a:rPr lang="en-US" sz="2000" dirty="0" smtClean="0"/>
              <a:t>Error </a:t>
            </a:r>
            <a:r>
              <a:rPr lang="en-US" sz="2000" dirty="0"/>
              <a:t>on February 23, </a:t>
            </a:r>
            <a:r>
              <a:rPr lang="en-US" sz="2000" dirty="0" smtClean="0"/>
              <a:t>2016 (20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4756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5246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</a:t>
            </a:r>
            <a:r>
              <a:rPr lang="en-US" sz="2000" dirty="0" smtClean="0"/>
              <a:t>Error </a:t>
            </a:r>
            <a:r>
              <a:rPr lang="en-US" sz="2000" dirty="0"/>
              <a:t>on February 23, </a:t>
            </a:r>
            <a:r>
              <a:rPr lang="en-US" sz="2000" dirty="0" smtClean="0"/>
              <a:t>2016 (15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8296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11777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</a:t>
            </a:r>
            <a:r>
              <a:rPr lang="en-US" sz="2000" dirty="0" smtClean="0"/>
              <a:t>Error </a:t>
            </a:r>
            <a:r>
              <a:rPr lang="en-US" sz="2000" dirty="0"/>
              <a:t>on February 23, </a:t>
            </a:r>
            <a:r>
              <a:rPr lang="en-US" sz="2000" dirty="0" smtClean="0"/>
              <a:t>2016 (10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5309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Examining Net Load Error Distribution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066800"/>
            <a:ext cx="8191500" cy="5105400"/>
          </a:xfrm>
        </p:spPr>
        <p:txBody>
          <a:bodyPr/>
          <a:lstStyle/>
          <a:p>
            <a:pPr marL="285750" indent="-285750">
              <a:spcBef>
                <a:spcPts val="0"/>
              </a:spcBef>
            </a:pPr>
            <a:r>
              <a:rPr lang="en-US" sz="2000" dirty="0" smtClean="0"/>
              <a:t>Both the STLF and Wind HSL Estimation are combined into a singular value to examine its distribution. The following three combinations are chosen:</a:t>
            </a:r>
            <a:endParaRPr lang="en-US" sz="2000" dirty="0"/>
          </a:p>
          <a:p>
            <a:pPr marL="285750" indent="-285750">
              <a:spcBef>
                <a:spcPts val="0"/>
              </a:spcBef>
            </a:pPr>
            <a:endParaRPr lang="en-US" sz="2000" dirty="0"/>
          </a:p>
          <a:p>
            <a:pPr marL="800100" lvl="1" indent="-342900">
              <a:spcBef>
                <a:spcPts val="0"/>
              </a:spcBef>
              <a:buFont typeface="+mj-lt"/>
              <a:buAutoNum type="arabicPeriod"/>
            </a:pPr>
            <a:r>
              <a:rPr lang="en-US" sz="1800" dirty="0" smtClean="0"/>
              <a:t>MIRTM GTBD Modified with Current STLF minus Persisted Wind HSL</a:t>
            </a:r>
            <a:endParaRPr lang="en-US" sz="1800" dirty="0"/>
          </a:p>
          <a:p>
            <a:pPr marL="800100" lvl="1" indent="-342900">
              <a:spcBef>
                <a:spcPts val="0"/>
              </a:spcBef>
              <a:buFont typeface="+mj-lt"/>
              <a:buAutoNum type="arabicPeriod"/>
            </a:pPr>
            <a:r>
              <a:rPr lang="en-US" sz="1800" dirty="0"/>
              <a:t>MIRTM GTBD Modified with </a:t>
            </a:r>
            <a:r>
              <a:rPr lang="en-US" sz="1800" dirty="0" smtClean="0"/>
              <a:t>New STLF minus Persisted Wind HSL</a:t>
            </a:r>
            <a:endParaRPr lang="en-US" sz="1800" dirty="0"/>
          </a:p>
          <a:p>
            <a:pPr marL="800100" lvl="1" indent="-342900">
              <a:spcBef>
                <a:spcPts val="0"/>
              </a:spcBef>
              <a:buFont typeface="+mj-lt"/>
              <a:buAutoNum type="arabicPeriod"/>
            </a:pPr>
            <a:r>
              <a:rPr lang="en-US" sz="1800" dirty="0"/>
              <a:t>MIRTM GTBD Modified with </a:t>
            </a:r>
            <a:r>
              <a:rPr lang="en-US" sz="1800" dirty="0" smtClean="0"/>
              <a:t>New STLF minus ARIMA Wind HSL</a:t>
            </a:r>
            <a:endParaRPr lang="en-US" sz="1800" dirty="0"/>
          </a:p>
          <a:p>
            <a:pPr marL="800100" lvl="1" indent="-342900">
              <a:spcBef>
                <a:spcPts val="0"/>
              </a:spcBef>
              <a:buFont typeface="+mj-lt"/>
              <a:buAutoNum type="arabicPeriod"/>
            </a:pPr>
            <a:endParaRPr lang="en-US" sz="1800" dirty="0"/>
          </a:p>
          <a:p>
            <a:pPr>
              <a:spcBef>
                <a:spcPts val="0"/>
              </a:spcBef>
            </a:pPr>
            <a:r>
              <a:rPr lang="en-US" sz="2000" dirty="0"/>
              <a:t>The calculated </a:t>
            </a:r>
            <a:r>
              <a:rPr lang="en-US" sz="2000" dirty="0" smtClean="0"/>
              <a:t>net load errors </a:t>
            </a:r>
            <a:r>
              <a:rPr lang="en-US" sz="2000" dirty="0"/>
              <a:t>are benchmarked </a:t>
            </a:r>
            <a:r>
              <a:rPr lang="en-US" sz="2000" dirty="0" smtClean="0"/>
              <a:t>using: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/>
              <a:t>     </a:t>
            </a:r>
            <a:r>
              <a:rPr lang="en-US" sz="2000" b="1" i="1" dirty="0" smtClean="0"/>
              <a:t>(Actual Demand – Actual Wind HSL) – (Estimated Demand –     	Estimated Wind HSL).</a:t>
            </a:r>
            <a:endParaRPr lang="en-US" sz="900" dirty="0"/>
          </a:p>
          <a:p>
            <a:pPr marL="0" indent="0">
              <a:spcBef>
                <a:spcPts val="0"/>
              </a:spcBef>
              <a:buNone/>
            </a:pPr>
            <a:endParaRPr lang="en-US" sz="9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410959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</a:t>
            </a:r>
            <a:r>
              <a:rPr lang="en-US" sz="2000" dirty="0" smtClean="0"/>
              <a:t>Error </a:t>
            </a:r>
            <a:r>
              <a:rPr lang="en-US" sz="2000" dirty="0"/>
              <a:t>on February 23, </a:t>
            </a:r>
            <a:r>
              <a:rPr lang="en-US" sz="2000" dirty="0" smtClean="0"/>
              <a:t>2016 (5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3643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71600" y="838200"/>
            <a:ext cx="6324600" cy="4953000"/>
          </a:xfrm>
        </p:spPr>
        <p:txBody>
          <a:bodyPr/>
          <a:lstStyle/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 smtClean="0"/>
              <a:t>Wind HSL Estimation Performance</a:t>
            </a:r>
          </a:p>
          <a:p>
            <a:pPr marL="0" indent="0" algn="ctr">
              <a:buNone/>
            </a:pPr>
            <a:r>
              <a:rPr lang="en-US" sz="2000" dirty="0" smtClean="0"/>
              <a:t>March 31, 2016</a:t>
            </a:r>
          </a:p>
        </p:txBody>
      </p:sp>
    </p:spTree>
    <p:extLst>
      <p:ext uri="{BB962C8B-B14F-4D97-AF65-F5344CB8AC3E}">
        <p14:creationId xmlns:p14="http://schemas.microsoft.com/office/powerpoint/2010/main" val="261833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Wind </a:t>
            </a:r>
            <a:r>
              <a:rPr lang="en-US" sz="2000" dirty="0"/>
              <a:t>HSL </a:t>
            </a:r>
            <a:r>
              <a:rPr lang="en-US" sz="2000" dirty="0" smtClean="0"/>
              <a:t>on March 31, 2016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7917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</a:t>
            </a:r>
            <a:r>
              <a:rPr lang="en-US" sz="2000" dirty="0" smtClean="0"/>
              <a:t>Error </a:t>
            </a:r>
            <a:r>
              <a:rPr lang="en-US" sz="2000" dirty="0"/>
              <a:t>on March 31, </a:t>
            </a:r>
            <a:r>
              <a:rPr lang="en-US" sz="2000" dirty="0" smtClean="0"/>
              <a:t>2016 (30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8337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</a:t>
            </a:r>
            <a:r>
              <a:rPr lang="en-US" sz="2000" dirty="0" smtClean="0"/>
              <a:t>Error </a:t>
            </a:r>
            <a:r>
              <a:rPr lang="en-US" sz="2000" dirty="0"/>
              <a:t>on March 31, </a:t>
            </a:r>
            <a:r>
              <a:rPr lang="en-US" sz="2000" dirty="0" smtClean="0"/>
              <a:t>2016 (25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2758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5" y="609600"/>
            <a:ext cx="7471955" cy="56039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</a:t>
            </a:r>
            <a:r>
              <a:rPr lang="en-US" sz="2000" dirty="0" smtClean="0"/>
              <a:t>Error </a:t>
            </a:r>
            <a:r>
              <a:rPr lang="en-US" sz="2000" dirty="0"/>
              <a:t>on March 31, </a:t>
            </a:r>
            <a:r>
              <a:rPr lang="en-US" sz="2000" dirty="0" smtClean="0"/>
              <a:t>2016 (20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4691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5246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</a:t>
            </a:r>
            <a:r>
              <a:rPr lang="en-US" sz="2000" dirty="0" smtClean="0"/>
              <a:t>Error </a:t>
            </a:r>
            <a:r>
              <a:rPr lang="en-US" sz="2000" dirty="0"/>
              <a:t>on March 31, </a:t>
            </a:r>
            <a:r>
              <a:rPr lang="en-US" sz="2000" dirty="0" smtClean="0"/>
              <a:t>2016 (15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6295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</a:t>
            </a:r>
            <a:r>
              <a:rPr lang="en-US" sz="2000" dirty="0" smtClean="0"/>
              <a:t>Error </a:t>
            </a:r>
            <a:r>
              <a:rPr lang="en-US" sz="2000" dirty="0"/>
              <a:t>on March 31, </a:t>
            </a:r>
            <a:r>
              <a:rPr lang="en-US" sz="2000" dirty="0" smtClean="0"/>
              <a:t>2016 (10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3542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MIRTM Wind HSL </a:t>
            </a:r>
            <a:r>
              <a:rPr lang="en-US" sz="2000" dirty="0" smtClean="0"/>
              <a:t>Error </a:t>
            </a:r>
            <a:r>
              <a:rPr lang="en-US" sz="2000" dirty="0"/>
              <a:t>on March 31, </a:t>
            </a:r>
            <a:r>
              <a:rPr lang="en-US" sz="2000" dirty="0" smtClean="0"/>
              <a:t>2016 (5 min. ahead)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9064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71600" y="838200"/>
            <a:ext cx="6324600" cy="4953000"/>
          </a:xfrm>
        </p:spPr>
        <p:txBody>
          <a:bodyPr/>
          <a:lstStyle/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 smtClean="0"/>
              <a:t>Net Load Estimation Error Analysis</a:t>
            </a:r>
          </a:p>
          <a:p>
            <a:pPr marL="0" indent="0" algn="ctr">
              <a:buNone/>
            </a:pPr>
            <a:r>
              <a:rPr lang="en-US" sz="2000" dirty="0" smtClean="0"/>
              <a:t>July 1, </a:t>
            </a:r>
            <a:r>
              <a:rPr lang="en-US" sz="2000" dirty="0" smtClean="0"/>
              <a:t>2015 </a:t>
            </a:r>
            <a:r>
              <a:rPr lang="en-US" sz="2000" dirty="0" smtClean="0"/>
              <a:t>– April 30, </a:t>
            </a:r>
            <a:r>
              <a:rPr lang="en-US" sz="2000" dirty="0" smtClean="0"/>
              <a:t>2016</a:t>
            </a:r>
            <a:endParaRPr lang="en-US" sz="2000" dirty="0" smtClean="0"/>
          </a:p>
          <a:p>
            <a:pPr marL="0" indent="0" algn="ctr">
              <a:buNone/>
            </a:pPr>
            <a:r>
              <a:rPr lang="en-US" sz="2000" dirty="0" smtClean="0"/>
              <a:t>All Intervals</a:t>
            </a:r>
            <a:endParaRPr lang="en-US" sz="20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4921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MAE of Load, Wind, and Net Load Forecasts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90600"/>
            <a:ext cx="3224213" cy="22334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931" y="990600"/>
            <a:ext cx="3757351" cy="22334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806" y="3710160"/>
            <a:ext cx="7565476" cy="223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7" y="304800"/>
            <a:ext cx="8000999" cy="6000749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4644190" y="1524000"/>
            <a:ext cx="0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644190" y="3733800"/>
            <a:ext cx="0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824037" y="3333749"/>
            <a:ext cx="1676400" cy="2405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Overestimate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729790" y="2293145"/>
            <a:ext cx="1828800" cy="2524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Underestimate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35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828800" y="685800"/>
            <a:ext cx="6934200" cy="54864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Table of Contents</a:t>
            </a:r>
          </a:p>
          <a:p>
            <a:pPr marL="0" indent="0">
              <a:spcBef>
                <a:spcPts val="0"/>
              </a:spcBef>
              <a:buNone/>
            </a:pPr>
            <a:endParaRPr lang="en-US" b="1" dirty="0" smtClean="0"/>
          </a:p>
          <a:p>
            <a:pPr>
              <a:spcBef>
                <a:spcPts val="0"/>
              </a:spcBef>
            </a:pPr>
            <a:r>
              <a:rPr lang="en-US" sz="2400" dirty="0" smtClean="0">
                <a:hlinkClick r:id="rId3" action="ppaction://hlinksldjump"/>
              </a:rPr>
              <a:t>Introduction</a:t>
            </a:r>
            <a:endParaRPr lang="en-US" sz="2400" dirty="0" smtClean="0"/>
          </a:p>
          <a:p>
            <a:pPr>
              <a:spcBef>
                <a:spcPts val="0"/>
              </a:spcBef>
            </a:pPr>
            <a:endParaRPr lang="en-US" sz="2400" dirty="0" smtClean="0"/>
          </a:p>
          <a:p>
            <a:pPr>
              <a:spcBef>
                <a:spcPts val="0"/>
              </a:spcBef>
            </a:pPr>
            <a:r>
              <a:rPr lang="en-US" sz="2400" dirty="0" smtClean="0">
                <a:hlinkClick r:id="rId4" action="ppaction://hlinksldjump"/>
              </a:rPr>
              <a:t>Improving Demand Estimation</a:t>
            </a:r>
            <a:endParaRPr lang="en-US" sz="2400" dirty="0" smtClean="0"/>
          </a:p>
          <a:p>
            <a:pPr>
              <a:spcBef>
                <a:spcPts val="0"/>
              </a:spcBef>
            </a:pPr>
            <a:endParaRPr lang="en-US" sz="2400" dirty="0" smtClean="0"/>
          </a:p>
          <a:p>
            <a:pPr>
              <a:spcBef>
                <a:spcPts val="0"/>
              </a:spcBef>
            </a:pPr>
            <a:r>
              <a:rPr lang="en-US" sz="2400" dirty="0" smtClean="0">
                <a:hlinkClick r:id="rId5" action="ppaction://hlinksldjump"/>
              </a:rPr>
              <a:t>Improving Wind HSL Estimation</a:t>
            </a:r>
            <a:endParaRPr lang="en-US" sz="2400" dirty="0" smtClean="0"/>
          </a:p>
          <a:p>
            <a:pPr>
              <a:spcBef>
                <a:spcPts val="0"/>
              </a:spcBef>
            </a:pPr>
            <a:endParaRPr lang="en-US" sz="2400" dirty="0" smtClean="0"/>
          </a:p>
          <a:p>
            <a:pPr>
              <a:spcBef>
                <a:spcPts val="0"/>
              </a:spcBef>
            </a:pPr>
            <a:r>
              <a:rPr lang="en-US" sz="2400" dirty="0" smtClean="0">
                <a:hlinkClick r:id="rId6" action="ppaction://hlinksldjump"/>
              </a:rPr>
              <a:t>Examining Net Load Estimation Error Distribution</a:t>
            </a:r>
            <a:endParaRPr lang="en-US" sz="2400" dirty="0" smtClean="0"/>
          </a:p>
          <a:p>
            <a:pPr>
              <a:spcBef>
                <a:spcPts val="0"/>
              </a:spcBef>
            </a:pPr>
            <a:endParaRPr lang="en-US" sz="2400" dirty="0" smtClean="0"/>
          </a:p>
          <a:p>
            <a:pPr>
              <a:spcBef>
                <a:spcPts val="0"/>
              </a:spcBef>
            </a:pPr>
            <a:r>
              <a:rPr lang="en-US" sz="2400" dirty="0" smtClean="0">
                <a:hlinkClick r:id="rId7" action="ppaction://hlinksldjump"/>
              </a:rPr>
              <a:t>Observations &amp; Next Steps</a:t>
            </a:r>
            <a:endParaRPr lang="en-US" sz="2400" dirty="0" smtClean="0">
              <a:hlinkClick r:id="rId8" action="ppaction://hlinksldjump"/>
            </a:endParaRPr>
          </a:p>
          <a:p>
            <a:pPr>
              <a:spcBef>
                <a:spcPts val="0"/>
              </a:spcBef>
            </a:pPr>
            <a:endParaRPr lang="en-US" sz="2400" dirty="0">
              <a:hlinkClick r:id="rId8" action="ppaction://hlinksldjump"/>
            </a:endParaRPr>
          </a:p>
          <a:p>
            <a:pPr>
              <a:spcBef>
                <a:spcPts val="0"/>
              </a:spcBef>
            </a:pPr>
            <a:r>
              <a:rPr lang="en-US" sz="2400" dirty="0" smtClean="0">
                <a:hlinkClick r:id="rId8" action="ppaction://hlinksldjump"/>
              </a:rPr>
              <a:t>Appendix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53049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0787"/>
            <a:ext cx="8001000" cy="6000749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4644190" y="1524000"/>
            <a:ext cx="0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729790" y="2293145"/>
            <a:ext cx="1828800" cy="2524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Underestimate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32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4797"/>
            <a:ext cx="8001000" cy="6000749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4644190" y="3733800"/>
            <a:ext cx="0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824037" y="3333749"/>
            <a:ext cx="1676400" cy="2405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Overestimate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70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4798"/>
            <a:ext cx="8001002" cy="600075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4644190" y="1524000"/>
            <a:ext cx="0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644190" y="3733800"/>
            <a:ext cx="0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729790" y="2293145"/>
            <a:ext cx="1828800" cy="2524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Underestimate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824037" y="3333749"/>
            <a:ext cx="1676400" cy="2405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Overestimate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24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8" y="308810"/>
            <a:ext cx="8001001" cy="600075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4644190" y="1524000"/>
            <a:ext cx="0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729790" y="2293145"/>
            <a:ext cx="1828800" cy="2524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Underestimate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77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4797"/>
            <a:ext cx="8001000" cy="600074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4644190" y="3733800"/>
            <a:ext cx="0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824037" y="3333749"/>
            <a:ext cx="1676400" cy="2405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Overestimate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65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4798"/>
            <a:ext cx="8001000" cy="6000749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4644190" y="1524000"/>
            <a:ext cx="0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644190" y="3733800"/>
            <a:ext cx="0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729790" y="2293145"/>
            <a:ext cx="1828800" cy="2524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Underestimate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824037" y="3333749"/>
            <a:ext cx="1676400" cy="2405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Overestimate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86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8" y="304799"/>
            <a:ext cx="8001001" cy="600075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4644190" y="1524000"/>
            <a:ext cx="0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729790" y="2293145"/>
            <a:ext cx="1828800" cy="2524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Underestimate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65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4797"/>
            <a:ext cx="8001000" cy="600074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4644190" y="3733800"/>
            <a:ext cx="0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824037" y="3333749"/>
            <a:ext cx="1676400" cy="2405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Overestimate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85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8" y="304798"/>
            <a:ext cx="8001003" cy="6000752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4644190" y="1524000"/>
            <a:ext cx="0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644190" y="3733800"/>
            <a:ext cx="0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729790" y="2293145"/>
            <a:ext cx="1828800" cy="2524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Underestimate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824037" y="3333749"/>
            <a:ext cx="1676400" cy="2405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Overestimate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46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0444"/>
            <a:ext cx="8001000" cy="600074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4644190" y="1524000"/>
            <a:ext cx="0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729790" y="2293145"/>
            <a:ext cx="1828800" cy="2524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Underestimate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75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Introduction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914400"/>
            <a:ext cx="8534400" cy="5105400"/>
          </a:xfrm>
        </p:spPr>
        <p:txBody>
          <a:bodyPr/>
          <a:lstStyle/>
          <a:p>
            <a:pPr marL="457200" indent="-457200">
              <a:spcBef>
                <a:spcPts val="0"/>
              </a:spcBef>
              <a:buAutoNum type="arabicPeriod"/>
            </a:pPr>
            <a:r>
              <a:rPr lang="en-US" sz="2000" b="1" dirty="0" smtClean="0"/>
              <a:t>Improving </a:t>
            </a:r>
            <a:r>
              <a:rPr lang="en-US" sz="2000" b="1" dirty="0"/>
              <a:t>Demand </a:t>
            </a:r>
            <a:r>
              <a:rPr lang="en-US" sz="2000" b="1" dirty="0" smtClean="0"/>
              <a:t>Estimation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 marL="285750" indent="-285750">
              <a:spcBef>
                <a:spcPts val="0"/>
              </a:spcBef>
            </a:pPr>
            <a:r>
              <a:rPr lang="en-US" sz="1800" dirty="0"/>
              <a:t>Short-Term Load Forecast (STLF</a:t>
            </a:r>
            <a:r>
              <a:rPr lang="en-US" sz="1800" dirty="0" smtClean="0"/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/>
          </a:p>
          <a:p>
            <a:pPr marL="285750" indent="-285750">
              <a:spcBef>
                <a:spcPts val="0"/>
              </a:spcBef>
            </a:pPr>
            <a:r>
              <a:rPr lang="en-US" sz="1800" dirty="0"/>
              <a:t>Generation-To-Be-Dispatched (GTBD) Calculation </a:t>
            </a:r>
            <a:r>
              <a:rPr lang="en-US" sz="1800" dirty="0" smtClean="0"/>
              <a:t>Methodology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/>
              <a:t>2. Improving Wind HSL </a:t>
            </a:r>
            <a:r>
              <a:rPr lang="en-US" sz="2000" b="1" dirty="0" smtClean="0"/>
              <a:t>Estimation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 marL="285750" indent="-285750">
              <a:spcBef>
                <a:spcPts val="0"/>
              </a:spcBef>
            </a:pPr>
            <a:r>
              <a:rPr lang="en-US" sz="1800" dirty="0"/>
              <a:t>Indicative Pricing Tool currently uses a heuristically determined linear equation to estimate wind </a:t>
            </a:r>
            <a:r>
              <a:rPr lang="en-US" sz="1800" dirty="0" smtClean="0"/>
              <a:t>HSL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/>
          </a:p>
          <a:p>
            <a:pPr marL="285750" indent="-285750">
              <a:spcBef>
                <a:spcPts val="0"/>
              </a:spcBef>
            </a:pPr>
            <a:r>
              <a:rPr lang="en-US" sz="1800" dirty="0" smtClean="0"/>
              <a:t>Currently, plan is for MIRTM to use Persistence to estimate wind HSL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/>
          </a:p>
          <a:p>
            <a:pPr marL="285750" indent="-285750">
              <a:spcBef>
                <a:spcPts val="0"/>
              </a:spcBef>
            </a:pPr>
            <a:r>
              <a:rPr lang="en-US" sz="1800" dirty="0"/>
              <a:t>Improvements </a:t>
            </a:r>
            <a:r>
              <a:rPr lang="en-US" sz="1800" dirty="0" smtClean="0"/>
              <a:t>using ARIMA at the system-wide level were </a:t>
            </a:r>
            <a:r>
              <a:rPr lang="en-US" sz="1800" dirty="0"/>
              <a:t>devised to show potential improvement in short-term wind HSL </a:t>
            </a:r>
            <a:r>
              <a:rPr lang="en-US" sz="1800" dirty="0" smtClean="0"/>
              <a:t>estimation</a:t>
            </a:r>
          </a:p>
          <a:p>
            <a:pPr marL="285750" indent="-285750">
              <a:spcBef>
                <a:spcPts val="0"/>
              </a:spcBef>
            </a:pPr>
            <a:endParaRPr lang="en-US" sz="1800" dirty="0"/>
          </a:p>
          <a:p>
            <a:pPr marL="285750" indent="-285750">
              <a:spcBef>
                <a:spcPts val="0"/>
              </a:spcBef>
            </a:pPr>
            <a:r>
              <a:rPr lang="en-US" sz="1800" dirty="0" smtClean="0"/>
              <a:t>If time permits, ERCOT will devise plant or region specific ARIMA coefficients for wind HSL estimation</a:t>
            </a:r>
          </a:p>
          <a:p>
            <a:pPr marL="285750" indent="-285750">
              <a:spcBef>
                <a:spcPts val="0"/>
              </a:spcBef>
            </a:pPr>
            <a:endParaRPr lang="en-US" sz="1800" dirty="0"/>
          </a:p>
          <a:p>
            <a:pPr marL="285750" indent="-285750">
              <a:spcBef>
                <a:spcPts val="0"/>
              </a:spcBef>
            </a:pPr>
            <a:endParaRPr lang="en-US" sz="1800" dirty="0"/>
          </a:p>
          <a:p>
            <a:pPr marL="285750" indent="-285750">
              <a:spcBef>
                <a:spcPts val="0"/>
              </a:spcBef>
            </a:pPr>
            <a:endParaRPr lang="en-US" sz="1800" dirty="0"/>
          </a:p>
          <a:p>
            <a:pPr marL="285750" indent="-285750">
              <a:spcBef>
                <a:spcPts val="0"/>
              </a:spcBef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2474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4797"/>
            <a:ext cx="8001000" cy="600074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4644190" y="3733800"/>
            <a:ext cx="0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824037" y="3333749"/>
            <a:ext cx="1676400" cy="2405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Overestimate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0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87" y="304799"/>
            <a:ext cx="8005011" cy="6003758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4644190" y="1524000"/>
            <a:ext cx="0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644190" y="3733800"/>
            <a:ext cx="0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729790" y="2293145"/>
            <a:ext cx="1828800" cy="2524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Underestimate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824037" y="3333749"/>
            <a:ext cx="1676400" cy="2405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Overestimate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0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88" y="304798"/>
            <a:ext cx="8005011" cy="600375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4644190" y="1524000"/>
            <a:ext cx="0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729790" y="2293145"/>
            <a:ext cx="1828800" cy="2524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Underestimate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2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52" y="304797"/>
            <a:ext cx="7996647" cy="599748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4644190" y="3733800"/>
            <a:ext cx="0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824037" y="3333749"/>
            <a:ext cx="1676400" cy="2405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Overestimate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97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4800"/>
            <a:ext cx="8001000" cy="6000749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H="1" flipV="1">
            <a:off x="4648200" y="1295400"/>
            <a:ext cx="2006" cy="3167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648200" y="3212305"/>
            <a:ext cx="2006" cy="3690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733800" y="1759743"/>
            <a:ext cx="1828800" cy="2524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Underestimate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810000" y="2818207"/>
            <a:ext cx="1676400" cy="2405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Overestimate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81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4798"/>
            <a:ext cx="8001000" cy="600074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4644190" y="1524000"/>
            <a:ext cx="0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729790" y="2293145"/>
            <a:ext cx="1828800" cy="2524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Underestimate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25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88" y="304798"/>
            <a:ext cx="8005011" cy="600375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4644190" y="3733800"/>
            <a:ext cx="0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824037" y="3333749"/>
            <a:ext cx="1676400" cy="2405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Overestimate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72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Observations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066800"/>
            <a:ext cx="8191500" cy="5105400"/>
          </a:xfrm>
        </p:spPr>
        <p:txBody>
          <a:bodyPr/>
          <a:lstStyle/>
          <a:p>
            <a:pPr marL="285750" indent="-285750">
              <a:spcBef>
                <a:spcPts val="0"/>
              </a:spcBef>
            </a:pPr>
            <a:r>
              <a:rPr lang="en-US" sz="2000" dirty="0" smtClean="0"/>
              <a:t>New STLF continues to outperform current STLF on average</a:t>
            </a:r>
          </a:p>
          <a:p>
            <a:pPr marL="285750" indent="-285750">
              <a:spcBef>
                <a:spcPts val="0"/>
              </a:spcBef>
            </a:pPr>
            <a:endParaRPr lang="en-US" sz="2000" dirty="0"/>
          </a:p>
          <a:p>
            <a:pPr marL="285750" indent="-285750">
              <a:spcBef>
                <a:spcPts val="0"/>
              </a:spcBef>
            </a:pPr>
            <a:r>
              <a:rPr lang="en-US" sz="2000" dirty="0" smtClean="0"/>
              <a:t>Estimating wind HSL using ARIMA at the system-wide level continues to outperform persistence on average</a:t>
            </a:r>
          </a:p>
          <a:p>
            <a:pPr marL="285750" indent="-285750">
              <a:spcBef>
                <a:spcPts val="0"/>
              </a:spcBef>
            </a:pPr>
            <a:endParaRPr lang="en-US" sz="2000" dirty="0"/>
          </a:p>
          <a:p>
            <a:pPr marL="285750" indent="-285750">
              <a:spcBef>
                <a:spcPts val="0"/>
              </a:spcBef>
            </a:pPr>
            <a:r>
              <a:rPr lang="en-US" sz="2000" dirty="0"/>
              <a:t>Examining net load error distribution demonstrates that the combination of new STLF and estimating wind HSL using ARIMA </a:t>
            </a:r>
            <a:r>
              <a:rPr lang="en-US" sz="2000" dirty="0" smtClean="0"/>
              <a:t>at the system-wide level outperforms </a:t>
            </a:r>
            <a:r>
              <a:rPr lang="en-US" sz="2000" dirty="0"/>
              <a:t>other methods even </a:t>
            </a:r>
            <a:r>
              <a:rPr lang="en-US" sz="2000" dirty="0" smtClean="0"/>
              <a:t>at the </a:t>
            </a:r>
            <a:r>
              <a:rPr lang="en-US" sz="2000" dirty="0"/>
              <a:t>outliers</a:t>
            </a:r>
            <a:endParaRPr lang="en-US" sz="900" dirty="0"/>
          </a:p>
          <a:p>
            <a:pPr marL="285750" indent="-285750">
              <a:spcBef>
                <a:spcPts val="0"/>
              </a:spcBef>
            </a:pPr>
            <a:endParaRPr lang="en-US" sz="2000" dirty="0" smtClean="0"/>
          </a:p>
          <a:p>
            <a:pPr marL="285750" indent="-285750">
              <a:spcBef>
                <a:spcPts val="0"/>
              </a:spcBef>
            </a:pPr>
            <a:endParaRPr lang="en-US" sz="2000" dirty="0" smtClean="0"/>
          </a:p>
          <a:p>
            <a:pPr marL="285750" indent="-285750">
              <a:spcBef>
                <a:spcPts val="0"/>
              </a:spcBef>
            </a:pPr>
            <a:endParaRPr lang="en-US" sz="2000" dirty="0" smtClean="0"/>
          </a:p>
          <a:p>
            <a:pPr marL="0" indent="0">
              <a:spcBef>
                <a:spcPts val="0"/>
              </a:spcBef>
              <a:buNone/>
            </a:pPr>
            <a:endParaRPr lang="en-US" sz="9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22217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Conclusions and Next Steps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066800"/>
            <a:ext cx="8191500" cy="5105400"/>
          </a:xfrm>
        </p:spPr>
        <p:txBody>
          <a:bodyPr/>
          <a:lstStyle/>
          <a:p>
            <a:pPr marL="285750" indent="-285750">
              <a:spcBef>
                <a:spcPts val="0"/>
              </a:spcBef>
            </a:pPr>
            <a:r>
              <a:rPr lang="en-US" sz="2000" dirty="0" smtClean="0"/>
              <a:t>New STLF will be used in MIRTM studies</a:t>
            </a:r>
          </a:p>
          <a:p>
            <a:pPr marL="285750" indent="-285750">
              <a:spcBef>
                <a:spcPts val="0"/>
              </a:spcBef>
            </a:pPr>
            <a:endParaRPr lang="en-US" sz="2000" dirty="0" smtClean="0"/>
          </a:p>
          <a:p>
            <a:pPr marL="285750" indent="-285750">
              <a:spcBef>
                <a:spcPts val="0"/>
              </a:spcBef>
            </a:pPr>
            <a:r>
              <a:rPr lang="en-US" sz="2000" dirty="0" smtClean="0"/>
              <a:t>For now, persistence will be used to estimate wind HSL for MIRTM studies</a:t>
            </a:r>
          </a:p>
          <a:p>
            <a:pPr marL="285750" indent="-285750">
              <a:spcBef>
                <a:spcPts val="0"/>
              </a:spcBef>
            </a:pPr>
            <a:endParaRPr lang="en-US" sz="2000" dirty="0" smtClean="0"/>
          </a:p>
          <a:p>
            <a:pPr marL="285750" indent="-285750">
              <a:spcBef>
                <a:spcPts val="0"/>
              </a:spcBef>
            </a:pPr>
            <a:r>
              <a:rPr lang="en-US" sz="2000" dirty="0" smtClean="0"/>
              <a:t>ERCOT will conduct further studies on developing ARIMA models to estimate Wind HSL on a seasonal/time of day and regional/wind plant granularity</a:t>
            </a:r>
          </a:p>
          <a:p>
            <a:pPr marL="285750" indent="-285750">
              <a:spcBef>
                <a:spcPts val="0"/>
              </a:spcBef>
            </a:pPr>
            <a:endParaRPr lang="en-US" sz="2000" dirty="0"/>
          </a:p>
          <a:p>
            <a:pPr marL="285750" indent="-285750">
              <a:spcBef>
                <a:spcPts val="0"/>
              </a:spcBef>
            </a:pPr>
            <a:r>
              <a:rPr lang="en-US" sz="2000" dirty="0" smtClean="0"/>
              <a:t>ERCOT is also engaged with AWS </a:t>
            </a:r>
            <a:r>
              <a:rPr lang="en-US" sz="2000" smtClean="0"/>
              <a:t>to see if they can </a:t>
            </a:r>
            <a:r>
              <a:rPr lang="en-US" sz="2000" dirty="0" smtClean="0"/>
              <a:t>create a 5 min. resolution Wind HSL forecast</a:t>
            </a:r>
            <a:endParaRPr lang="en-US" sz="2000" dirty="0"/>
          </a:p>
          <a:p>
            <a:pPr marL="285750" indent="-285750">
              <a:spcBef>
                <a:spcPts val="0"/>
              </a:spcBef>
            </a:pPr>
            <a:endParaRPr lang="en-US" sz="2000" dirty="0" smtClean="0"/>
          </a:p>
          <a:p>
            <a:pPr marL="285750" indent="-285750">
              <a:spcBef>
                <a:spcPts val="0"/>
              </a:spcBef>
            </a:pPr>
            <a:r>
              <a:rPr lang="en-US" sz="2000" dirty="0" smtClean="0"/>
              <a:t>Appendix contains detailed </a:t>
            </a:r>
            <a:r>
              <a:rPr lang="en-US" sz="2000" dirty="0"/>
              <a:t>graphs in </a:t>
            </a:r>
            <a:r>
              <a:rPr lang="en-US" sz="2000" dirty="0" smtClean="0"/>
              <a:t>the same order and format of </a:t>
            </a:r>
            <a:r>
              <a:rPr lang="en-US" sz="2000" dirty="0"/>
              <a:t>the February 22, 2016 SAWG meeting </a:t>
            </a:r>
            <a:r>
              <a:rPr lang="en-US" sz="2000" dirty="0" smtClean="0"/>
              <a:t>presentation</a:t>
            </a:r>
          </a:p>
          <a:p>
            <a:pPr marL="285750" indent="-285750">
              <a:spcBef>
                <a:spcPts val="0"/>
              </a:spcBef>
            </a:pPr>
            <a:endParaRPr lang="en-US" sz="2000" dirty="0" smtClean="0"/>
          </a:p>
          <a:p>
            <a:pPr marL="285750" indent="-285750">
              <a:spcBef>
                <a:spcPts val="0"/>
              </a:spcBef>
            </a:pPr>
            <a:endParaRPr lang="en-US" sz="2000" dirty="0" smtClean="0"/>
          </a:p>
          <a:p>
            <a:pPr marL="0" indent="0">
              <a:spcBef>
                <a:spcPts val="0"/>
              </a:spcBef>
              <a:buNone/>
            </a:pPr>
            <a:endParaRPr lang="en-US" sz="9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197769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71600" y="990600"/>
            <a:ext cx="6324600" cy="4953000"/>
          </a:xfrm>
        </p:spPr>
        <p:txBody>
          <a:bodyPr/>
          <a:lstStyle/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 smtClean="0"/>
              <a:t>Questions?</a:t>
            </a:r>
            <a:endParaRPr lang="en-US" sz="20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9989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Introduction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914400"/>
            <a:ext cx="8534400" cy="51054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/>
              <a:t>3. Examining Net Load Error Distribution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 marL="285750" indent="-285750">
              <a:spcBef>
                <a:spcPts val="0"/>
              </a:spcBef>
            </a:pPr>
            <a:r>
              <a:rPr lang="en-US" sz="1800" dirty="0" smtClean="0"/>
              <a:t>Combines the impact of demand and wind estimation</a:t>
            </a:r>
          </a:p>
          <a:p>
            <a:pPr marL="685800" lvl="1">
              <a:spcBef>
                <a:spcPts val="0"/>
              </a:spcBef>
            </a:pPr>
            <a:endParaRPr lang="en-US" sz="1400" dirty="0" smtClean="0"/>
          </a:p>
          <a:p>
            <a:pPr marL="685800" lvl="1">
              <a:spcBef>
                <a:spcPts val="0"/>
              </a:spcBef>
            </a:pPr>
            <a:r>
              <a:rPr lang="en-US" sz="1800" dirty="0" smtClean="0"/>
              <a:t>Note that this is not a direct input into MIRTM </a:t>
            </a:r>
          </a:p>
          <a:p>
            <a:pPr marL="285750" indent="-285750">
              <a:spcBef>
                <a:spcPts val="0"/>
              </a:spcBef>
            </a:pPr>
            <a:endParaRPr lang="en-US" sz="1800" dirty="0"/>
          </a:p>
          <a:p>
            <a:pPr marL="285750" indent="-285750">
              <a:spcBef>
                <a:spcPts val="0"/>
              </a:spcBef>
            </a:pPr>
            <a:r>
              <a:rPr lang="en-US" sz="1800" dirty="0" smtClean="0"/>
              <a:t>Examine error distribution to see performance at outer percentiles</a:t>
            </a:r>
          </a:p>
          <a:p>
            <a:pPr marL="285750" indent="-285750">
              <a:spcBef>
                <a:spcPts val="0"/>
              </a:spcBef>
            </a:pPr>
            <a:endParaRPr lang="en-US" sz="1800" dirty="0"/>
          </a:p>
          <a:p>
            <a:pPr marL="285750" indent="-285750">
              <a:spcBef>
                <a:spcPts val="0"/>
              </a:spcBef>
            </a:pPr>
            <a:r>
              <a:rPr lang="en-US" sz="1800" dirty="0" smtClean="0"/>
              <a:t>Net Load for this presentation is defined as:</a:t>
            </a:r>
          </a:p>
          <a:p>
            <a:pPr marL="285750" indent="-285750" algn="ctr">
              <a:spcBef>
                <a:spcPts val="0"/>
              </a:spcBef>
            </a:pPr>
            <a:endParaRPr lang="en-US" sz="1800" dirty="0"/>
          </a:p>
          <a:p>
            <a:pPr marL="400050" lvl="1" indent="0" algn="ctr">
              <a:spcBef>
                <a:spcPts val="0"/>
              </a:spcBef>
              <a:buNone/>
            </a:pPr>
            <a:r>
              <a:rPr lang="en-US" sz="1800" i="1" dirty="0" smtClean="0"/>
              <a:t>Estimated Demand – Estimated Wind HSL</a:t>
            </a:r>
          </a:p>
          <a:p>
            <a:pPr marL="400050" lvl="1" indent="0" algn="ctr">
              <a:spcBef>
                <a:spcPts val="0"/>
              </a:spcBef>
              <a:buNone/>
            </a:pPr>
            <a:endParaRPr lang="en-US" sz="1800" i="1" dirty="0"/>
          </a:p>
          <a:p>
            <a:pPr marL="400050" lvl="1" indent="0" algn="ctr">
              <a:spcBef>
                <a:spcPts val="0"/>
              </a:spcBef>
              <a:buNone/>
            </a:pPr>
            <a:r>
              <a:rPr lang="en-US" sz="1800" i="1" dirty="0"/>
              <a:t>a</a:t>
            </a:r>
            <a:r>
              <a:rPr lang="en-US" sz="1800" i="1" dirty="0" smtClean="0"/>
              <a:t>nd</a:t>
            </a:r>
          </a:p>
          <a:p>
            <a:pPr marL="400050" lvl="1" indent="0" algn="ctr">
              <a:spcBef>
                <a:spcPts val="0"/>
              </a:spcBef>
              <a:buNone/>
            </a:pPr>
            <a:endParaRPr lang="en-US" sz="1800" i="1" dirty="0"/>
          </a:p>
          <a:p>
            <a:pPr marL="400050" lvl="1" indent="0" algn="ctr">
              <a:spcBef>
                <a:spcPts val="0"/>
              </a:spcBef>
              <a:buNone/>
            </a:pPr>
            <a:r>
              <a:rPr lang="en-US" sz="1800" i="1" dirty="0" smtClean="0"/>
              <a:t>Actual Demand – Actual Wind HSL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/>
          </a:p>
          <a:p>
            <a:pPr marL="0" indent="0">
              <a:spcBef>
                <a:spcPts val="0"/>
              </a:spcBef>
              <a:buNone/>
            </a:pPr>
            <a:endParaRPr lang="en-US" sz="1800" dirty="0"/>
          </a:p>
          <a:p>
            <a:pPr marL="285750" indent="-285750">
              <a:spcBef>
                <a:spcPts val="0"/>
              </a:spcBef>
            </a:pPr>
            <a:endParaRPr lang="en-US" sz="1800" dirty="0"/>
          </a:p>
          <a:p>
            <a:pPr marL="285750" indent="-285750">
              <a:spcBef>
                <a:spcPts val="0"/>
              </a:spcBef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6064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71600" y="990600"/>
            <a:ext cx="6324600" cy="4953000"/>
          </a:xfrm>
        </p:spPr>
        <p:txBody>
          <a:bodyPr/>
          <a:lstStyle/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 smtClean="0"/>
              <a:t>Appendix</a:t>
            </a:r>
            <a:endParaRPr lang="en-US" sz="20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5426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71600" y="838200"/>
            <a:ext cx="6324600" cy="4953000"/>
          </a:xfrm>
        </p:spPr>
        <p:txBody>
          <a:bodyPr/>
          <a:lstStyle/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 smtClean="0"/>
              <a:t>MIRTM Demand Estimation Performance</a:t>
            </a:r>
          </a:p>
          <a:p>
            <a:pPr marL="0" indent="0" algn="ctr">
              <a:buNone/>
            </a:pPr>
            <a:r>
              <a:rPr lang="en-US" sz="2000" dirty="0" smtClean="0"/>
              <a:t>January 1, </a:t>
            </a:r>
            <a:r>
              <a:rPr lang="en-US" sz="2000" dirty="0" smtClean="0"/>
              <a:t>2016 </a:t>
            </a:r>
            <a:r>
              <a:rPr lang="en-US" sz="2000" dirty="0" smtClean="0"/>
              <a:t>– April 30, </a:t>
            </a:r>
            <a:r>
              <a:rPr lang="en-US" sz="2000" dirty="0" smtClean="0"/>
              <a:t>2016</a:t>
            </a:r>
            <a:endParaRPr lang="en-US" sz="2000" dirty="0" smtClean="0"/>
          </a:p>
          <a:p>
            <a:pPr marL="0" indent="0" algn="ctr">
              <a:buNone/>
            </a:pPr>
            <a:r>
              <a:rPr lang="en-US" sz="2000" dirty="0" smtClean="0"/>
              <a:t>All Intervals</a:t>
            </a:r>
            <a:endParaRPr lang="en-US" sz="20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3597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MAE of Estimated GTBD vs. Reference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1"/>
          </a:xfrm>
        </p:spPr>
      </p:pic>
    </p:spTree>
    <p:extLst>
      <p:ext uri="{BB962C8B-B14F-4D97-AF65-F5344CB8AC3E}">
        <p14:creationId xmlns:p14="http://schemas.microsoft.com/office/powerpoint/2010/main" val="96331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MAE of Estimated GTBD vs. Reference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980" y="1906199"/>
            <a:ext cx="8454039" cy="304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3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Standard Deviation of Estimated GTBD vs. Reference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35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Standard Deviation of Estimated GTBD vs. Reference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980" y="1830059"/>
            <a:ext cx="8454039" cy="319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Mean of Estimated GTBD vs. Reference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19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Mean of Estimated GTBD vs. Reference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980" y="1874474"/>
            <a:ext cx="8454039" cy="310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52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by Reference (30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31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by Reference (25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37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71600" y="990600"/>
            <a:ext cx="6324600" cy="4953000"/>
          </a:xfrm>
        </p:spPr>
        <p:txBody>
          <a:bodyPr/>
          <a:lstStyle/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 smtClean="0"/>
              <a:t>Improving Demand Estimation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5250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5246"/>
            <a:ext cx="7473405" cy="56050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by Reference (20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2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by Reference (15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23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by Reference (10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88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13954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by Reference (5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47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13954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by Delivery Time (30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39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13954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by Delivery Time (25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45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13954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by Delivery Time (20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05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13954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by Delivery Time (15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44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13954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by Delivery Time (10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01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13954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by Delivery Time (5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10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Introduction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066800"/>
            <a:ext cx="8420100" cy="51054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Both STLFs use weather and calendar variables as basic inputs.</a:t>
            </a:r>
          </a:p>
          <a:p>
            <a:pPr>
              <a:spcBef>
                <a:spcPts val="0"/>
              </a:spcBef>
            </a:pPr>
            <a:endParaRPr lang="en-US" sz="18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/>
              <a:t>Current STLF (Legacy system in the EMMS)</a:t>
            </a:r>
          </a:p>
          <a:p>
            <a:pPr>
              <a:spcBef>
                <a:spcPts val="0"/>
              </a:spcBef>
            </a:pPr>
            <a:endParaRPr lang="en-US" sz="1800" b="1" dirty="0"/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Based on regression similar day model using lagged load values as well as lagged load from 24 hours ago of a similar day</a:t>
            </a:r>
          </a:p>
          <a:p>
            <a:pPr lvl="1">
              <a:spcBef>
                <a:spcPts val="0"/>
              </a:spcBef>
            </a:pPr>
            <a:endParaRPr lang="en-US" sz="16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/>
              <a:t>New STLF (Blended Model)</a:t>
            </a:r>
          </a:p>
          <a:p>
            <a:pPr>
              <a:spcBef>
                <a:spcPts val="0"/>
              </a:spcBef>
            </a:pPr>
            <a:endParaRPr lang="en-US" sz="1800" b="1" dirty="0"/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First 15 minutes is based on a regression model using lagged load values (forecast of total MW for a weather zone)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dirty="0"/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Next 45+ minutes is based on a regression model of ramp rates (forecast of total MW change from last actual value)</a:t>
            </a:r>
          </a:p>
          <a:p>
            <a:pPr marL="285750" indent="-285750">
              <a:spcBef>
                <a:spcPts val="0"/>
              </a:spcBef>
            </a:pPr>
            <a:endParaRPr lang="en-US" sz="1100" dirty="0"/>
          </a:p>
        </p:txBody>
      </p:sp>
      <p:sp>
        <p:nvSpPr>
          <p:cNvPr id="4" name="Rectangle 3"/>
          <p:cNvSpPr/>
          <p:nvPr/>
        </p:nvSpPr>
        <p:spPr>
          <a:xfrm>
            <a:off x="342900" y="5334000"/>
            <a:ext cx="58691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See May 2015 SAWG meeting page for previous presentation: </a:t>
            </a:r>
            <a:r>
              <a:rPr lang="en-US" sz="1400" i="1" dirty="0" smtClean="0"/>
              <a:t>http</a:t>
            </a:r>
            <a:r>
              <a:rPr lang="en-US" sz="1400" i="1" dirty="0"/>
              <a:t>://www.ercot.com/calendar/2015/5/27/55033-SAWG</a:t>
            </a:r>
          </a:p>
        </p:txBody>
      </p:sp>
    </p:spTree>
    <p:extLst>
      <p:ext uri="{BB962C8B-B14F-4D97-AF65-F5344CB8AC3E}">
        <p14:creationId xmlns:p14="http://schemas.microsoft.com/office/powerpoint/2010/main" val="5167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71600" y="838200"/>
            <a:ext cx="6324600" cy="4953000"/>
          </a:xfrm>
        </p:spPr>
        <p:txBody>
          <a:bodyPr/>
          <a:lstStyle/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 smtClean="0"/>
              <a:t>MIRTM Demand Estimation Performance</a:t>
            </a:r>
          </a:p>
          <a:p>
            <a:pPr marL="0" indent="0" algn="ctr">
              <a:buNone/>
            </a:pPr>
            <a:r>
              <a:rPr lang="en-US" sz="2000" dirty="0"/>
              <a:t>January 1, </a:t>
            </a:r>
            <a:r>
              <a:rPr lang="en-US" sz="2000" dirty="0" smtClean="0"/>
              <a:t>2016 </a:t>
            </a:r>
            <a:r>
              <a:rPr lang="en-US" sz="2000" dirty="0"/>
              <a:t>– April 30, 2016</a:t>
            </a:r>
          </a:p>
          <a:p>
            <a:pPr marL="0" indent="0" algn="ctr">
              <a:buNone/>
            </a:pPr>
            <a:r>
              <a:rPr lang="en-US" sz="2000" dirty="0" smtClean="0"/>
              <a:t>239 </a:t>
            </a:r>
            <a:r>
              <a:rPr lang="en-US" sz="2000" dirty="0" smtClean="0"/>
              <a:t>Intervals when System Lambda &gt;= $75/</a:t>
            </a:r>
            <a:r>
              <a:rPr lang="en-US" sz="2000" dirty="0" err="1" smtClean="0"/>
              <a:t>MWh</a:t>
            </a:r>
            <a:endParaRPr lang="en-US" sz="20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3566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MAE of Estimated GTBD vs. Reference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74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18"/>
          <a:stretch/>
        </p:blipFill>
        <p:spPr>
          <a:xfrm>
            <a:off x="876300" y="609600"/>
            <a:ext cx="7467600" cy="228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MAE of Estimated GTBD vs. Reference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980" y="1906199"/>
            <a:ext cx="8454039" cy="304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62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Standard Deviation of Estimated GTBD vs. Reference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94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Standard Deviation of Estimated GTBD vs. Reference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18"/>
          <a:stretch/>
        </p:blipFill>
        <p:spPr>
          <a:xfrm>
            <a:off x="876300" y="609600"/>
            <a:ext cx="7467600" cy="228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980" y="1830059"/>
            <a:ext cx="8454039" cy="319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25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Mean of Estimated GTBD vs. Reference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40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Mean of Estimated GTBD vs. Reference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18"/>
          <a:stretch/>
        </p:blipFill>
        <p:spPr>
          <a:xfrm>
            <a:off x="876300" y="609600"/>
            <a:ext cx="7467600" cy="228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980" y="1874474"/>
            <a:ext cx="8454039" cy="310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7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by Reference (30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82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by Reference (25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58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5246"/>
            <a:ext cx="7477759" cy="56083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by Reference (20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14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Introduction</a:t>
            </a:r>
            <a:endParaRPr lang="en-US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42900" y="1066800"/>
                <a:ext cx="8420100" cy="5105400"/>
              </a:xfrm>
            </p:spPr>
            <p:txBody>
              <a:bodyPr/>
              <a:lstStyle/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1800" dirty="0" smtClean="0"/>
                  <a:t>A new </a:t>
                </a:r>
                <a:r>
                  <a:rPr lang="en-US" sz="1800" dirty="0"/>
                  <a:t>methodology for calculating GTBD of MIRTM intervals has been found to be an improvement over current methodology</a:t>
                </a:r>
              </a:p>
              <a:p>
                <a:pPr>
                  <a:spcBef>
                    <a:spcPts val="0"/>
                  </a:spcBef>
                </a:pPr>
                <a:endParaRPr lang="en-US" sz="1800" b="1" dirty="0"/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1800" b="1" dirty="0"/>
                  <a:t>Applying Look-Ahead SCED methodology</a:t>
                </a:r>
                <a:r>
                  <a:rPr lang="en-US" sz="1800" b="1" dirty="0" smtClean="0"/>
                  <a:t>: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endParaRPr lang="en-US" sz="1800" b="1" dirty="0"/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1800" dirty="0" smtClean="0"/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latin typeface="Cambria Math" panose="02040503050406030204" pitchFamily="18" charset="0"/>
                      </a:rPr>
                      <m:t>MIRTM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𝐺𝑇𝐵𝐷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sz="180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𝑆𝐶𝐸𝐷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𝐺𝑇𝐵𝐷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           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𝑆𝑇𝐿𝐹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180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𝐷𝐶𝑇𝑖</m:t>
                            </m:r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     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&gt;1</m:t>
                            </m:r>
                          </m:e>
                        </m:eqArr>
                      </m:e>
                    </m:d>
                  </m:oMath>
                </a14:m>
                <a:endParaRPr lang="en-US" sz="1800" dirty="0"/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1800" dirty="0"/>
                  <a:t>	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1800" b="1" dirty="0"/>
                  <a:t>Modified methodology for MIRTM:</a:t>
                </a:r>
              </a:p>
              <a:p>
                <a:pPr>
                  <a:spcBef>
                    <a:spcPts val="0"/>
                  </a:spcBef>
                </a:pPr>
                <a:endParaRPr lang="en-US" sz="1800" i="1" dirty="0">
                  <a:latin typeface="Cambria Math" panose="02040503050406030204" pitchFamily="18" charset="0"/>
                </a:endParaRPr>
              </a:p>
              <a:p>
                <a:pPr marL="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>
                          <a:latin typeface="Cambria Math" panose="02040503050406030204" pitchFamily="18" charset="0"/>
                        </a:rPr>
                        <m:t>MIRTM</m:t>
                      </m:r>
                      <m:r>
                        <a:rPr lang="en-US" sz="180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𝐺𝑇𝐵𝐷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180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𝑆𝐶𝐸𝐷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𝐺𝑇𝐵𝐷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                                                                                   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𝑇𝑒𝑙𝑒𝑚𝑀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𝑆𝑇𝐿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𝑆𝑇𝐿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+(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𝐷𝐶𝑇𝑖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𝐷𝐶𝑇𝑖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)     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&gt;1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800" dirty="0"/>
              </a:p>
              <a:p>
                <a:pPr>
                  <a:spcBef>
                    <a:spcPts val="0"/>
                  </a:spcBef>
                </a:pPr>
                <a:endParaRPr lang="en-US" sz="1800" dirty="0"/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1800" i="1" dirty="0"/>
                  <a:t>TelemMW</a:t>
                </a:r>
                <a:r>
                  <a:rPr lang="en-US" sz="1800" i="1" baseline="-25000" dirty="0"/>
                  <a:t>0</a:t>
                </a:r>
                <a:r>
                  <a:rPr lang="en-US" sz="1800" i="1" dirty="0"/>
                  <a:t> = Sum of Telemetered Gen output at MIRTM Run time</a:t>
                </a:r>
              </a:p>
              <a:p>
                <a:pPr>
                  <a:spcBef>
                    <a:spcPts val="0"/>
                  </a:spcBef>
                </a:pPr>
                <a:endParaRPr lang="en-US" sz="1800" i="1" dirty="0"/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1800" i="1" dirty="0" err="1"/>
                  <a:t>i</a:t>
                </a:r>
                <a:r>
                  <a:rPr lang="en-US" sz="1800" i="1" dirty="0"/>
                  <a:t> = 5-Minute MIRTM Intervals Within Study Window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1800" i="1" dirty="0"/>
                  <a:t>(ex: </a:t>
                </a:r>
                <a:r>
                  <a:rPr lang="en-US" sz="1800" i="1" dirty="0" err="1"/>
                  <a:t>i</a:t>
                </a:r>
                <a:r>
                  <a:rPr lang="en-US" sz="1800" i="1" dirty="0"/>
                  <a:t>=6 represents 30 Min. Ahead)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2900" y="1066800"/>
                <a:ext cx="8420100" cy="5105400"/>
              </a:xfrm>
              <a:blipFill rotWithShape="0">
                <a:blip r:embed="rId3"/>
                <a:stretch>
                  <a:fillRect l="-579" t="-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956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by Reference (15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79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by Reference (10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2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23" y="613954"/>
            <a:ext cx="7469777" cy="56023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by Reference (5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35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13954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by Delivery Time (30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82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13954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by Delivery Time (25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25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13954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by Delivery Time (20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7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13954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by Delivery Time (15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79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13954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by Delivery Time (10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29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13954"/>
            <a:ext cx="7467600" cy="560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by Delivery Time (5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40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Demand Estimation Performance on </a:t>
            </a:r>
            <a:r>
              <a:rPr lang="en-US" sz="2000" b="1" dirty="0" err="1" smtClean="0">
                <a:solidFill>
                  <a:schemeClr val="accent1"/>
                </a:solidFill>
              </a:rPr>
              <a:t>Speciic</a:t>
            </a:r>
            <a:r>
              <a:rPr lang="en-US" sz="2000" b="1" dirty="0" smtClean="0">
                <a:solidFill>
                  <a:schemeClr val="accent1"/>
                </a:solidFill>
              </a:rPr>
              <a:t> Days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191500" cy="5334000"/>
          </a:xfrm>
        </p:spPr>
        <p:txBody>
          <a:bodyPr/>
          <a:lstStyle/>
          <a:p>
            <a:pPr marL="285750" indent="-285750">
              <a:spcBef>
                <a:spcPts val="0"/>
              </a:spcBef>
            </a:pPr>
            <a:r>
              <a:rPr lang="en-US" sz="1800" dirty="0" smtClean="0"/>
              <a:t>In the following slides, the estimation performance of the following specific days are analyzed:</a:t>
            </a:r>
            <a:endParaRPr lang="en-US" sz="1800" dirty="0"/>
          </a:p>
          <a:p>
            <a:pPr marL="285750" indent="-285750">
              <a:spcBef>
                <a:spcPts val="0"/>
              </a:spcBef>
            </a:pPr>
            <a:endParaRPr lang="en-US" sz="1800" dirty="0"/>
          </a:p>
          <a:p>
            <a:pPr marL="800100" lvl="1" indent="-342900">
              <a:spcBef>
                <a:spcPts val="0"/>
              </a:spcBef>
              <a:buFont typeface="+mj-lt"/>
              <a:buAutoNum type="arabicPeriod"/>
            </a:pPr>
            <a:r>
              <a:rPr lang="en-US" sz="1600" dirty="0" smtClean="0"/>
              <a:t>January 16, 2016</a:t>
            </a:r>
          </a:p>
          <a:p>
            <a:pPr marL="800100" lvl="1" indent="-342900">
              <a:spcBef>
                <a:spcPts val="0"/>
              </a:spcBef>
              <a:buFont typeface="+mj-lt"/>
              <a:buAutoNum type="arabicPeriod"/>
            </a:pPr>
            <a:r>
              <a:rPr lang="en-US" sz="1600" dirty="0" smtClean="0"/>
              <a:t>February 23, 2016</a:t>
            </a:r>
          </a:p>
          <a:p>
            <a:pPr marL="800100" lvl="1" indent="-342900">
              <a:spcBef>
                <a:spcPts val="0"/>
              </a:spcBef>
              <a:buFont typeface="+mj-lt"/>
              <a:buAutoNum type="arabicPeriod"/>
            </a:pPr>
            <a:r>
              <a:rPr lang="en-US" sz="1600" dirty="0" smtClean="0"/>
              <a:t>March 31, 2016</a:t>
            </a:r>
            <a:endParaRPr lang="en-US" sz="1600" dirty="0"/>
          </a:p>
          <a:p>
            <a:pPr marL="800100" lvl="1" indent="-342900">
              <a:spcBef>
                <a:spcPts val="0"/>
              </a:spcBef>
              <a:buFont typeface="+mj-lt"/>
              <a:buAutoNum type="arabicPeriod"/>
            </a:pPr>
            <a:endParaRPr lang="en-US" sz="1800" dirty="0"/>
          </a:p>
          <a:p>
            <a:pPr marL="285750" indent="-285750"/>
            <a:r>
              <a:rPr lang="en-US" sz="1800" dirty="0"/>
              <a:t>For each of these </a:t>
            </a:r>
            <a:r>
              <a:rPr lang="en-US" sz="1800" dirty="0" smtClean="0"/>
              <a:t>three dates</a:t>
            </a:r>
            <a:r>
              <a:rPr lang="en-US" sz="1800" dirty="0"/>
              <a:t>, </a:t>
            </a:r>
            <a:r>
              <a:rPr lang="en-US" sz="1800" dirty="0" smtClean="0"/>
              <a:t>two high priced </a:t>
            </a:r>
            <a:r>
              <a:rPr lang="en-US" sz="1800" dirty="0"/>
              <a:t>SCED intervals are further examined.</a:t>
            </a:r>
          </a:p>
          <a:p>
            <a:pPr marL="285750" indent="-285750"/>
            <a:endParaRPr lang="en-US" sz="1800" dirty="0"/>
          </a:p>
          <a:p>
            <a:pPr marL="285750" indent="-285750"/>
            <a:r>
              <a:rPr lang="en-US" sz="1800" dirty="0"/>
              <a:t>The LDL-HDL energy offer curve is shown along with the effects that the New STLF and Modified GTBD Methodology have on the resulting price based the curve.</a:t>
            </a:r>
          </a:p>
          <a:p>
            <a:pPr marL="285750" indent="-285750"/>
            <a:endParaRPr lang="en-US" sz="1800" dirty="0"/>
          </a:p>
          <a:p>
            <a:pPr marL="285750" indent="-285750"/>
            <a:r>
              <a:rPr lang="en-US" sz="1800" dirty="0"/>
              <a:t>This is not the actual LDL-HDL curve MIRTM would use for each interval (</a:t>
            </a:r>
            <a:r>
              <a:rPr lang="en-US" sz="1800" dirty="0" err="1"/>
              <a:t>i</a:t>
            </a:r>
            <a:r>
              <a:rPr lang="en-US" sz="1800" dirty="0"/>
              <a:t>). It is the LDL-HDL curve at the SCED snapshot (</a:t>
            </a:r>
            <a:r>
              <a:rPr lang="en-US" sz="1800" dirty="0" err="1"/>
              <a:t>i</a:t>
            </a:r>
            <a:r>
              <a:rPr lang="en-US" sz="1800" dirty="0"/>
              <a:t> =1) simply to give a representation of how sensitive the energy offer curve is to differing GTBD values.</a:t>
            </a:r>
          </a:p>
          <a:p>
            <a:pPr lvl="1">
              <a:spcBef>
                <a:spcPts val="0"/>
              </a:spcBef>
            </a:pPr>
            <a:endParaRPr lang="en-US" sz="1800" dirty="0"/>
          </a:p>
          <a:p>
            <a:pPr marL="285750" indent="-285750">
              <a:spcBef>
                <a:spcPts val="0"/>
              </a:spcBef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95999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Introduction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066800"/>
            <a:ext cx="8191500" cy="5105400"/>
          </a:xfrm>
        </p:spPr>
        <p:txBody>
          <a:bodyPr/>
          <a:lstStyle/>
          <a:p>
            <a:pPr marL="285750" indent="-285750">
              <a:spcBef>
                <a:spcPts val="0"/>
              </a:spcBef>
            </a:pPr>
            <a:r>
              <a:rPr lang="en-US" sz="2000" dirty="0"/>
              <a:t>Both the current STLF and new STLF are used in the analysis along with the modified methodology for four combinations:</a:t>
            </a:r>
          </a:p>
          <a:p>
            <a:pPr marL="285750" indent="-285750">
              <a:spcBef>
                <a:spcPts val="0"/>
              </a:spcBef>
            </a:pPr>
            <a:endParaRPr lang="en-US" sz="2000" dirty="0"/>
          </a:p>
          <a:p>
            <a:pPr marL="800100" lvl="1" indent="-342900">
              <a:spcBef>
                <a:spcPts val="0"/>
              </a:spcBef>
              <a:buFont typeface="+mj-lt"/>
              <a:buAutoNum type="arabicPeriod"/>
            </a:pPr>
            <a:r>
              <a:rPr lang="en-US" sz="1800" dirty="0"/>
              <a:t>MIRTM GTBD with current STLF</a:t>
            </a:r>
          </a:p>
          <a:p>
            <a:pPr marL="800100" lvl="1" indent="-342900">
              <a:spcBef>
                <a:spcPts val="0"/>
              </a:spcBef>
              <a:buFont typeface="+mj-lt"/>
              <a:buAutoNum type="arabicPeriod"/>
            </a:pPr>
            <a:r>
              <a:rPr lang="en-US" sz="1800" dirty="0"/>
              <a:t>MIRTM GTBD with new STLF</a:t>
            </a:r>
          </a:p>
          <a:p>
            <a:pPr marL="800100" lvl="1" indent="-342900">
              <a:spcBef>
                <a:spcPts val="0"/>
              </a:spcBef>
              <a:buFont typeface="+mj-lt"/>
              <a:buAutoNum type="arabicPeriod"/>
            </a:pPr>
            <a:r>
              <a:rPr lang="en-US" sz="1800" dirty="0"/>
              <a:t>MIRTM GTBD Modified with current STLF</a:t>
            </a:r>
          </a:p>
          <a:p>
            <a:pPr marL="800100" lvl="1" indent="-342900">
              <a:spcBef>
                <a:spcPts val="0"/>
              </a:spcBef>
              <a:buFont typeface="+mj-lt"/>
              <a:buAutoNum type="arabicPeriod"/>
            </a:pPr>
            <a:r>
              <a:rPr lang="en-US" sz="1800" dirty="0"/>
              <a:t>MIRTM GTBD Modified with new STLF</a:t>
            </a:r>
          </a:p>
          <a:p>
            <a:pPr marL="800100" lvl="1" indent="-342900">
              <a:spcBef>
                <a:spcPts val="0"/>
              </a:spcBef>
              <a:buFont typeface="+mj-lt"/>
              <a:buAutoNum type="arabicPeriod"/>
            </a:pPr>
            <a:endParaRPr lang="en-US" sz="1800" dirty="0"/>
          </a:p>
          <a:p>
            <a:pPr>
              <a:spcBef>
                <a:spcPts val="0"/>
              </a:spcBef>
            </a:pPr>
            <a:r>
              <a:rPr lang="en-US" sz="2000" dirty="0"/>
              <a:t>The calculated MIRTM GTBD errors are benchmarked using              </a:t>
            </a:r>
            <a:r>
              <a:rPr lang="en-US" sz="2000" b="1" dirty="0"/>
              <a:t>Estimated – Reference </a:t>
            </a:r>
            <a:r>
              <a:rPr lang="en-US" sz="2000" dirty="0"/>
              <a:t>where </a:t>
            </a:r>
            <a:r>
              <a:rPr lang="en-US" sz="2000" b="1" dirty="0"/>
              <a:t>Reference </a:t>
            </a:r>
            <a:r>
              <a:rPr lang="en-US" sz="2000" dirty="0"/>
              <a:t>is: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First interval (</a:t>
            </a:r>
            <a:r>
              <a:rPr lang="en-US" sz="1800" dirty="0" err="1"/>
              <a:t>i</a:t>
            </a:r>
            <a:r>
              <a:rPr lang="en-US" sz="1800" dirty="0"/>
              <a:t>=1): Actual SCED GTBD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Intervals 2 – 6 (</a:t>
            </a:r>
            <a:r>
              <a:rPr lang="en-US" sz="1800" dirty="0" err="1"/>
              <a:t>i</a:t>
            </a:r>
            <a:r>
              <a:rPr lang="en-US" sz="1800" dirty="0"/>
              <a:t>=2…6): Sum of generator output at </a:t>
            </a:r>
            <a:r>
              <a:rPr lang="en-US" sz="1800" b="1" u="sng" dirty="0"/>
              <a:t>end</a:t>
            </a:r>
            <a:r>
              <a:rPr lang="en-US" sz="1800" dirty="0"/>
              <a:t> of SCED interval</a:t>
            </a:r>
          </a:p>
          <a:p>
            <a:pPr lvl="1">
              <a:spcBef>
                <a:spcPts val="0"/>
              </a:spcBef>
            </a:pPr>
            <a:endParaRPr lang="en-US" sz="1800" dirty="0"/>
          </a:p>
          <a:p>
            <a:pPr marL="285750" indent="-285750">
              <a:spcBef>
                <a:spcPts val="0"/>
              </a:spcBef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88727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71600" y="838200"/>
            <a:ext cx="6324600" cy="4953000"/>
          </a:xfrm>
        </p:spPr>
        <p:txBody>
          <a:bodyPr/>
          <a:lstStyle/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 smtClean="0"/>
              <a:t>MIRTM Demand Estimation Performance</a:t>
            </a:r>
          </a:p>
          <a:p>
            <a:pPr marL="0" indent="0" algn="ctr">
              <a:buNone/>
            </a:pPr>
            <a:r>
              <a:rPr lang="en-US" sz="2000" dirty="0" smtClean="0"/>
              <a:t>January 16, 2016</a:t>
            </a:r>
          </a:p>
        </p:txBody>
      </p:sp>
    </p:spTree>
    <p:extLst>
      <p:ext uri="{BB962C8B-B14F-4D97-AF65-F5344CB8AC3E}">
        <p14:creationId xmlns:p14="http://schemas.microsoft.com/office/powerpoint/2010/main" val="226926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1"/>
            <a:ext cx="7471954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on January 16, 2016 (30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4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on January 16, 2016 (25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57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4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on January 16, 2016 (20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73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4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on January 16, 2016 (15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2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4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on January 16, 2016 (10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61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4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on January 16, 2016 (5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90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47" y="609600"/>
            <a:ext cx="7738654" cy="56098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1800" dirty="0" smtClean="0"/>
              <a:t>LDL to HDL Energy Offer Curve from January 16, 2016 17:50 SCED Run</a:t>
            </a:r>
            <a:endParaRPr lang="en-US" sz="1800" b="1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2600" y="963974"/>
            <a:ext cx="3733800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rIns="0" rtlCol="0">
            <a:spAutoFit/>
          </a:bodyPr>
          <a:lstStyle/>
          <a:p>
            <a:r>
              <a:rPr lang="en-US" sz="1200" b="1" dirty="0" smtClean="0"/>
              <a:t>At SCED Snapshot:</a:t>
            </a:r>
          </a:p>
          <a:p>
            <a:r>
              <a:rPr lang="en-US" sz="1200" dirty="0" smtClean="0"/>
              <a:t>1.2 </a:t>
            </a:r>
            <a:r>
              <a:rPr lang="en-US" sz="1200" dirty="0"/>
              <a:t>* </a:t>
            </a:r>
            <a:r>
              <a:rPr lang="en-US" sz="1200" dirty="0" smtClean="0"/>
              <a:t>446 </a:t>
            </a:r>
            <a:r>
              <a:rPr lang="en-US" sz="1200" dirty="0"/>
              <a:t>= </a:t>
            </a:r>
            <a:r>
              <a:rPr lang="en-US" sz="1200" dirty="0" smtClean="0"/>
              <a:t>535.2 </a:t>
            </a:r>
            <a:r>
              <a:rPr lang="en-US" sz="1200" dirty="0"/>
              <a:t>MW Load Ramp Component</a:t>
            </a:r>
          </a:p>
          <a:p>
            <a:r>
              <a:rPr lang="en-US" sz="1200" dirty="0" smtClean="0"/>
              <a:t>0.35 * -114 = -39.9 MW Regulation Down Component</a:t>
            </a:r>
          </a:p>
          <a:p>
            <a:endParaRPr lang="en-US" sz="1200" dirty="0"/>
          </a:p>
          <a:p>
            <a:r>
              <a:rPr lang="en-US" sz="1200" dirty="0" smtClean="0"/>
              <a:t>Recall that SCED GTBD = (at snapshot)</a:t>
            </a:r>
          </a:p>
          <a:p>
            <a:r>
              <a:rPr lang="en-US" sz="1200" dirty="0" smtClean="0"/>
              <a:t>     </a:t>
            </a:r>
            <a:r>
              <a:rPr lang="en-US" sz="1200" dirty="0"/>
              <a:t>= Sum of Generator Output </a:t>
            </a:r>
            <a:endParaRPr lang="en-US" sz="1200" dirty="0" smtClean="0"/>
          </a:p>
          <a:p>
            <a:r>
              <a:rPr lang="en-US" sz="1200" dirty="0" smtClean="0"/>
              <a:t>     + K3 * Predicted Load Ramp </a:t>
            </a:r>
          </a:p>
          <a:p>
            <a:r>
              <a:rPr lang="en-US" sz="1200" dirty="0" smtClean="0"/>
              <a:t>     + K4 * Regulation Deployed</a:t>
            </a:r>
            <a:endParaRPr lang="en-US" sz="12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486400" y="1676400"/>
            <a:ext cx="2057400" cy="533400"/>
          </a:xfrm>
          <a:prstGeom prst="straightConnector1">
            <a:avLst/>
          </a:prstGeom>
          <a:ln w="952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438400" y="3075732"/>
            <a:ext cx="26670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rIns="0" rtlCol="0">
            <a:spAutoFit/>
          </a:bodyPr>
          <a:lstStyle/>
          <a:p>
            <a:r>
              <a:rPr lang="en-US" sz="1200" b="1" dirty="0" smtClean="0"/>
              <a:t>At 17:55:</a:t>
            </a:r>
          </a:p>
          <a:p>
            <a:r>
              <a:rPr lang="en-US" sz="1200" dirty="0" smtClean="0"/>
              <a:t>166 MW Regulation Down Deployed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590800" y="3522577"/>
            <a:ext cx="692739" cy="1125623"/>
          </a:xfrm>
          <a:prstGeom prst="straightConnector1">
            <a:avLst/>
          </a:prstGeom>
          <a:ln w="952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386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48" y="609600"/>
            <a:ext cx="7738654" cy="56098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1800" dirty="0" smtClean="0"/>
              <a:t>LDL to HDL Energy Offer Curve from January 16, 2016 19:15 SCED Run</a:t>
            </a:r>
            <a:endParaRPr lang="en-US" sz="1800" b="1" dirty="0">
              <a:solidFill>
                <a:schemeClr val="accent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486400" y="1676400"/>
            <a:ext cx="1600200" cy="577230"/>
          </a:xfrm>
          <a:prstGeom prst="straightConnector1">
            <a:avLst/>
          </a:prstGeom>
          <a:ln w="952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438400" y="3075732"/>
            <a:ext cx="257692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rIns="0" rtlCol="0">
            <a:spAutoFit/>
          </a:bodyPr>
          <a:lstStyle/>
          <a:p>
            <a:r>
              <a:rPr lang="en-US" sz="1200" b="1" dirty="0" smtClean="0"/>
              <a:t>At 19:20:</a:t>
            </a:r>
          </a:p>
          <a:p>
            <a:r>
              <a:rPr lang="en-US" sz="1200" dirty="0" smtClean="0"/>
              <a:t>112 MW Regulation Down Deployed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048000" y="3522577"/>
            <a:ext cx="235540" cy="1049423"/>
          </a:xfrm>
          <a:prstGeom prst="straightConnector1">
            <a:avLst/>
          </a:prstGeom>
          <a:ln w="952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05000" y="1318598"/>
            <a:ext cx="359881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/>
              <a:t>At SCED Snapshot:</a:t>
            </a:r>
          </a:p>
          <a:p>
            <a:r>
              <a:rPr lang="en-US" sz="1200" dirty="0" smtClean="0"/>
              <a:t>1.2 </a:t>
            </a:r>
            <a:r>
              <a:rPr lang="en-US" sz="1200" dirty="0"/>
              <a:t>* </a:t>
            </a:r>
            <a:r>
              <a:rPr lang="en-US" sz="1200" dirty="0" smtClean="0"/>
              <a:t>56 = 67.2 </a:t>
            </a:r>
            <a:r>
              <a:rPr lang="en-US" sz="1200" dirty="0"/>
              <a:t>MW Load Ramp Component</a:t>
            </a:r>
          </a:p>
          <a:p>
            <a:r>
              <a:rPr lang="en-US" sz="1200" dirty="0" smtClean="0"/>
              <a:t>0.35 * 173 = 60.6 MW Regulation Up Component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3402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71600" y="838200"/>
            <a:ext cx="6324600" cy="4953000"/>
          </a:xfrm>
        </p:spPr>
        <p:txBody>
          <a:bodyPr/>
          <a:lstStyle/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 smtClean="0"/>
              <a:t>MIRTM Demand Estimation Performance</a:t>
            </a:r>
          </a:p>
          <a:p>
            <a:pPr marL="0" indent="0" algn="ctr">
              <a:buNone/>
            </a:pPr>
            <a:r>
              <a:rPr lang="en-US" sz="2000" dirty="0" smtClean="0"/>
              <a:t>February 23, 2016</a:t>
            </a:r>
          </a:p>
        </p:txBody>
      </p:sp>
    </p:spTree>
    <p:extLst>
      <p:ext uri="{BB962C8B-B14F-4D97-AF65-F5344CB8AC3E}">
        <p14:creationId xmlns:p14="http://schemas.microsoft.com/office/powerpoint/2010/main" val="7676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Statistics of MIRTM GTBD Modified with New STLF vs. Reference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418" y="914400"/>
            <a:ext cx="6989363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7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1"/>
            <a:ext cx="7471954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on February 23, 2016 (30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08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4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</a:t>
            </a:r>
            <a:r>
              <a:rPr lang="en-US" sz="2000" dirty="0"/>
              <a:t>on February 23, </a:t>
            </a:r>
            <a:r>
              <a:rPr lang="en-US" sz="2000" b="1" dirty="0" smtClean="0">
                <a:solidFill>
                  <a:schemeClr val="accent1"/>
                </a:solidFill>
              </a:rPr>
              <a:t>2016 (25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62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5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</a:t>
            </a:r>
            <a:r>
              <a:rPr lang="en-US" sz="2000" dirty="0"/>
              <a:t>on February 23, </a:t>
            </a:r>
            <a:r>
              <a:rPr lang="en-US" sz="2000" b="1" dirty="0" smtClean="0">
                <a:solidFill>
                  <a:schemeClr val="accent1"/>
                </a:solidFill>
              </a:rPr>
              <a:t>2016 (20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17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23" y="609600"/>
            <a:ext cx="7469777" cy="56023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</a:t>
            </a:r>
            <a:r>
              <a:rPr lang="en-US" sz="2000" dirty="0"/>
              <a:t>on February 23, </a:t>
            </a:r>
            <a:r>
              <a:rPr lang="en-US" sz="2000" b="1" dirty="0" smtClean="0">
                <a:solidFill>
                  <a:schemeClr val="accent1"/>
                </a:solidFill>
              </a:rPr>
              <a:t>2016 (15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25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4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</a:t>
            </a:r>
            <a:r>
              <a:rPr lang="en-US" sz="2000" dirty="0"/>
              <a:t>on February 23, </a:t>
            </a:r>
            <a:r>
              <a:rPr lang="en-US" sz="2000" b="1" dirty="0" smtClean="0">
                <a:solidFill>
                  <a:schemeClr val="accent1"/>
                </a:solidFill>
              </a:rPr>
              <a:t>2016 (10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57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0"/>
            <a:ext cx="7471954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</a:t>
            </a:r>
            <a:r>
              <a:rPr lang="en-US" sz="2000" dirty="0"/>
              <a:t>on February 23, </a:t>
            </a:r>
            <a:r>
              <a:rPr lang="en-US" sz="2000" b="1" dirty="0" smtClean="0">
                <a:solidFill>
                  <a:schemeClr val="accent1"/>
                </a:solidFill>
              </a:rPr>
              <a:t>2016 (5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59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48" y="609600"/>
            <a:ext cx="7738653" cy="56098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1800" dirty="0" smtClean="0"/>
              <a:t>LDL to HDL Energy Offer Curve from February 23, 2016 18:35 SCED Run</a:t>
            </a:r>
            <a:endParaRPr lang="en-US" sz="1800" b="1" dirty="0">
              <a:solidFill>
                <a:schemeClr val="accent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486400" y="1676400"/>
            <a:ext cx="757646" cy="2819400"/>
          </a:xfrm>
          <a:prstGeom prst="straightConnector1">
            <a:avLst/>
          </a:prstGeom>
          <a:ln w="952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438400" y="3075732"/>
            <a:ext cx="257692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rIns="0" rtlCol="0">
            <a:spAutoFit/>
          </a:bodyPr>
          <a:lstStyle/>
          <a:p>
            <a:r>
              <a:rPr lang="en-US" sz="1200" b="1" dirty="0" smtClean="0"/>
              <a:t>At 18:40:</a:t>
            </a:r>
          </a:p>
          <a:p>
            <a:r>
              <a:rPr lang="en-US" sz="1200" dirty="0" smtClean="0"/>
              <a:t>112 MW Regulation Down Deployed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667000" y="3522577"/>
            <a:ext cx="616540" cy="1136949"/>
          </a:xfrm>
          <a:prstGeom prst="straightConnector1">
            <a:avLst/>
          </a:prstGeom>
          <a:ln w="952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78874" y="1307272"/>
            <a:ext cx="359881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/>
              <a:t>At SCED Snapshot:</a:t>
            </a:r>
          </a:p>
          <a:p>
            <a:r>
              <a:rPr lang="en-US" sz="1200" dirty="0" smtClean="0"/>
              <a:t>1.2 </a:t>
            </a:r>
            <a:r>
              <a:rPr lang="en-US" sz="1200" dirty="0"/>
              <a:t>* </a:t>
            </a:r>
            <a:r>
              <a:rPr lang="en-US" sz="1200" dirty="0" smtClean="0"/>
              <a:t>212 = 254.4 </a:t>
            </a:r>
            <a:r>
              <a:rPr lang="en-US" sz="1200" dirty="0"/>
              <a:t>MW Load Ramp Component</a:t>
            </a:r>
          </a:p>
          <a:p>
            <a:r>
              <a:rPr lang="en-US" sz="1200" dirty="0" smtClean="0"/>
              <a:t>0.4 * 136 = 54.4 MW Regulation Up Component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8180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48" y="609600"/>
            <a:ext cx="7738653" cy="56098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1800" dirty="0" smtClean="0"/>
              <a:t>LDL to HDL Energy Offer Curve from February 23, 2016 18:55 SCED Run</a:t>
            </a:r>
            <a:endParaRPr lang="en-US" sz="1800" b="1" dirty="0">
              <a:solidFill>
                <a:schemeClr val="accent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486400" y="1676400"/>
            <a:ext cx="2438400" cy="457200"/>
          </a:xfrm>
          <a:prstGeom prst="straightConnector1">
            <a:avLst/>
          </a:prstGeom>
          <a:ln w="952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438400" y="3075732"/>
            <a:ext cx="257692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rIns="0" rtlCol="0">
            <a:spAutoFit/>
          </a:bodyPr>
          <a:lstStyle/>
          <a:p>
            <a:r>
              <a:rPr lang="en-US" sz="1200" b="1" dirty="0" smtClean="0"/>
              <a:t>At 19:00:</a:t>
            </a:r>
          </a:p>
          <a:p>
            <a:r>
              <a:rPr lang="en-US" sz="1200" dirty="0" smtClean="0"/>
              <a:t>176 MW Regulation Up Deployed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283540" y="3522577"/>
            <a:ext cx="1898060" cy="1125623"/>
          </a:xfrm>
          <a:prstGeom prst="straightConnector1">
            <a:avLst/>
          </a:prstGeom>
          <a:ln w="952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05000" y="1318598"/>
            <a:ext cx="359881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/>
              <a:t>At SCED Snapshot:</a:t>
            </a:r>
          </a:p>
          <a:p>
            <a:r>
              <a:rPr lang="en-US" sz="1200" dirty="0" smtClean="0"/>
              <a:t>1.2 </a:t>
            </a:r>
            <a:r>
              <a:rPr lang="en-US" sz="1200" dirty="0"/>
              <a:t>* </a:t>
            </a:r>
            <a:r>
              <a:rPr lang="en-US" sz="1200" dirty="0" smtClean="0"/>
              <a:t>36 = 43.2 </a:t>
            </a:r>
            <a:r>
              <a:rPr lang="en-US" sz="1200" dirty="0"/>
              <a:t>MW Load Ramp Component</a:t>
            </a:r>
          </a:p>
          <a:p>
            <a:r>
              <a:rPr lang="en-US" sz="1200" dirty="0" smtClean="0"/>
              <a:t>0.4 * 339 = 135.6 MW Regulation Up Component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5522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71600" y="838200"/>
            <a:ext cx="6324600" cy="4953000"/>
          </a:xfrm>
        </p:spPr>
        <p:txBody>
          <a:bodyPr/>
          <a:lstStyle/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 smtClean="0"/>
              <a:t>MIRTM Demand Estimation Performance</a:t>
            </a:r>
          </a:p>
          <a:p>
            <a:pPr marL="0" indent="0" algn="ctr">
              <a:buNone/>
            </a:pPr>
            <a:r>
              <a:rPr lang="en-US" sz="2000" dirty="0" smtClean="0"/>
              <a:t>March 31, 2016</a:t>
            </a:r>
          </a:p>
        </p:txBody>
      </p:sp>
    </p:spTree>
    <p:extLst>
      <p:ext uri="{BB962C8B-B14F-4D97-AF65-F5344CB8AC3E}">
        <p14:creationId xmlns:p14="http://schemas.microsoft.com/office/powerpoint/2010/main" val="42213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6" y="609601"/>
            <a:ext cx="7471954" cy="560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682"/>
            <a:ext cx="84582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MIRTM GTBD Error on March 31, 2016 (30 min. ahead)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200" y="3733800"/>
            <a:ext cx="217959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rIns="0" rtlCol="0">
            <a:spAutoFit/>
          </a:bodyPr>
          <a:lstStyle/>
          <a:p>
            <a:r>
              <a:rPr lang="en-US" sz="1200" dirty="0" smtClean="0"/>
              <a:t>Due to site failover, new STLF dropped out for two hours.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160793" y="3657600"/>
            <a:ext cx="258807" cy="304966"/>
          </a:xfrm>
          <a:prstGeom prst="straightConnector1">
            <a:avLst/>
          </a:prstGeom>
          <a:ln w="952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05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ERCOT Identity">
      <a:dk1>
        <a:sysClr val="windowText" lastClr="000000"/>
      </a:dk1>
      <a:lt1>
        <a:srgbClr val="FFFFFF"/>
      </a:lt1>
      <a:dk2>
        <a:srgbClr val="5B6770"/>
      </a:dk2>
      <a:lt2>
        <a:srgbClr val="FFFFFF"/>
      </a:lt2>
      <a:accent1>
        <a:srgbClr val="00ACC8"/>
      </a:accent1>
      <a:accent2>
        <a:srgbClr val="5B6770"/>
      </a:accent2>
      <a:accent3>
        <a:srgbClr val="00CE7D"/>
      </a:accent3>
      <a:accent4>
        <a:srgbClr val="003764"/>
      </a:accent4>
      <a:accent5>
        <a:srgbClr val="6650B1"/>
      </a:accent5>
      <a:accent6>
        <a:srgbClr val="910258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ERCOT Identity">
      <a:dk1>
        <a:sysClr val="windowText" lastClr="000000"/>
      </a:dk1>
      <a:lt1>
        <a:srgbClr val="FFFFFF"/>
      </a:lt1>
      <a:dk2>
        <a:srgbClr val="5B6770"/>
      </a:dk2>
      <a:lt2>
        <a:srgbClr val="FFFFFF"/>
      </a:lt2>
      <a:accent1>
        <a:srgbClr val="00ACC8"/>
      </a:accent1>
      <a:accent2>
        <a:srgbClr val="5B6770"/>
      </a:accent2>
      <a:accent3>
        <a:srgbClr val="00CE7D"/>
      </a:accent3>
      <a:accent4>
        <a:srgbClr val="003764"/>
      </a:accent4>
      <a:accent5>
        <a:srgbClr val="6650B1"/>
      </a:accent5>
      <a:accent6>
        <a:srgbClr val="910258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Custom 7">
      <a:dk1>
        <a:sysClr val="windowText" lastClr="000000"/>
      </a:dk1>
      <a:lt1>
        <a:srgbClr val="FFFFFF"/>
      </a:lt1>
      <a:dk2>
        <a:srgbClr val="5B6770"/>
      </a:dk2>
      <a:lt2>
        <a:srgbClr val="FFFFFF"/>
      </a:lt2>
      <a:accent1>
        <a:srgbClr val="00ACC8"/>
      </a:accent1>
      <a:accent2>
        <a:srgbClr val="5B6770"/>
      </a:accent2>
      <a:accent3>
        <a:srgbClr val="00CE7D"/>
      </a:accent3>
      <a:accent4>
        <a:srgbClr val="003764"/>
      </a:accent4>
      <a:accent5>
        <a:srgbClr val="6650B1"/>
      </a:accent5>
      <a:accent6>
        <a:srgbClr val="910258"/>
      </a:accent6>
      <a:hlink>
        <a:srgbClr val="00ACC8"/>
      </a:hlink>
      <a:folHlink>
        <a:srgbClr val="00ACC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formation_x0020_Classification xmlns="c34af464-7aa1-4edd-9be4-83dffc1cb926">ERCOT Limited</Information_x0020_Classification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E2BDB63875B034C8B32518C6496ADD1" ma:contentTypeVersion="0" ma:contentTypeDescription="Create a new document." ma:contentTypeScope="" ma:versionID="2e49056469cb591c67c33c10da96a071">
  <xsd:schema xmlns:xsd="http://www.w3.org/2001/XMLSchema" xmlns:xs="http://www.w3.org/2001/XMLSchema" xmlns:p="http://schemas.microsoft.com/office/2006/metadata/properties" xmlns:ns2="c34af464-7aa1-4edd-9be4-83dffc1cb926" targetNamespace="http://schemas.microsoft.com/office/2006/metadata/properties" ma:root="true" ma:fieldsID="3a653c66fd0ce9b40621f227f901e684" ns2:_="">
    <xsd:import namespace="c34af464-7aa1-4edd-9be4-83dffc1cb926"/>
    <xsd:element name="properties">
      <xsd:complexType>
        <xsd:sequence>
          <xsd:element name="documentManagement">
            <xsd:complexType>
              <xsd:all>
                <xsd:element ref="ns2:Information_x0020_Classification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4af464-7aa1-4edd-9be4-83dffc1cb926" elementFormDefault="qualified">
    <xsd:import namespace="http://schemas.microsoft.com/office/2006/documentManagement/types"/>
    <xsd:import namespace="http://schemas.microsoft.com/office/infopath/2007/PartnerControls"/>
    <xsd:element name="Information_x0020_Classification" ma:index="8" ma:displayName="Information Classification" ma:default="ERCOT Limited" ma:description="ERCOT Information Classification" ma:format="Dropdown" ma:internalName="Information_x0020_Classification">
      <xsd:simpleType>
        <xsd:restriction base="dms:Choice">
          <xsd:enumeration value="Public"/>
          <xsd:enumeration value="ERCOT Limited"/>
          <xsd:enumeration value="ERCOT Confidential"/>
          <xsd:enumeration value="ERCOT Restricted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248F63C-08AC-4CDD-B36F-0851B11853CB}">
  <ds:schemaRefs>
    <ds:schemaRef ds:uri="http://schemas.microsoft.com/office/2006/metadata/properties"/>
    <ds:schemaRef ds:uri="http://schemas.microsoft.com/office/infopath/2007/PartnerControls"/>
    <ds:schemaRef ds:uri="c34af464-7aa1-4edd-9be4-83dffc1cb926"/>
  </ds:schemaRefs>
</ds:datastoreItem>
</file>

<file path=customXml/itemProps2.xml><?xml version="1.0" encoding="utf-8"?>
<ds:datastoreItem xmlns:ds="http://schemas.openxmlformats.org/officeDocument/2006/customXml" ds:itemID="{20884B7F-5407-4A7E-885F-D19D0E5ED72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86AC9E6-93EC-408A-81EA-765D121FF0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4af464-7aa1-4edd-9be4-83dffc1cb9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3215</TotalTime>
  <Words>2837</Words>
  <Application>Microsoft Office PowerPoint</Application>
  <PresentationFormat>On-screen Show (4:3)</PresentationFormat>
  <Paragraphs>550</Paragraphs>
  <Slides>168</Slides>
  <Notes>106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168</vt:i4>
      </vt:variant>
    </vt:vector>
  </HeadingPairs>
  <TitlesOfParts>
    <vt:vector size="174" baseType="lpstr">
      <vt:lpstr>Arial</vt:lpstr>
      <vt:lpstr>Calibri</vt:lpstr>
      <vt:lpstr>Cambria Math</vt:lpstr>
      <vt:lpstr>1_Custom Design</vt:lpstr>
      <vt:lpstr>Office Theme</vt:lpstr>
      <vt:lpstr>Custom Design</vt:lpstr>
      <vt:lpstr>PowerPoint Presentation</vt:lpstr>
      <vt:lpstr>PowerPoint Presentation</vt:lpstr>
      <vt:lpstr>Introduction</vt:lpstr>
      <vt:lpstr>Introduction</vt:lpstr>
      <vt:lpstr>PowerPoint Presentation</vt:lpstr>
      <vt:lpstr>Introduction</vt:lpstr>
      <vt:lpstr>Introduction</vt:lpstr>
      <vt:lpstr>Introduction</vt:lpstr>
      <vt:lpstr>Statistics of MIRTM GTBD Modified with New STLF vs. Reference</vt:lpstr>
      <vt:lpstr>Statistics of MIRTM GTBD Modified with New STLF vs. Reference</vt:lpstr>
      <vt:lpstr>PowerPoint Presentation</vt:lpstr>
      <vt:lpstr>Improving Wind HSL Estimation in MIRTM</vt:lpstr>
      <vt:lpstr>Statistics of Estimated Wind HSL vs. Actual Wind HSL</vt:lpstr>
      <vt:lpstr>Statistics of Estimated Wind HSL vs. Actual Wind HSL</vt:lpstr>
      <vt:lpstr>PowerPoint Presentation</vt:lpstr>
      <vt:lpstr>Examining Net Load Error Distribution</vt:lpstr>
      <vt:lpstr>PowerPoint Presentation</vt:lpstr>
      <vt:lpstr>MAE of Load, Wind, and Net Load Forecasts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Observations</vt:lpstr>
      <vt:lpstr>Conclusions and Next Steps</vt:lpstr>
      <vt:lpstr>PowerPoint Presentation</vt:lpstr>
      <vt:lpstr>PowerPoint Presentation</vt:lpstr>
      <vt:lpstr>PowerPoint Presentation</vt:lpstr>
      <vt:lpstr>MAE of Estimated GTBD vs. Reference</vt:lpstr>
      <vt:lpstr>MAE of Estimated GTBD vs. Reference</vt:lpstr>
      <vt:lpstr>Standard Deviation of Estimated GTBD vs. Reference</vt:lpstr>
      <vt:lpstr>Standard Deviation of Estimated GTBD vs. Reference</vt:lpstr>
      <vt:lpstr>Mean of Estimated GTBD vs. Reference</vt:lpstr>
      <vt:lpstr>Mean of Estimated GTBD vs. Reference</vt:lpstr>
      <vt:lpstr>MIRTM GTBD Error by Reference (30 min. ahead)</vt:lpstr>
      <vt:lpstr>MIRTM GTBD Error by Reference (25 min. ahead)</vt:lpstr>
      <vt:lpstr>MIRTM GTBD Error by Reference (20 min. ahead)</vt:lpstr>
      <vt:lpstr>MIRTM GTBD Error by Reference (15 min. ahead)</vt:lpstr>
      <vt:lpstr>MIRTM GTBD Error by Reference (10 min. ahead)</vt:lpstr>
      <vt:lpstr>MIRTM GTBD Error by Reference (5 min. ahead)</vt:lpstr>
      <vt:lpstr>MIRTM GTBD Error by Delivery Time (30 min. ahead)</vt:lpstr>
      <vt:lpstr>MIRTM GTBD Error by Delivery Time (25 min. ahead)</vt:lpstr>
      <vt:lpstr>MIRTM GTBD Error by Delivery Time (20 min. ahead)</vt:lpstr>
      <vt:lpstr>MIRTM GTBD Error by Delivery Time (15 min. ahead)</vt:lpstr>
      <vt:lpstr>MIRTM GTBD Error by Delivery Time (10 min. ahead)</vt:lpstr>
      <vt:lpstr>MIRTM GTBD Error by Delivery Time (5 min. ahead)</vt:lpstr>
      <vt:lpstr>PowerPoint Presentation</vt:lpstr>
      <vt:lpstr>MAE of Estimated GTBD vs. Reference</vt:lpstr>
      <vt:lpstr>MAE of Estimated GTBD vs. Reference</vt:lpstr>
      <vt:lpstr>Standard Deviation of Estimated GTBD vs. Reference</vt:lpstr>
      <vt:lpstr>Standard Deviation of Estimated GTBD vs. Reference</vt:lpstr>
      <vt:lpstr>Mean of Estimated GTBD vs. Reference</vt:lpstr>
      <vt:lpstr>Mean of Estimated GTBD vs. Reference</vt:lpstr>
      <vt:lpstr>MIRTM GTBD Error by Reference (30 min. ahead)</vt:lpstr>
      <vt:lpstr>MIRTM GTBD Error by Reference (25 min. ahead)</vt:lpstr>
      <vt:lpstr>MIRTM GTBD Error by Reference (20 min. ahead)</vt:lpstr>
      <vt:lpstr>MIRTM GTBD Error by Reference (15 min. ahead)</vt:lpstr>
      <vt:lpstr>MIRTM GTBD Error by Reference (10 min. ahead)</vt:lpstr>
      <vt:lpstr>MIRTM GTBD Error by Reference (5 min. ahead)</vt:lpstr>
      <vt:lpstr>MIRTM GTBD Error by Delivery Time (30 min. ahead)</vt:lpstr>
      <vt:lpstr>MIRTM GTBD Error by Delivery Time (25 min. ahead)</vt:lpstr>
      <vt:lpstr>MIRTM GTBD Error by Delivery Time (20 min. ahead)</vt:lpstr>
      <vt:lpstr>MIRTM GTBD Error by Delivery Time (15 min. ahead)</vt:lpstr>
      <vt:lpstr>MIRTM GTBD Error by Delivery Time (10 min. ahead)</vt:lpstr>
      <vt:lpstr>MIRTM GTBD Error by Delivery Time (5 min. ahead)</vt:lpstr>
      <vt:lpstr>MIRTM Demand Estimation Performance on Speciic Days</vt:lpstr>
      <vt:lpstr>PowerPoint Presentation</vt:lpstr>
      <vt:lpstr>MIRTM GTBD Error on January 16, 2016 (30 min. ahead)</vt:lpstr>
      <vt:lpstr>MIRTM GTBD Error on January 16, 2016 (25 min. ahead)</vt:lpstr>
      <vt:lpstr>MIRTM GTBD Error on January 16, 2016 (20 min. ahead)</vt:lpstr>
      <vt:lpstr>MIRTM GTBD Error on January 16, 2016 (15 min. ahead)</vt:lpstr>
      <vt:lpstr>MIRTM GTBD Error on January 16, 2016 (10 min. ahead)</vt:lpstr>
      <vt:lpstr>MIRTM GTBD Error on January 16, 2016 (5 min. ahead)</vt:lpstr>
      <vt:lpstr>LDL to HDL Energy Offer Curve from January 16, 2016 17:50 SCED Run</vt:lpstr>
      <vt:lpstr>LDL to HDL Energy Offer Curve from January 16, 2016 19:15 SCED Run</vt:lpstr>
      <vt:lpstr>PowerPoint Presentation</vt:lpstr>
      <vt:lpstr>MIRTM GTBD Error on February 23, 2016 (30 min. ahead)</vt:lpstr>
      <vt:lpstr>MIRTM GTBD Error on February 23, 2016 (25 min. ahead)</vt:lpstr>
      <vt:lpstr>MIRTM GTBD Error on February 23, 2016 (20 min. ahead)</vt:lpstr>
      <vt:lpstr>MIRTM GTBD Error on February 23, 2016 (15 min. ahead)</vt:lpstr>
      <vt:lpstr>MIRTM GTBD Error on February 23, 2016 (10 min. ahead)</vt:lpstr>
      <vt:lpstr>MIRTM GTBD Error on February 23, 2016 (5 min. ahead)</vt:lpstr>
      <vt:lpstr>LDL to HDL Energy Offer Curve from February 23, 2016 18:35 SCED Run</vt:lpstr>
      <vt:lpstr>LDL to HDL Energy Offer Curve from February 23, 2016 18:55 SCED Run</vt:lpstr>
      <vt:lpstr>PowerPoint Presentation</vt:lpstr>
      <vt:lpstr>MIRTM GTBD Error on March 31, 2016 (30 min. ahead)</vt:lpstr>
      <vt:lpstr>MIRTM GTBD Error on March 31, 2016 (25 min. ahead)</vt:lpstr>
      <vt:lpstr>MIRTM GTBD Error on March 31, 2016 (20 min. ahead)</vt:lpstr>
      <vt:lpstr>MIRTM GTBD Error on March 31, 2016 (15 min. ahead)</vt:lpstr>
      <vt:lpstr>MIRTM GTBD Error on March 31, 2016 (10 min. ahead)</vt:lpstr>
      <vt:lpstr>MIRTM GTBD Error on March 31, 2016 (5 min. ahead)</vt:lpstr>
      <vt:lpstr>LDL to HDL Energy Offer Curve from March 31, 2016 14:20 SCED Run</vt:lpstr>
      <vt:lpstr>LDL to HDL Energy Offer Curve from March 31, 2016 16:20 SCED Run</vt:lpstr>
      <vt:lpstr>PowerPoint Presentation</vt:lpstr>
      <vt:lpstr>MAE of Estimated Wind HSL vs. Actual Wind HSL</vt:lpstr>
      <vt:lpstr>MAE of Estimated Wind HSL vs. Actual Wind HSL</vt:lpstr>
      <vt:lpstr>Standard Deviation of Estimated Wind HSL vs. Actual Wind HSL</vt:lpstr>
      <vt:lpstr>Standard Deviation of Estimated Wind HSL vs. Actual Wind HSL</vt:lpstr>
      <vt:lpstr>Mean of Estimated Wind HSL vs. Actual Wind HSL</vt:lpstr>
      <vt:lpstr>Mean of Estimated Wind HSL vs. Actual Wind HSL</vt:lpstr>
      <vt:lpstr>MIRTM Wind HSL Error by Actual Wind HSL (30 min. ahead)</vt:lpstr>
      <vt:lpstr>MIRTM Wind HSL Error by Actual Wind HSL (25 min. ahead)</vt:lpstr>
      <vt:lpstr>MIRTM Wind HSL Error by Actual Wind HSL (20 min. ahead)</vt:lpstr>
      <vt:lpstr>MIRTM Wind HSL Error by Actual Wind HSL (15 min. ahead)</vt:lpstr>
      <vt:lpstr>MIRTM Wind HSL Error by Actual Wind HSL (10 min. ahead)</vt:lpstr>
      <vt:lpstr>MIRTM Wind HSL Error by Actual Wind HSL (5 min. ahead)</vt:lpstr>
      <vt:lpstr>MIRTM Wind HSL Error by Delivery Time (30 min. ahead)</vt:lpstr>
      <vt:lpstr>MIRTM Wind HSL Error by Delivery Time (25 min. ahead)</vt:lpstr>
      <vt:lpstr>MIRTM Wind HSL Error by Delivery Time (20 min. ahead)</vt:lpstr>
      <vt:lpstr>MIRTM Wind HSL Error by Delivery Time (15 min. ahead)</vt:lpstr>
      <vt:lpstr>MIRTM Wind HSL Error by Delivery Time (10 min. ahead)</vt:lpstr>
      <vt:lpstr>MIRTM Wind HSL Error by Delivery Time (5 min. ahead)</vt:lpstr>
      <vt:lpstr>PowerPoint Presentation</vt:lpstr>
      <vt:lpstr>MAE of Estimated Wind HSL vs. Actual Wind HSL</vt:lpstr>
      <vt:lpstr>MAE of Estimated Wind HSL vs. Actual Wind HSL</vt:lpstr>
      <vt:lpstr>Standard Deviation of Estimated Wind HSL vs. Actual Wind HSL</vt:lpstr>
      <vt:lpstr>Standard Deviation of Estimated Wind HSL vs. Actual Wind HSL</vt:lpstr>
      <vt:lpstr>Mean of Estimated Wind HSL vs. Actual Wind HSL</vt:lpstr>
      <vt:lpstr>Mean of Estimated Wind HSL vs. Actual Wind HSL</vt:lpstr>
      <vt:lpstr>MIRTM Wind HSL Error by Actual Wind HSL (30 min. ahead)</vt:lpstr>
      <vt:lpstr>MIRTM Wind HSL Error by Actual Wind HSL (25 min. ahead)</vt:lpstr>
      <vt:lpstr>MIRTM Wind HSL Error by Actual Wind HSL (20 min. ahead)</vt:lpstr>
      <vt:lpstr>MIRTM Wind HSL Error by Actual Wind HSL (15 min. ahead)</vt:lpstr>
      <vt:lpstr>MIRTM Wind HSL Error by Actual Wind HSL (10 min. ahead)</vt:lpstr>
      <vt:lpstr>MIRTM Wind HSL Error by Actual Wind HSL (5 min. ahead)</vt:lpstr>
      <vt:lpstr>MIRTM Wind HSL Error by Delivery Time (30 min. ahead)</vt:lpstr>
      <vt:lpstr>MIRTM Wind HSL Error by Delivery Time (25 min. ahead)</vt:lpstr>
      <vt:lpstr>MIRTM Wind HSL Error by Delivery Time (20 min. ahead)</vt:lpstr>
      <vt:lpstr>MIRTM Wind HSL Error by Delivery Time (15 min. ahead)</vt:lpstr>
      <vt:lpstr>MIRTM Wind HSL Error by Delivery Time (10 min. ahead)</vt:lpstr>
      <vt:lpstr>MIRTM Wind HSL Error by Delivery Time (5 min. ahead)</vt:lpstr>
      <vt:lpstr>PowerPoint Presentation</vt:lpstr>
      <vt:lpstr>Wind HSL on January 16, 2016</vt:lpstr>
      <vt:lpstr>MIRTM Wind HSL Error on January 16, 2016 (30 min. ahead)</vt:lpstr>
      <vt:lpstr>MIRTM Wind HSL Error on January 16, 2016 (25 min. ahead)</vt:lpstr>
      <vt:lpstr>MIRTM Wind HSL Error on January 16, 2016 (20 min. ahead)</vt:lpstr>
      <vt:lpstr>MIRTM Wind HSL Error on January 16, 2016 (15 min. ahead)</vt:lpstr>
      <vt:lpstr>MIRTM Wind HSL Error on January 16, 2016 (10 min. ahead)</vt:lpstr>
      <vt:lpstr>MIRTM Wind HSL Error on January 16, 2016 (5 min. ahead)</vt:lpstr>
      <vt:lpstr>PowerPoint Presentation</vt:lpstr>
      <vt:lpstr>Wind HSL on February 23, 2016</vt:lpstr>
      <vt:lpstr>MIRTM Wind HSL Error on February 23, 2016 (30 min. ahead)</vt:lpstr>
      <vt:lpstr>MIRTM Wind HSL Error on February 23, 2016 (25 min. ahead)</vt:lpstr>
      <vt:lpstr>MIRTM Wind HSL Error on February 23, 2016 (20 min. ahead)</vt:lpstr>
      <vt:lpstr>MIRTM Wind HSL Error on February 23, 2016 (15 min. ahead)</vt:lpstr>
      <vt:lpstr>MIRTM Wind HSL Error on February 23, 2016 (10 min. ahead)</vt:lpstr>
      <vt:lpstr>MIRTM Wind HSL Error on February 23, 2016 (5 min. ahead)</vt:lpstr>
      <vt:lpstr>PowerPoint Presentation</vt:lpstr>
      <vt:lpstr>Wind HSL on March 31, 2016</vt:lpstr>
      <vt:lpstr>MIRTM Wind HSL Error on March 31, 2016 (30 min. ahead)</vt:lpstr>
      <vt:lpstr>MIRTM Wind HSL Error on March 31, 2016 (25 min. ahead)</vt:lpstr>
      <vt:lpstr>MIRTM Wind HSL Error on March 31, 2016 (20 min. ahead)</vt:lpstr>
      <vt:lpstr>MIRTM Wind HSL Error on March 31, 2016 (15 min. ahead)</vt:lpstr>
      <vt:lpstr>MIRTM Wind HSL Error on March 31, 2016 (10 min. ahead)</vt:lpstr>
      <vt:lpstr>MIRTM Wind HSL Error on March 31, 2016 (5 min. ahead)</vt:lpstr>
    </vt:vector>
  </TitlesOfParts>
  <Company>The Electric Reliability Council of Texas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Chang, Sean</dc:creator>
  <cp:lastModifiedBy>Chang, Sean</cp:lastModifiedBy>
  <cp:revision>101</cp:revision>
  <cp:lastPrinted>2016-01-21T20:53:15Z</cp:lastPrinted>
  <dcterms:created xsi:type="dcterms:W3CDTF">2016-01-21T15:20:31Z</dcterms:created>
  <dcterms:modified xsi:type="dcterms:W3CDTF">2016-05-16T17:53:44Z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0x0101002E2BDB63875B034C8B32518C6496ADD1</vt:lpwstr>
  </property>
</Properties>
</file>