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7"/>
  </p:notesMasterIdLst>
  <p:handoutMasterIdLst>
    <p:handoutMasterId r:id="rId28"/>
  </p:handoutMasterIdLst>
  <p:sldIdLst>
    <p:sldId id="293" r:id="rId7"/>
    <p:sldId id="330" r:id="rId8"/>
    <p:sldId id="273" r:id="rId9"/>
    <p:sldId id="331" r:id="rId10"/>
    <p:sldId id="332" r:id="rId11"/>
    <p:sldId id="333" r:id="rId12"/>
    <p:sldId id="318" r:id="rId13"/>
    <p:sldId id="329" r:id="rId14"/>
    <p:sldId id="334" r:id="rId15"/>
    <p:sldId id="300" r:id="rId16"/>
    <p:sldId id="335" r:id="rId17"/>
    <p:sldId id="336" r:id="rId18"/>
    <p:sldId id="320" r:id="rId19"/>
    <p:sldId id="321" r:id="rId20"/>
    <p:sldId id="324" r:id="rId21"/>
    <p:sldId id="322" r:id="rId22"/>
    <p:sldId id="326" r:id="rId23"/>
    <p:sldId id="328" r:id="rId24"/>
    <p:sldId id="327" r:id="rId25"/>
    <p:sldId id="323"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67" autoAdjust="0"/>
    <p:restoredTop sz="86737" autoAdjust="0"/>
  </p:normalViewPr>
  <p:slideViewPr>
    <p:cSldViewPr showGuides="1">
      <p:cViewPr varScale="1">
        <p:scale>
          <a:sx n="94" d="100"/>
          <a:sy n="94" d="100"/>
        </p:scale>
        <p:origin x="438" y="9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5/16/2016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5/16/2016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78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a:defRPr/>
            </a:pPr>
            <a:fld id="{BED881FE-2149-448C-B4D6-E878ACBC9506}" type="slidenum">
              <a:rPr lang="en-US" altLang="en-US" smtClean="0">
                <a:solidFill>
                  <a:prstClr val="black"/>
                </a:solidFill>
                <a:latin typeface="Calibri" pitchFamily="34" charset="0"/>
              </a:rPr>
              <a:pPr>
                <a:defRPr/>
              </a:pPr>
              <a:t>2</a:t>
            </a:fld>
            <a:endParaRPr lang="en-US" altLang="en-US" dirty="0" smtClean="0">
              <a:solidFill>
                <a:prstClr val="black"/>
              </a:solidFill>
              <a:latin typeface="Calibri" pitchFamily="34" charset="0"/>
            </a:endParaRPr>
          </a:p>
        </p:txBody>
      </p:sp>
    </p:spTree>
    <p:extLst>
      <p:ext uri="{BB962C8B-B14F-4D97-AF65-F5344CB8AC3E}">
        <p14:creationId xmlns:p14="http://schemas.microsoft.com/office/powerpoint/2010/main" val="17538521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2728812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92843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1758532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465931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11705618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05271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539427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782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31731" indent="-281435">
              <a:defRPr>
                <a:solidFill>
                  <a:schemeClr val="tx1"/>
                </a:solidFill>
                <a:latin typeface="Arial" charset="0"/>
              </a:defRPr>
            </a:lvl2pPr>
            <a:lvl3pPr marL="1125741" indent="-225148">
              <a:defRPr>
                <a:solidFill>
                  <a:schemeClr val="tx1"/>
                </a:solidFill>
                <a:latin typeface="Arial" charset="0"/>
              </a:defRPr>
            </a:lvl3pPr>
            <a:lvl4pPr marL="1576037" indent="-225148">
              <a:defRPr>
                <a:solidFill>
                  <a:schemeClr val="tx1"/>
                </a:solidFill>
                <a:latin typeface="Arial" charset="0"/>
              </a:defRPr>
            </a:lvl4pPr>
            <a:lvl5pPr marL="2026333" indent="-225148">
              <a:defRPr>
                <a:solidFill>
                  <a:schemeClr val="tx1"/>
                </a:solidFill>
                <a:latin typeface="Arial" charset="0"/>
              </a:defRPr>
            </a:lvl5pPr>
            <a:lvl6pPr marL="2476630" indent="-225148" defTabSz="450296" fontAlgn="base">
              <a:spcBef>
                <a:spcPct val="0"/>
              </a:spcBef>
              <a:spcAft>
                <a:spcPct val="0"/>
              </a:spcAft>
              <a:defRPr>
                <a:solidFill>
                  <a:schemeClr val="tx1"/>
                </a:solidFill>
                <a:latin typeface="Arial" charset="0"/>
              </a:defRPr>
            </a:lvl6pPr>
            <a:lvl7pPr marL="2926926" indent="-225148" defTabSz="450296" fontAlgn="base">
              <a:spcBef>
                <a:spcPct val="0"/>
              </a:spcBef>
              <a:spcAft>
                <a:spcPct val="0"/>
              </a:spcAft>
              <a:defRPr>
                <a:solidFill>
                  <a:schemeClr val="tx1"/>
                </a:solidFill>
                <a:latin typeface="Arial" charset="0"/>
              </a:defRPr>
            </a:lvl7pPr>
            <a:lvl8pPr marL="3377222" indent="-225148" defTabSz="450296" fontAlgn="base">
              <a:spcBef>
                <a:spcPct val="0"/>
              </a:spcBef>
              <a:spcAft>
                <a:spcPct val="0"/>
              </a:spcAft>
              <a:defRPr>
                <a:solidFill>
                  <a:schemeClr val="tx1"/>
                </a:solidFill>
                <a:latin typeface="Arial" charset="0"/>
              </a:defRPr>
            </a:lvl8pPr>
            <a:lvl9pPr marL="3827518" indent="-225148" defTabSz="450296" fontAlgn="base">
              <a:spcBef>
                <a:spcPct val="0"/>
              </a:spcBef>
              <a:spcAft>
                <a:spcPct val="0"/>
              </a:spcAft>
              <a:defRPr>
                <a:solidFill>
                  <a:schemeClr val="tx1"/>
                </a:solidFill>
                <a:latin typeface="Arial" charset="0"/>
              </a:defRPr>
            </a:lvl9pPr>
          </a:lstStyle>
          <a:p>
            <a:pPr>
              <a:defRPr/>
            </a:pPr>
            <a:fld id="{BED881FE-2149-448C-B4D6-E878ACBC9506}" type="slidenum">
              <a:rPr lang="en-US" altLang="en-US" smtClean="0">
                <a:solidFill>
                  <a:prstClr val="black"/>
                </a:solidFill>
                <a:latin typeface="Calibri" pitchFamily="34" charset="0"/>
              </a:rPr>
              <a:pPr>
                <a:defRPr/>
              </a:pPr>
              <a:t>11</a:t>
            </a:fld>
            <a:endParaRPr lang="en-US" altLang="en-US" dirty="0" smtClean="0">
              <a:solidFill>
                <a:prstClr val="black"/>
              </a:solidFill>
              <a:latin typeface="Calibri" pitchFamily="34" charset="0"/>
            </a:endParaRPr>
          </a:p>
        </p:txBody>
      </p:sp>
    </p:spTree>
    <p:extLst>
      <p:ext uri="{BB962C8B-B14F-4D97-AF65-F5344CB8AC3E}">
        <p14:creationId xmlns:p14="http://schemas.microsoft.com/office/powerpoint/2010/main" val="2988662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Market Analysis</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LIMITED</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52800" y="2133600"/>
            <a:ext cx="5791200" cy="2369880"/>
          </a:xfrm>
          <a:prstGeom prst="rect">
            <a:avLst/>
          </a:prstGeom>
          <a:noFill/>
        </p:spPr>
        <p:txBody>
          <a:bodyPr wrap="square" rtlCol="0">
            <a:spAutoFit/>
          </a:bodyPr>
          <a:lstStyle/>
          <a:p>
            <a:pPr algn="ctr"/>
            <a:r>
              <a:rPr lang="en-US" sz="3200" dirty="0" smtClean="0">
                <a:ln w="0"/>
              </a:rPr>
              <a:t>SAWG</a:t>
            </a:r>
          </a:p>
          <a:p>
            <a:pPr algn="ctr"/>
            <a:endParaRPr lang="en-US" sz="2800" dirty="0" smtClean="0">
              <a:ln w="0"/>
            </a:endParaRPr>
          </a:p>
          <a:p>
            <a:pPr algn="ctr"/>
            <a:r>
              <a:rPr lang="en-US" sz="2800" dirty="0" smtClean="0">
                <a:ln w="0"/>
              </a:rPr>
              <a:t>Update on </a:t>
            </a:r>
          </a:p>
          <a:p>
            <a:pPr algn="ctr"/>
            <a:r>
              <a:rPr lang="en-US" sz="2800" dirty="0" smtClean="0">
                <a:ln w="0"/>
              </a:rPr>
              <a:t>Multi-Interval Real Time Market</a:t>
            </a:r>
          </a:p>
          <a:p>
            <a:pPr algn="ctr"/>
            <a:r>
              <a:rPr lang="en-US" sz="2800" dirty="0" smtClean="0">
                <a:ln w="0"/>
              </a:rPr>
              <a:t>(MIRTM)</a:t>
            </a:r>
          </a:p>
        </p:txBody>
      </p:sp>
      <p:sp>
        <p:nvSpPr>
          <p:cNvPr id="3" name="TextBox 2"/>
          <p:cNvSpPr txBox="1"/>
          <p:nvPr/>
        </p:nvSpPr>
        <p:spPr>
          <a:xfrm>
            <a:off x="4915343" y="4724400"/>
            <a:ext cx="2666114" cy="584775"/>
          </a:xfrm>
          <a:prstGeom prst="rect">
            <a:avLst/>
          </a:prstGeom>
          <a:noFill/>
        </p:spPr>
        <p:txBody>
          <a:bodyPr wrap="none" rtlCol="0">
            <a:spAutoFit/>
          </a:bodyPr>
          <a:lstStyle/>
          <a:p>
            <a:r>
              <a:rPr lang="en-US" sz="3200" dirty="0" smtClean="0">
                <a:ln w="0"/>
              </a:rPr>
              <a:t>May 16, 2016</a:t>
            </a:r>
          </a:p>
        </p:txBody>
      </p:sp>
    </p:spTree>
    <p:extLst>
      <p:ext uri="{BB962C8B-B14F-4D97-AF65-F5344CB8AC3E}">
        <p14:creationId xmlns:p14="http://schemas.microsoft.com/office/powerpoint/2010/main" val="1224962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
        <p:nvSpPr>
          <p:cNvPr id="8" name="Rectangle 7"/>
          <p:cNvSpPr/>
          <p:nvPr/>
        </p:nvSpPr>
        <p:spPr>
          <a:xfrm>
            <a:off x="152400" y="1035189"/>
            <a:ext cx="8915400" cy="5109091"/>
          </a:xfrm>
          <a:prstGeom prst="rect">
            <a:avLst/>
          </a:prstGeom>
        </p:spPr>
        <p:txBody>
          <a:bodyPr wrap="square">
            <a:spAutoFit/>
          </a:bodyPr>
          <a:lstStyle/>
          <a:p>
            <a:r>
              <a:rPr lang="en-US" dirty="0">
                <a:solidFill>
                  <a:srgbClr val="000000"/>
                </a:solidFill>
                <a:latin typeface="+mj-lt"/>
                <a:ea typeface="Calibri" panose="020F0502020204030204" pitchFamily="34" charset="0"/>
              </a:rPr>
              <a:t>  </a:t>
            </a:r>
            <a:endParaRPr lang="en-US" dirty="0" smtClean="0">
              <a:solidFill>
                <a:srgbClr val="000000"/>
              </a:solidFill>
              <a:latin typeface="+mj-lt"/>
              <a:ea typeface="Calibri" panose="020F0502020204030204" pitchFamily="34" charset="0"/>
            </a:endParaRPr>
          </a:p>
          <a:p>
            <a:r>
              <a:rPr lang="en-US" dirty="0" smtClean="0">
                <a:solidFill>
                  <a:srgbClr val="000000"/>
                </a:solidFill>
                <a:latin typeface="+mj-lt"/>
                <a:ea typeface="Calibri" panose="020F0502020204030204" pitchFamily="34" charset="0"/>
              </a:rPr>
              <a:t>Introduce </a:t>
            </a:r>
            <a:r>
              <a:rPr lang="en-US" dirty="0">
                <a:solidFill>
                  <a:srgbClr val="000000"/>
                </a:solidFill>
                <a:latin typeface="+mj-lt"/>
                <a:ea typeface="Calibri" panose="020F0502020204030204" pitchFamily="34" charset="0"/>
              </a:rPr>
              <a:t>a SCED type </a:t>
            </a:r>
            <a:r>
              <a:rPr lang="en-US" dirty="0" smtClean="0">
                <a:solidFill>
                  <a:srgbClr val="000000"/>
                </a:solidFill>
                <a:latin typeface="+mj-lt"/>
                <a:ea typeface="Calibri" panose="020F0502020204030204" pitchFamily="34" charset="0"/>
              </a:rPr>
              <a:t>step between </a:t>
            </a:r>
            <a:r>
              <a:rPr lang="en-US" dirty="0">
                <a:solidFill>
                  <a:srgbClr val="000000"/>
                </a:solidFill>
                <a:latin typeface="+mj-lt"/>
                <a:ea typeface="Calibri" panose="020F0502020204030204" pitchFamily="34" charset="0"/>
              </a:rPr>
              <a:t>the </a:t>
            </a:r>
            <a:r>
              <a:rPr lang="en-US" dirty="0" smtClean="0">
                <a:solidFill>
                  <a:srgbClr val="000000"/>
                </a:solidFill>
                <a:latin typeface="+mj-lt"/>
                <a:ea typeface="Calibri" panose="020F0502020204030204" pitchFamily="34" charset="0"/>
              </a:rPr>
              <a:t>commitment </a:t>
            </a:r>
            <a:r>
              <a:rPr lang="en-US" dirty="0">
                <a:solidFill>
                  <a:srgbClr val="000000"/>
                </a:solidFill>
                <a:latin typeface="+mj-lt"/>
                <a:ea typeface="Calibri" panose="020F0502020204030204" pitchFamily="34" charset="0"/>
              </a:rPr>
              <a:t>and pricing run</a:t>
            </a:r>
            <a:r>
              <a:rPr lang="en-US" dirty="0" smtClean="0">
                <a:solidFill>
                  <a:srgbClr val="000000"/>
                </a:solidFill>
                <a:latin typeface="+mj-lt"/>
                <a:ea typeface="Calibri" panose="020F0502020204030204" pitchFamily="34" charset="0"/>
              </a:rPr>
              <a:t>.</a:t>
            </a:r>
            <a:endParaRPr lang="en-US" sz="2800" dirty="0">
              <a:latin typeface="+mj-lt"/>
              <a:ea typeface="Calibri" panose="020F0502020204030204" pitchFamily="34" charset="0"/>
            </a:endParaRPr>
          </a:p>
          <a:p>
            <a:pPr marL="342900" indent="-342900">
              <a:buFont typeface="+mj-lt"/>
              <a:buAutoNum type="arabicPeriod"/>
            </a:pPr>
            <a:endParaRPr lang="en-US" sz="1600" b="1" u="sng" dirty="0" smtClean="0">
              <a:solidFill>
                <a:srgbClr val="000000"/>
              </a:solidFill>
              <a:latin typeface="+mj-lt"/>
              <a:ea typeface="Calibri" panose="020F0502020204030204" pitchFamily="34" charset="0"/>
            </a:endParaRPr>
          </a:p>
          <a:p>
            <a:pPr marL="342900" indent="-342900">
              <a:buFont typeface="+mj-lt"/>
              <a:buAutoNum type="arabicPeriod"/>
            </a:pPr>
            <a:r>
              <a:rPr lang="en-US" sz="1600" b="1" u="sng" dirty="0" smtClean="0">
                <a:solidFill>
                  <a:srgbClr val="000000"/>
                </a:solidFill>
                <a:latin typeface="+mj-lt"/>
                <a:ea typeface="Calibri" panose="020F0502020204030204" pitchFamily="34" charset="0"/>
              </a:rPr>
              <a:t>Commitment </a:t>
            </a:r>
            <a:r>
              <a:rPr lang="en-US" sz="1600" b="1" u="sng" dirty="0">
                <a:solidFill>
                  <a:srgbClr val="000000"/>
                </a:solidFill>
                <a:latin typeface="+mj-lt"/>
                <a:ea typeface="Calibri" panose="020F0502020204030204" pitchFamily="34" charset="0"/>
              </a:rPr>
              <a:t>run</a:t>
            </a:r>
            <a:r>
              <a:rPr lang="en-US" sz="1600" dirty="0">
                <a:solidFill>
                  <a:srgbClr val="000000"/>
                </a:solidFill>
                <a:latin typeface="+mj-lt"/>
                <a:ea typeface="Calibri" panose="020F0502020204030204" pitchFamily="34" charset="0"/>
              </a:rPr>
              <a:t>. </a:t>
            </a:r>
            <a:r>
              <a:rPr lang="en-US" sz="1600" dirty="0" smtClean="0">
                <a:solidFill>
                  <a:srgbClr val="000000"/>
                </a:solidFill>
                <a:latin typeface="+mj-lt"/>
                <a:ea typeface="Calibri" panose="020F0502020204030204" pitchFamily="34" charset="0"/>
              </a:rPr>
              <a:t>Commitment run - </a:t>
            </a:r>
            <a:r>
              <a:rPr lang="en-US" sz="1600" dirty="0">
                <a:solidFill>
                  <a:srgbClr val="000000"/>
                </a:solidFill>
                <a:latin typeface="+mj-lt"/>
                <a:ea typeface="Calibri" panose="020F0502020204030204" pitchFamily="34" charset="0"/>
              </a:rPr>
              <a:t>only use the binding commitment instructions</a:t>
            </a:r>
            <a:endParaRPr lang="en-US" sz="1600" dirty="0">
              <a:latin typeface="+mj-lt"/>
              <a:ea typeface="Calibri" panose="020F0502020204030204" pitchFamily="34" charset="0"/>
            </a:endParaRPr>
          </a:p>
          <a:p>
            <a:pPr marL="342900" indent="-342900">
              <a:buFont typeface="+mj-lt"/>
              <a:buAutoNum type="arabicPeriod"/>
            </a:pPr>
            <a:endParaRPr lang="en-US" sz="1600" b="1" u="sng" dirty="0" smtClean="0">
              <a:solidFill>
                <a:srgbClr val="000000"/>
              </a:solidFill>
              <a:latin typeface="+mj-lt"/>
              <a:ea typeface="Calibri" panose="020F0502020204030204" pitchFamily="34" charset="0"/>
            </a:endParaRPr>
          </a:p>
          <a:p>
            <a:pPr marL="342900" indent="-342900">
              <a:buFont typeface="+mj-lt"/>
              <a:buAutoNum type="arabicPeriod"/>
            </a:pPr>
            <a:r>
              <a:rPr lang="en-US" sz="1600" b="1" u="sng" dirty="0" smtClean="0">
                <a:solidFill>
                  <a:schemeClr val="accent4">
                    <a:lumMod val="75000"/>
                    <a:lumOff val="25000"/>
                  </a:schemeClr>
                </a:solidFill>
                <a:latin typeface="+mj-lt"/>
                <a:ea typeface="Calibri" panose="020F0502020204030204" pitchFamily="34" charset="0"/>
              </a:rPr>
              <a:t>NEW: </a:t>
            </a:r>
            <a:r>
              <a:rPr lang="en-US" sz="1600" b="1" u="sng" dirty="0" smtClean="0">
                <a:solidFill>
                  <a:srgbClr val="000000"/>
                </a:solidFill>
                <a:latin typeface="+mj-lt"/>
                <a:ea typeface="Calibri" panose="020F0502020204030204" pitchFamily="34" charset="0"/>
              </a:rPr>
              <a:t>Binding </a:t>
            </a:r>
            <a:r>
              <a:rPr lang="en-US" sz="1600" b="1" u="sng" dirty="0">
                <a:solidFill>
                  <a:srgbClr val="000000"/>
                </a:solidFill>
                <a:latin typeface="+mj-lt"/>
                <a:ea typeface="Calibri" panose="020F0502020204030204" pitchFamily="34" charset="0"/>
              </a:rPr>
              <a:t>Dispatch/Base Point run</a:t>
            </a:r>
            <a:r>
              <a:rPr lang="en-US" sz="1600" dirty="0">
                <a:solidFill>
                  <a:srgbClr val="000000"/>
                </a:solidFill>
                <a:latin typeface="+mj-lt"/>
                <a:ea typeface="Calibri" panose="020F0502020204030204" pitchFamily="34" charset="0"/>
              </a:rPr>
              <a:t>. Run SCED (single interval dispatch using HDL/LDL) for the upcoming 1st five minute interval, but use the binding commitment status of Blocky Load Resources and Fast Generation Resources for the 1</a:t>
            </a:r>
            <a:r>
              <a:rPr lang="en-US" sz="1600" baseline="30000" dirty="0">
                <a:solidFill>
                  <a:srgbClr val="000000"/>
                </a:solidFill>
                <a:latin typeface="+mj-lt"/>
                <a:ea typeface="Calibri" panose="020F0502020204030204" pitchFamily="34" charset="0"/>
              </a:rPr>
              <a:t>st</a:t>
            </a:r>
            <a:r>
              <a:rPr lang="en-US" sz="1600" dirty="0">
                <a:solidFill>
                  <a:srgbClr val="000000"/>
                </a:solidFill>
                <a:latin typeface="+mj-lt"/>
                <a:ea typeface="Calibri" panose="020F0502020204030204" pitchFamily="34" charset="0"/>
              </a:rPr>
              <a:t> five minutes that is output from MIRTM and calculate HDL/LDL for these . </a:t>
            </a:r>
            <a:r>
              <a:rPr lang="en-US" sz="1600" dirty="0" smtClean="0">
                <a:solidFill>
                  <a:srgbClr val="000000"/>
                </a:solidFill>
                <a:latin typeface="+mj-lt"/>
                <a:ea typeface="Calibri" panose="020F0502020204030204" pitchFamily="34" charset="0"/>
              </a:rPr>
              <a:t>The </a:t>
            </a:r>
            <a:r>
              <a:rPr lang="en-US" sz="1600" dirty="0">
                <a:solidFill>
                  <a:srgbClr val="000000"/>
                </a:solidFill>
                <a:latin typeface="+mj-lt"/>
                <a:ea typeface="Calibri" panose="020F0502020204030204" pitchFamily="34" charset="0"/>
              </a:rPr>
              <a:t>Base Point from this SCED run are the </a:t>
            </a:r>
            <a:r>
              <a:rPr lang="en-US" sz="1600" b="1" u="sng" dirty="0">
                <a:solidFill>
                  <a:srgbClr val="000000"/>
                </a:solidFill>
                <a:latin typeface="+mj-lt"/>
                <a:ea typeface="Calibri" panose="020F0502020204030204" pitchFamily="34" charset="0"/>
              </a:rPr>
              <a:t>binding Base Points of</a:t>
            </a:r>
            <a:r>
              <a:rPr lang="en-US" sz="1600" dirty="0">
                <a:solidFill>
                  <a:srgbClr val="000000"/>
                </a:solidFill>
                <a:latin typeface="+mj-lt"/>
                <a:ea typeface="Calibri" panose="020F0502020204030204" pitchFamily="34" charset="0"/>
              </a:rPr>
              <a:t> ALL Resources for the 1st five minute interval. The LMPs from this SCED are the initial </a:t>
            </a:r>
            <a:r>
              <a:rPr lang="en-US" sz="1600" dirty="0" smtClean="0">
                <a:solidFill>
                  <a:srgbClr val="000000"/>
                </a:solidFill>
                <a:latin typeface="+mj-lt"/>
                <a:ea typeface="Calibri" panose="020F0502020204030204" pitchFamily="34" charset="0"/>
              </a:rPr>
              <a:t>LMPs</a:t>
            </a:r>
            <a:endParaRPr lang="en-US" sz="1600" dirty="0" smtClean="0">
              <a:latin typeface="+mj-lt"/>
              <a:ea typeface="Calibri" panose="020F0502020204030204" pitchFamily="34" charset="0"/>
            </a:endParaRPr>
          </a:p>
          <a:p>
            <a:pPr marL="342900" indent="-342900">
              <a:buFont typeface="+mj-lt"/>
              <a:buAutoNum type="arabicPeriod"/>
            </a:pPr>
            <a:endParaRPr lang="en-US" sz="1600" b="1" u="sng" dirty="0">
              <a:solidFill>
                <a:srgbClr val="000000"/>
              </a:solidFill>
              <a:latin typeface="+mj-lt"/>
              <a:ea typeface="Calibri" panose="020F0502020204030204" pitchFamily="34" charset="0"/>
            </a:endParaRPr>
          </a:p>
          <a:p>
            <a:pPr marL="342900" indent="-342900">
              <a:buFont typeface="+mj-lt"/>
              <a:buAutoNum type="arabicPeriod"/>
            </a:pPr>
            <a:r>
              <a:rPr lang="en-US" sz="1600" b="1" u="sng" dirty="0" smtClean="0">
                <a:solidFill>
                  <a:srgbClr val="000000"/>
                </a:solidFill>
                <a:latin typeface="+mj-lt"/>
                <a:ea typeface="Calibri" panose="020F0502020204030204" pitchFamily="34" charset="0"/>
              </a:rPr>
              <a:t>Pricing </a:t>
            </a:r>
            <a:r>
              <a:rPr lang="en-US" sz="1600" b="1" u="sng" dirty="0">
                <a:solidFill>
                  <a:srgbClr val="000000"/>
                </a:solidFill>
                <a:latin typeface="+mj-lt"/>
                <a:ea typeface="Calibri" panose="020F0502020204030204" pitchFamily="34" charset="0"/>
              </a:rPr>
              <a:t>run.</a:t>
            </a:r>
            <a:r>
              <a:rPr lang="en-US" sz="1600" dirty="0">
                <a:solidFill>
                  <a:srgbClr val="000000"/>
                </a:solidFill>
                <a:latin typeface="+mj-lt"/>
                <a:ea typeface="Calibri" panose="020F0502020204030204" pitchFamily="34" charset="0"/>
              </a:rPr>
              <a:t> Do a pricing run for the first interval (like 626 but with the ramp time set to 5 minutes instead of 60 minutes). In this pricing run, the blocky load resources that are curtailed are treated as variable bids (i.e. not blocky) and the QSGR LSL is relaxed to zero and the first point on EOC is extended horizontally to 0 MW. The output of the pricing run is the positive change to system lambda. Add the positive change to system lambda to all LMPs from the Binding Dispatch/Base Point run. These will be the </a:t>
            </a:r>
            <a:r>
              <a:rPr lang="en-US" sz="1600" b="1" u="sng" dirty="0">
                <a:solidFill>
                  <a:srgbClr val="000000"/>
                </a:solidFill>
                <a:latin typeface="+mj-lt"/>
                <a:ea typeface="Calibri" panose="020F0502020204030204" pitchFamily="34" charset="0"/>
              </a:rPr>
              <a:t>binding LMPs</a:t>
            </a:r>
            <a:r>
              <a:rPr lang="en-US" sz="1600" dirty="0">
                <a:solidFill>
                  <a:srgbClr val="000000"/>
                </a:solidFill>
                <a:latin typeface="+mj-lt"/>
                <a:ea typeface="Calibri" panose="020F0502020204030204" pitchFamily="34" charset="0"/>
              </a:rPr>
              <a:t> for the first interval.</a:t>
            </a:r>
            <a:endParaRPr lang="en-US" sz="1600" dirty="0">
              <a:latin typeface="+mj-lt"/>
              <a:ea typeface="Calibri" panose="020F0502020204030204" pitchFamily="34" charset="0"/>
            </a:endParaRPr>
          </a:p>
          <a:p>
            <a:r>
              <a:rPr lang="en-US" dirty="0">
                <a:solidFill>
                  <a:srgbClr val="000000"/>
                </a:solidFill>
                <a:latin typeface="+mj-lt"/>
                <a:ea typeface="Calibri" panose="020F0502020204030204" pitchFamily="34" charset="0"/>
              </a:rPr>
              <a:t>                </a:t>
            </a:r>
            <a:endParaRPr lang="en-US" sz="2800" dirty="0">
              <a:effectLst/>
              <a:latin typeface="+mj-lt"/>
              <a:ea typeface="Calibri" panose="020F0502020204030204" pitchFamily="34" charset="0"/>
            </a:endParaRPr>
          </a:p>
        </p:txBody>
      </p:sp>
      <p:sp>
        <p:nvSpPr>
          <p:cNvPr id="7" name="Title 1"/>
          <p:cNvSpPr>
            <a:spLocks noGrp="1"/>
          </p:cNvSpPr>
          <p:nvPr>
            <p:ph type="title"/>
          </p:nvPr>
        </p:nvSpPr>
        <p:spPr>
          <a:xfrm>
            <a:off x="381000" y="243682"/>
            <a:ext cx="8458200" cy="1143000"/>
          </a:xfrm>
        </p:spPr>
        <p:txBody>
          <a:bodyPr/>
          <a:lstStyle/>
          <a:p>
            <a:r>
              <a:rPr lang="en-US" sz="2400" u="sng" dirty="0" smtClean="0">
                <a:solidFill>
                  <a:schemeClr val="tx1"/>
                </a:solidFill>
              </a:rPr>
              <a:t>Eliminate Potential Make-Whole Payments Due to Generation Resource Ramp Constraints</a:t>
            </a:r>
            <a:endParaRPr lang="en-US" sz="2400" u="sng" dirty="0">
              <a:solidFill>
                <a:schemeClr val="tx1"/>
              </a:solidFill>
            </a:endParaRPr>
          </a:p>
        </p:txBody>
      </p:sp>
    </p:spTree>
    <p:extLst>
      <p:ext uri="{BB962C8B-B14F-4D97-AF65-F5344CB8AC3E}">
        <p14:creationId xmlns:p14="http://schemas.microsoft.com/office/powerpoint/2010/main" val="20329160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158" y="245547"/>
            <a:ext cx="8459787" cy="461962"/>
          </a:xfrm>
        </p:spPr>
        <p:txBody>
          <a:bodyPr/>
          <a:lstStyle/>
          <a:p>
            <a:pPr>
              <a:defRPr/>
            </a:pPr>
            <a:r>
              <a:rPr lang="en-US" dirty="0"/>
              <a:t>How it would work with Dispatch Run</a:t>
            </a:r>
            <a:endParaRPr lang="en-US" dirty="0">
              <a:solidFill>
                <a:schemeClr val="accent2">
                  <a:lumMod val="75000"/>
                </a:schemeClr>
              </a:solidFill>
            </a:endParaRPr>
          </a:p>
        </p:txBody>
      </p:sp>
      <p:sp>
        <p:nvSpPr>
          <p:cNvPr id="3" name="TextBox 2"/>
          <p:cNvSpPr txBox="1"/>
          <p:nvPr/>
        </p:nvSpPr>
        <p:spPr>
          <a:xfrm>
            <a:off x="457200" y="838200"/>
            <a:ext cx="7620000" cy="444624"/>
          </a:xfrm>
          <a:prstGeom prst="rect">
            <a:avLst/>
          </a:prstGeom>
          <a:noFill/>
        </p:spPr>
        <p:txBody>
          <a:bodyPr wrap="square" rtlCol="0">
            <a:noAutofit/>
          </a:bodyPr>
          <a:lstStyle/>
          <a:p>
            <a:pPr marL="285750" indent="-285750" defTabSz="457200" fontAlgn="base">
              <a:spcBef>
                <a:spcPct val="0"/>
              </a:spcBef>
              <a:spcAft>
                <a:spcPct val="0"/>
              </a:spcAft>
              <a:buFont typeface="Arial" panose="020B0604020202020204" pitchFamily="34" charset="0"/>
              <a:buChar char="•"/>
            </a:pPr>
            <a:r>
              <a:rPr lang="en-US" dirty="0"/>
              <a:t>MIRTM with six 5-minute intervals (total of 30 minutes)</a:t>
            </a:r>
            <a:endParaRPr lang="en-US" dirty="0" smtClean="0"/>
          </a:p>
        </p:txBody>
      </p:sp>
      <p:grpSp>
        <p:nvGrpSpPr>
          <p:cNvPr id="4" name="Group 3"/>
          <p:cNvGrpSpPr/>
          <p:nvPr/>
        </p:nvGrpSpPr>
        <p:grpSpPr>
          <a:xfrm>
            <a:off x="219450" y="1447800"/>
            <a:ext cx="8238750" cy="4719496"/>
            <a:chOff x="-571384" y="0"/>
            <a:chExt cx="7608040" cy="4041249"/>
          </a:xfrm>
        </p:grpSpPr>
        <p:sp>
          <p:nvSpPr>
            <p:cNvPr id="5" name="Rectangle 4"/>
            <p:cNvSpPr/>
            <p:nvPr/>
          </p:nvSpPr>
          <p:spPr>
            <a:xfrm>
              <a:off x="0" y="0"/>
              <a:ext cx="7036656" cy="39257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nvGrpSpPr>
            <p:cNvPr id="6" name="Group 5"/>
            <p:cNvGrpSpPr/>
            <p:nvPr/>
          </p:nvGrpSpPr>
          <p:grpSpPr>
            <a:xfrm>
              <a:off x="-571384" y="17799"/>
              <a:ext cx="7524490" cy="4023450"/>
              <a:chOff x="-738369" y="-85570"/>
              <a:chExt cx="7524554" cy="4023626"/>
            </a:xfrm>
          </p:grpSpPr>
          <p:grpSp>
            <p:nvGrpSpPr>
              <p:cNvPr id="7" name="Group 6"/>
              <p:cNvGrpSpPr/>
              <p:nvPr/>
            </p:nvGrpSpPr>
            <p:grpSpPr>
              <a:xfrm>
                <a:off x="-738369" y="308211"/>
                <a:ext cx="7524554" cy="3629845"/>
                <a:chOff x="-738369" y="-1890"/>
                <a:chExt cx="7524554" cy="3629845"/>
              </a:xfrm>
            </p:grpSpPr>
            <p:grpSp>
              <p:nvGrpSpPr>
                <p:cNvPr id="10" name="Group 9"/>
                <p:cNvGrpSpPr/>
                <p:nvPr/>
              </p:nvGrpSpPr>
              <p:grpSpPr>
                <a:xfrm>
                  <a:off x="-55425" y="-1890"/>
                  <a:ext cx="6841610" cy="3188049"/>
                  <a:chOff x="-55425" y="-1890"/>
                  <a:chExt cx="6841610" cy="3188049"/>
                </a:xfrm>
              </p:grpSpPr>
              <p:grpSp>
                <p:nvGrpSpPr>
                  <p:cNvPr id="15" name="Group 14"/>
                  <p:cNvGrpSpPr/>
                  <p:nvPr/>
                </p:nvGrpSpPr>
                <p:grpSpPr>
                  <a:xfrm>
                    <a:off x="445273" y="691239"/>
                    <a:ext cx="4768239" cy="2494920"/>
                    <a:chOff x="0" y="-525"/>
                    <a:chExt cx="4768239" cy="2494920"/>
                  </a:xfrm>
                </p:grpSpPr>
                <p:grpSp>
                  <p:nvGrpSpPr>
                    <p:cNvPr id="20" name="Group 19"/>
                    <p:cNvGrpSpPr/>
                    <p:nvPr/>
                  </p:nvGrpSpPr>
                  <p:grpSpPr>
                    <a:xfrm>
                      <a:off x="0" y="-525"/>
                      <a:ext cx="4768239" cy="2494920"/>
                      <a:chOff x="0" y="-525"/>
                      <a:chExt cx="4768239" cy="2494920"/>
                    </a:xfrm>
                  </p:grpSpPr>
                  <p:cxnSp>
                    <p:nvCxnSpPr>
                      <p:cNvPr id="22" name="AutoShape 228"/>
                      <p:cNvCxnSpPr>
                        <a:cxnSpLocks noChangeShapeType="1"/>
                      </p:cNvCxnSpPr>
                      <p:nvPr/>
                    </p:nvCxnSpPr>
                    <p:spPr bwMode="auto">
                      <a:xfrm>
                        <a:off x="1105231" y="612807"/>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3" name="AutoShape 228"/>
                      <p:cNvCxnSpPr>
                        <a:cxnSpLocks noChangeShapeType="1"/>
                      </p:cNvCxnSpPr>
                      <p:nvPr/>
                    </p:nvCxnSpPr>
                    <p:spPr bwMode="auto">
                      <a:xfrm>
                        <a:off x="1470991" y="789420"/>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4" name="AutoShape 228"/>
                      <p:cNvCxnSpPr>
                        <a:cxnSpLocks noChangeShapeType="1"/>
                      </p:cNvCxnSpPr>
                      <p:nvPr/>
                    </p:nvCxnSpPr>
                    <p:spPr bwMode="auto">
                      <a:xfrm>
                        <a:off x="2186609"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5" name="AutoShape 228"/>
                      <p:cNvCxnSpPr>
                        <a:cxnSpLocks noChangeShapeType="1"/>
                      </p:cNvCxnSpPr>
                      <p:nvPr/>
                    </p:nvCxnSpPr>
                    <p:spPr bwMode="auto">
                      <a:xfrm>
                        <a:off x="2552369"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6" name="AutoShape 228"/>
                      <p:cNvCxnSpPr>
                        <a:cxnSpLocks noChangeShapeType="1"/>
                      </p:cNvCxnSpPr>
                      <p:nvPr/>
                    </p:nvCxnSpPr>
                    <p:spPr bwMode="auto">
                      <a:xfrm>
                        <a:off x="3275937"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7" name="AutoShape 228"/>
                      <p:cNvCxnSpPr>
                        <a:cxnSpLocks noChangeShapeType="1"/>
                      </p:cNvCxnSpPr>
                      <p:nvPr/>
                    </p:nvCxnSpPr>
                    <p:spPr bwMode="auto">
                      <a:xfrm>
                        <a:off x="3633746" y="524786"/>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8" name="AutoShape 228"/>
                      <p:cNvCxnSpPr>
                        <a:cxnSpLocks noChangeShapeType="1"/>
                      </p:cNvCxnSpPr>
                      <p:nvPr/>
                    </p:nvCxnSpPr>
                    <p:spPr bwMode="auto">
                      <a:xfrm>
                        <a:off x="4357315" y="524786"/>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9" name="AutoShape 228"/>
                      <p:cNvCxnSpPr>
                        <a:cxnSpLocks noChangeShapeType="1"/>
                      </p:cNvCxnSpPr>
                      <p:nvPr/>
                    </p:nvCxnSpPr>
                    <p:spPr bwMode="auto">
                      <a:xfrm>
                        <a:off x="381663"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grpSp>
                    <p:nvGrpSpPr>
                      <p:cNvPr id="30" name="Group 29"/>
                      <p:cNvGrpSpPr/>
                      <p:nvPr/>
                    </p:nvGrpSpPr>
                    <p:grpSpPr>
                      <a:xfrm>
                        <a:off x="0" y="-525"/>
                        <a:ext cx="4768239" cy="2334150"/>
                        <a:chOff x="264937" y="647175"/>
                        <a:chExt cx="4768239" cy="2334150"/>
                      </a:xfrm>
                    </p:grpSpPr>
                    <p:cxnSp>
                      <p:nvCxnSpPr>
                        <p:cNvPr id="61" name="AutoShape 238"/>
                        <p:cNvCxnSpPr>
                          <a:cxnSpLocks noChangeShapeType="1"/>
                        </p:cNvCxnSpPr>
                        <p:nvPr/>
                      </p:nvCxnSpPr>
                      <p:spPr bwMode="auto">
                        <a:xfrm>
                          <a:off x="4256722" y="647700"/>
                          <a:ext cx="139"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2" name="AutoShape 239"/>
                        <p:cNvCxnSpPr>
                          <a:cxnSpLocks noChangeShapeType="1"/>
                        </p:cNvCxnSpPr>
                        <p:nvPr/>
                      </p:nvCxnSpPr>
                      <p:spPr bwMode="auto">
                        <a:xfrm>
                          <a:off x="3170279" y="647700"/>
                          <a:ext cx="635"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3" name="AutoShape 240"/>
                        <p:cNvCxnSpPr>
                          <a:cxnSpLocks noChangeShapeType="1"/>
                        </p:cNvCxnSpPr>
                        <p:nvPr/>
                      </p:nvCxnSpPr>
                      <p:spPr bwMode="auto">
                        <a:xfrm>
                          <a:off x="2083780" y="647700"/>
                          <a:ext cx="635"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4" name="AutoShape 241"/>
                        <p:cNvCxnSpPr>
                          <a:cxnSpLocks noChangeShapeType="1"/>
                        </p:cNvCxnSpPr>
                        <p:nvPr/>
                      </p:nvCxnSpPr>
                      <p:spPr bwMode="auto">
                        <a:xfrm>
                          <a:off x="999501" y="647175"/>
                          <a:ext cx="635" cy="233362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5" name="AutoShape 243"/>
                        <p:cNvCxnSpPr>
                          <a:cxnSpLocks noChangeShapeType="1"/>
                        </p:cNvCxnSpPr>
                        <p:nvPr/>
                      </p:nvCxnSpPr>
                      <p:spPr bwMode="auto">
                        <a:xfrm>
                          <a:off x="264937" y="1172210"/>
                          <a:ext cx="4768239" cy="169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6" name="AutoShape 244"/>
                        <p:cNvSpPr>
                          <a:spLocks noChangeArrowheads="1"/>
                        </p:cNvSpPr>
                        <p:nvPr/>
                      </p:nvSpPr>
                      <p:spPr bwMode="auto">
                        <a:xfrm>
                          <a:off x="59563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7" name="AutoShape 245"/>
                        <p:cNvSpPr>
                          <a:spLocks noChangeArrowheads="1"/>
                        </p:cNvSpPr>
                        <p:nvPr/>
                      </p:nvSpPr>
                      <p:spPr bwMode="auto">
                        <a:xfrm>
                          <a:off x="168084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8" name="AutoShape 246"/>
                        <p:cNvSpPr>
                          <a:spLocks noChangeArrowheads="1"/>
                        </p:cNvSpPr>
                        <p:nvPr/>
                      </p:nvSpPr>
                      <p:spPr bwMode="auto">
                        <a:xfrm>
                          <a:off x="276606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9" name="AutoShape 247"/>
                        <p:cNvSpPr>
                          <a:spLocks noChangeArrowheads="1"/>
                        </p:cNvSpPr>
                        <p:nvPr/>
                      </p:nvSpPr>
                      <p:spPr bwMode="auto">
                        <a:xfrm>
                          <a:off x="95694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0" name="AutoShape 248"/>
                        <p:cNvSpPr>
                          <a:spLocks noChangeArrowheads="1"/>
                        </p:cNvSpPr>
                        <p:nvPr/>
                      </p:nvSpPr>
                      <p:spPr bwMode="auto">
                        <a:xfrm>
                          <a:off x="204216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1" name="AutoShape 249"/>
                        <p:cNvSpPr>
                          <a:spLocks noChangeArrowheads="1"/>
                        </p:cNvSpPr>
                        <p:nvPr/>
                      </p:nvSpPr>
                      <p:spPr bwMode="auto">
                        <a:xfrm>
                          <a:off x="348932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2" name="AutoShape 250"/>
                        <p:cNvSpPr>
                          <a:spLocks noChangeArrowheads="1"/>
                        </p:cNvSpPr>
                        <p:nvPr/>
                      </p:nvSpPr>
                      <p:spPr bwMode="auto">
                        <a:xfrm>
                          <a:off x="131889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3" name="AutoShape 251"/>
                        <p:cNvSpPr>
                          <a:spLocks noChangeArrowheads="1"/>
                        </p:cNvSpPr>
                        <p:nvPr/>
                      </p:nvSpPr>
                      <p:spPr bwMode="auto">
                        <a:xfrm>
                          <a:off x="240411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4" name="AutoShape 252"/>
                        <p:cNvSpPr>
                          <a:spLocks noChangeArrowheads="1"/>
                        </p:cNvSpPr>
                        <p:nvPr/>
                      </p:nvSpPr>
                      <p:spPr bwMode="auto">
                        <a:xfrm>
                          <a:off x="421322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5" name="AutoShape 262"/>
                        <p:cNvSpPr>
                          <a:spLocks noChangeArrowheads="1"/>
                        </p:cNvSpPr>
                        <p:nvPr/>
                      </p:nvSpPr>
                      <p:spPr bwMode="auto">
                        <a:xfrm>
                          <a:off x="3128010"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6" name="AutoShape 263"/>
                        <p:cNvSpPr>
                          <a:spLocks noChangeArrowheads="1"/>
                        </p:cNvSpPr>
                        <p:nvPr/>
                      </p:nvSpPr>
                      <p:spPr bwMode="auto">
                        <a:xfrm>
                          <a:off x="3851275"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7" name="AutoShape 264"/>
                        <p:cNvSpPr>
                          <a:spLocks noChangeArrowheads="1"/>
                        </p:cNvSpPr>
                        <p:nvPr/>
                      </p:nvSpPr>
                      <p:spPr bwMode="auto">
                        <a:xfrm>
                          <a:off x="4574540"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grpSp>
                  <p:grpSp>
                    <p:nvGrpSpPr>
                      <p:cNvPr id="31" name="Group 30"/>
                      <p:cNvGrpSpPr/>
                      <p:nvPr/>
                    </p:nvGrpSpPr>
                    <p:grpSpPr>
                      <a:xfrm>
                        <a:off x="747423" y="859298"/>
                        <a:ext cx="2477532" cy="982578"/>
                        <a:chOff x="0" y="80070"/>
                        <a:chExt cx="2477532" cy="982578"/>
                      </a:xfrm>
                    </p:grpSpPr>
                    <p:sp>
                      <p:nvSpPr>
                        <p:cNvPr id="32" name="Text Box 255" descr="50%"/>
                        <p:cNvSpPr txBox="1">
                          <a:spLocks noChangeArrowheads="1"/>
                        </p:cNvSpPr>
                        <p:nvPr/>
                      </p:nvSpPr>
                      <p:spPr bwMode="auto">
                        <a:xfrm>
                          <a:off x="415770" y="946916"/>
                          <a:ext cx="269829"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grpSp>
                      <p:nvGrpSpPr>
                        <p:cNvPr id="34" name="Group 33"/>
                        <p:cNvGrpSpPr/>
                        <p:nvPr/>
                      </p:nvGrpSpPr>
                      <p:grpSpPr>
                        <a:xfrm>
                          <a:off x="0" y="80070"/>
                          <a:ext cx="2477532" cy="982578"/>
                          <a:chOff x="0" y="80070"/>
                          <a:chExt cx="2477532" cy="982578"/>
                        </a:xfrm>
                      </p:grpSpPr>
                      <p:sp>
                        <p:nvSpPr>
                          <p:cNvPr id="35" name="Text Box 255" descr="50%"/>
                          <p:cNvSpPr txBox="1">
                            <a:spLocks noChangeArrowheads="1"/>
                          </p:cNvSpPr>
                          <p:nvPr/>
                        </p:nvSpPr>
                        <p:spPr bwMode="auto">
                          <a:xfrm>
                            <a:off x="47708" y="80070"/>
                            <a:ext cx="269875"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6" name="Text Box 256" descr="50%"/>
                          <p:cNvSpPr txBox="1">
                            <a:spLocks noChangeArrowheads="1"/>
                          </p:cNvSpPr>
                          <p:nvPr/>
                        </p:nvSpPr>
                        <p:spPr bwMode="auto">
                          <a:xfrm>
                            <a:off x="405516"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7" name="Text Box 257" descr="50%"/>
                          <p:cNvSpPr txBox="1">
                            <a:spLocks noChangeArrowheads="1"/>
                          </p:cNvSpPr>
                          <p:nvPr/>
                        </p:nvSpPr>
                        <p:spPr bwMode="auto">
                          <a:xfrm>
                            <a:off x="771276"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8" name="Text Box 258" descr="50%"/>
                          <p:cNvSpPr txBox="1">
                            <a:spLocks noChangeArrowheads="1"/>
                          </p:cNvSpPr>
                          <p:nvPr/>
                        </p:nvSpPr>
                        <p:spPr bwMode="auto">
                          <a:xfrm>
                            <a:off x="1129085"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9" name="Text Box 259" descr="50%"/>
                          <p:cNvSpPr txBox="1">
                            <a:spLocks noChangeArrowheads="1"/>
                          </p:cNvSpPr>
                          <p:nvPr/>
                        </p:nvSpPr>
                        <p:spPr bwMode="auto">
                          <a:xfrm>
                            <a:off x="1494845"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0" name="Text Box 260" descr="50%"/>
                          <p:cNvSpPr txBox="1">
                            <a:spLocks noChangeArrowheads="1"/>
                          </p:cNvSpPr>
                          <p:nvPr/>
                        </p:nvSpPr>
                        <p:spPr bwMode="auto">
                          <a:xfrm>
                            <a:off x="1852654"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1" name="AutoShape 309"/>
                          <p:cNvSpPr>
                            <a:spLocks noChangeArrowheads="1"/>
                          </p:cNvSpPr>
                          <p:nvPr/>
                        </p:nvSpPr>
                        <p:spPr bwMode="auto">
                          <a:xfrm>
                            <a:off x="0" y="83867"/>
                            <a:ext cx="126365" cy="95250"/>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42" name="Text Box 256" descr="50%"/>
                          <p:cNvSpPr txBox="1">
                            <a:spLocks noChangeArrowheads="1"/>
                          </p:cNvSpPr>
                          <p:nvPr/>
                        </p:nvSpPr>
                        <p:spPr bwMode="auto">
                          <a:xfrm>
                            <a:off x="741665" y="953186"/>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3" name="Text Box 257" descr="50%"/>
                          <p:cNvSpPr txBox="1">
                            <a:spLocks noChangeArrowheads="1"/>
                          </p:cNvSpPr>
                          <p:nvPr/>
                        </p:nvSpPr>
                        <p:spPr bwMode="auto">
                          <a:xfrm>
                            <a:off x="1105676" y="95018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4" name="Text Box 258" descr="50%"/>
                          <p:cNvSpPr txBox="1">
                            <a:spLocks noChangeArrowheads="1"/>
                          </p:cNvSpPr>
                          <p:nvPr/>
                        </p:nvSpPr>
                        <p:spPr bwMode="auto">
                          <a:xfrm>
                            <a:off x="1484073" y="957872"/>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5" name="Text Box 259" descr="50%"/>
                          <p:cNvSpPr txBox="1">
                            <a:spLocks noChangeArrowheads="1"/>
                          </p:cNvSpPr>
                          <p:nvPr/>
                        </p:nvSpPr>
                        <p:spPr bwMode="auto">
                          <a:xfrm>
                            <a:off x="1849780" y="95041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6" name="Text Box 260" descr="50%"/>
                          <p:cNvSpPr txBox="1">
                            <a:spLocks noChangeArrowheads="1"/>
                          </p:cNvSpPr>
                          <p:nvPr/>
                        </p:nvSpPr>
                        <p:spPr bwMode="auto">
                          <a:xfrm>
                            <a:off x="2207703" y="95018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7" name="AutoShape 309"/>
                          <p:cNvSpPr>
                            <a:spLocks noChangeArrowheads="1"/>
                          </p:cNvSpPr>
                          <p:nvPr/>
                        </p:nvSpPr>
                        <p:spPr bwMode="auto">
                          <a:xfrm>
                            <a:off x="385952" y="967398"/>
                            <a:ext cx="126344" cy="95250"/>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grpSp>
                  </p:grpSp>
                </p:grpSp>
                <p:sp>
                  <p:nvSpPr>
                    <p:cNvPr id="21" name="Text Box 242"/>
                    <p:cNvSpPr txBox="1">
                      <a:spLocks noChangeArrowheads="1"/>
                    </p:cNvSpPr>
                    <p:nvPr/>
                  </p:nvSpPr>
                  <p:spPr bwMode="auto">
                    <a:xfrm>
                      <a:off x="143124" y="182880"/>
                      <a:ext cx="4556097" cy="2787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i="1" dirty="0">
                          <a:effectLst/>
                          <a:latin typeface="Times New Roman" panose="02020603050405020304" pitchFamily="18" charset="0"/>
                          <a:ea typeface="SimSun" panose="02010600030101010101" pitchFamily="2" charset="-122"/>
                        </a:rPr>
                        <a:t>8:40  </a:t>
                      </a:r>
                      <a:r>
                        <a:rPr lang="en-US" sz="1200" i="1" dirty="0" smtClean="0">
                          <a:effectLst/>
                          <a:latin typeface="Times New Roman" panose="02020603050405020304" pitchFamily="18" charset="0"/>
                          <a:ea typeface="SimSun" panose="02010600030101010101" pitchFamily="2" charset="-122"/>
                        </a:rPr>
                        <a:t> 8:45    </a:t>
                      </a:r>
                      <a:r>
                        <a:rPr lang="en-US" sz="1200" i="1" dirty="0">
                          <a:effectLst/>
                          <a:latin typeface="Times New Roman" panose="02020603050405020304" pitchFamily="18" charset="0"/>
                          <a:ea typeface="SimSun" panose="02010600030101010101" pitchFamily="2" charset="-122"/>
                        </a:rPr>
                        <a:t>8:50 </a:t>
                      </a:r>
                      <a:r>
                        <a:rPr lang="en-US" sz="1200" i="1" dirty="0" smtClean="0">
                          <a:effectLst/>
                          <a:latin typeface="Times New Roman" panose="02020603050405020304" pitchFamily="18" charset="0"/>
                          <a:ea typeface="SimSun" panose="02010600030101010101" pitchFamily="2" charset="-122"/>
                        </a:rPr>
                        <a:t>  </a:t>
                      </a:r>
                      <a:r>
                        <a:rPr lang="en-US" sz="1200" i="1" dirty="0">
                          <a:effectLst/>
                          <a:latin typeface="Times New Roman" panose="02020603050405020304" pitchFamily="18" charset="0"/>
                          <a:ea typeface="SimSun" panose="02010600030101010101" pitchFamily="2" charset="-122"/>
                        </a:rPr>
                        <a:t>8:55  </a:t>
                      </a:r>
                      <a:r>
                        <a:rPr lang="en-US" sz="1200" i="1" dirty="0" smtClean="0">
                          <a:effectLst/>
                          <a:latin typeface="Times New Roman" panose="02020603050405020304" pitchFamily="18" charset="0"/>
                          <a:ea typeface="SimSun" panose="02010600030101010101" pitchFamily="2" charset="-122"/>
                        </a:rPr>
                        <a:t> 9:00   9:05   </a:t>
                      </a:r>
                      <a:r>
                        <a:rPr lang="en-US" sz="1200" i="1" dirty="0">
                          <a:effectLst/>
                          <a:latin typeface="Times New Roman" panose="02020603050405020304" pitchFamily="18" charset="0"/>
                          <a:ea typeface="SimSun" panose="02010600030101010101" pitchFamily="2" charset="-122"/>
                        </a:rPr>
                        <a:t>9:10  </a:t>
                      </a:r>
                      <a:r>
                        <a:rPr lang="en-US" sz="1200" i="1" dirty="0" smtClean="0">
                          <a:effectLst/>
                          <a:latin typeface="Times New Roman" panose="02020603050405020304" pitchFamily="18" charset="0"/>
                          <a:ea typeface="SimSun" panose="02010600030101010101" pitchFamily="2" charset="-122"/>
                        </a:rPr>
                        <a:t> 9:15  9:20   9:25   </a:t>
                      </a:r>
                      <a:r>
                        <a:rPr lang="en-US" sz="1200" i="1" dirty="0">
                          <a:effectLst/>
                          <a:latin typeface="Times New Roman" panose="02020603050405020304" pitchFamily="18" charset="0"/>
                          <a:ea typeface="SimSun" panose="02010600030101010101" pitchFamily="2" charset="-122"/>
                        </a:rPr>
                        <a:t>9:30 </a:t>
                      </a:r>
                      <a:r>
                        <a:rPr lang="en-US" sz="1200" i="1" dirty="0" smtClean="0">
                          <a:effectLst/>
                          <a:latin typeface="Times New Roman" panose="02020603050405020304" pitchFamily="18" charset="0"/>
                          <a:ea typeface="SimSun" panose="02010600030101010101" pitchFamily="2" charset="-122"/>
                        </a:rPr>
                        <a:t>  </a:t>
                      </a:r>
                      <a:r>
                        <a:rPr lang="en-US" sz="1200" i="1" dirty="0">
                          <a:effectLst/>
                          <a:latin typeface="Times New Roman" panose="02020603050405020304" pitchFamily="18" charset="0"/>
                          <a:ea typeface="SimSun" panose="02010600030101010101" pitchFamily="2" charset="-122"/>
                        </a:rPr>
                        <a:t>9:35</a:t>
                      </a:r>
                      <a:endParaRPr lang="en-US" sz="1200" dirty="0">
                        <a:effectLst/>
                        <a:latin typeface="Times New Roman" panose="02020603050405020304" pitchFamily="18" charset="0"/>
                        <a:ea typeface="SimSun" panose="02010600030101010101" pitchFamily="2" charset="-122"/>
                      </a:endParaRPr>
                    </a:p>
                  </p:txBody>
                </p:sp>
              </p:grpSp>
              <p:sp>
                <p:nvSpPr>
                  <p:cNvPr id="16" name="Text Box 2"/>
                  <p:cNvSpPr txBox="1">
                    <a:spLocks noChangeArrowheads="1"/>
                  </p:cNvSpPr>
                  <p:nvPr/>
                </p:nvSpPr>
                <p:spPr bwMode="auto">
                  <a:xfrm>
                    <a:off x="219015" y="360374"/>
                    <a:ext cx="6567170" cy="3016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Intervals where </a:t>
                    </a:r>
                    <a:r>
                      <a:rPr lang="en-US" sz="1200" b="1" u="sng" dirty="0">
                        <a:effectLst/>
                        <a:latin typeface="Times New Roman" panose="02020603050405020304" pitchFamily="18" charset="0"/>
                        <a:ea typeface="SimSun" panose="02010600030101010101" pitchFamily="2" charset="-122"/>
                      </a:rPr>
                      <a:t>ONLY</a:t>
                    </a:r>
                    <a:r>
                      <a:rPr lang="en-US" sz="1200" dirty="0">
                        <a:effectLst/>
                        <a:latin typeface="Times New Roman" panose="02020603050405020304" pitchFamily="18" charset="0"/>
                        <a:ea typeface="SimSun" panose="02010600030101010101" pitchFamily="2" charset="-122"/>
                      </a:rPr>
                      <a:t> Commitment Instructions are </a:t>
                    </a:r>
                    <a:r>
                      <a:rPr lang="en-US" sz="1200" b="1" u="sng" dirty="0">
                        <a:effectLst/>
                        <a:latin typeface="Times New Roman" panose="02020603050405020304" pitchFamily="18" charset="0"/>
                        <a:ea typeface="SimSun" panose="02010600030101010101" pitchFamily="2" charset="-122"/>
                      </a:rPr>
                      <a:t>binding</a:t>
                    </a:r>
                    <a:r>
                      <a:rPr lang="en-US" sz="1200" dirty="0">
                        <a:effectLst/>
                        <a:latin typeface="Times New Roman" panose="02020603050405020304" pitchFamily="18" charset="0"/>
                        <a:ea typeface="SimSun" panose="02010600030101010101" pitchFamily="2" charset="-122"/>
                      </a:rPr>
                      <a:t> and the LMPs and MW awards (energy, AS) are </a:t>
                    </a:r>
                    <a:r>
                      <a:rPr lang="en-US" sz="1200" b="1" u="sng" dirty="0">
                        <a:effectLst/>
                        <a:latin typeface="Times New Roman" panose="02020603050405020304" pitchFamily="18" charset="0"/>
                        <a:ea typeface="SimSun" panose="02010600030101010101" pitchFamily="2" charset="-122"/>
                      </a:rPr>
                      <a:t>indicative</a:t>
                    </a:r>
                    <a:r>
                      <a:rPr lang="en-US" sz="1200" dirty="0">
                        <a:effectLst/>
                        <a:latin typeface="Times New Roman" panose="02020603050405020304" pitchFamily="18" charset="0"/>
                        <a:ea typeface="SimSun" panose="02010600030101010101" pitchFamily="2" charset="-122"/>
                      </a:rPr>
                      <a:t> </a:t>
                    </a: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17" name="Text Box 759"/>
                  <p:cNvSpPr txBox="1"/>
                  <p:nvPr/>
                </p:nvSpPr>
                <p:spPr>
                  <a:xfrm>
                    <a:off x="220900" y="-1890"/>
                    <a:ext cx="5581650" cy="255271"/>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Interval where the LMPs, MW awards (energy, AS) and Commitment Instructions are </a:t>
                    </a:r>
                    <a:r>
                      <a:rPr lang="en-US" sz="1200" b="1" u="sng" dirty="0">
                        <a:effectLst/>
                        <a:latin typeface="Times New Roman" panose="02020603050405020304" pitchFamily="18" charset="0"/>
                        <a:ea typeface="SimSun" panose="02010600030101010101" pitchFamily="2" charset="-122"/>
                      </a:rPr>
                      <a:t>ALL</a:t>
                    </a:r>
                    <a:r>
                      <a:rPr lang="en-US" sz="1200" dirty="0">
                        <a:effectLst/>
                        <a:latin typeface="Times New Roman" panose="02020603050405020304" pitchFamily="18" charset="0"/>
                        <a:ea typeface="SimSun" panose="02010600030101010101" pitchFamily="2" charset="-122"/>
                      </a:rPr>
                      <a:t> </a:t>
                    </a:r>
                    <a:r>
                      <a:rPr lang="en-US" sz="1200" b="1" u="sng" dirty="0">
                        <a:effectLst/>
                        <a:latin typeface="Times New Roman" panose="02020603050405020304" pitchFamily="18" charset="0"/>
                        <a:ea typeface="SimSun" panose="02010600030101010101" pitchFamily="2" charset="-122"/>
                      </a:rPr>
                      <a:t>binding</a:t>
                    </a:r>
                    <a:r>
                      <a:rPr lang="en-US" sz="1200" dirty="0">
                        <a:effectLst/>
                        <a:latin typeface="Times New Roman" panose="02020603050405020304" pitchFamily="18" charset="0"/>
                        <a:ea typeface="SimSun" panose="02010600030101010101" pitchFamily="2" charset="-122"/>
                      </a:rPr>
                      <a:t> commitment instructions</a:t>
                    </a:r>
                  </a:p>
                </p:txBody>
              </p:sp>
              <p:sp>
                <p:nvSpPr>
                  <p:cNvPr id="18" name="Text Box 256" descr="50%"/>
                  <p:cNvSpPr txBox="1">
                    <a:spLocks noChangeArrowheads="1"/>
                  </p:cNvSpPr>
                  <p:nvPr/>
                </p:nvSpPr>
                <p:spPr bwMode="auto">
                  <a:xfrm>
                    <a:off x="-55425" y="45880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19" name="Text Box 256" descr="50%"/>
                  <p:cNvSpPr txBox="1">
                    <a:spLocks noChangeArrowheads="1"/>
                  </p:cNvSpPr>
                  <p:nvPr/>
                </p:nvSpPr>
                <p:spPr bwMode="auto">
                  <a:xfrm>
                    <a:off x="-48203" y="113646"/>
                    <a:ext cx="269875"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grpSp>
            <p:sp>
              <p:nvSpPr>
                <p:cNvPr id="11" name="Rounded Rectangular Callout 10"/>
                <p:cNvSpPr/>
                <p:nvPr/>
              </p:nvSpPr>
              <p:spPr>
                <a:xfrm>
                  <a:off x="-738369" y="3087570"/>
                  <a:ext cx="1688548" cy="540385"/>
                </a:xfrm>
                <a:prstGeom prst="wedgeRoundRectCallout">
                  <a:avLst>
                    <a:gd name="adj1" fmla="val 37430"/>
                    <a:gd name="adj2" fmla="val -91144"/>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SimSun" panose="02010600030101010101" pitchFamily="2" charset="-122"/>
                    </a:rPr>
                    <a:t>Sequence of Multi-Interval RT Markets</a:t>
                  </a:r>
                  <a:endParaRPr lang="en-US" sz="1200" dirty="0">
                    <a:effectLst/>
                    <a:latin typeface="Times New Roman" panose="02020603050405020304" pitchFamily="18" charset="0"/>
                    <a:ea typeface="SimSun" panose="02010600030101010101" pitchFamily="2" charset="-122"/>
                  </a:endParaRPr>
                </a:p>
              </p:txBody>
            </p:sp>
            <p:sp>
              <p:nvSpPr>
                <p:cNvPr id="12" name="Right Brace 11"/>
                <p:cNvSpPr/>
                <p:nvPr/>
              </p:nvSpPr>
              <p:spPr>
                <a:xfrm rot="10800000">
                  <a:off x="535222" y="1390762"/>
                  <a:ext cx="304889" cy="1469138"/>
                </a:xfrm>
                <a:prstGeom prst="rightBrace">
                  <a:avLst>
                    <a:gd name="adj1" fmla="val 53399"/>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Rounded Rectangular Callout 12"/>
                <p:cNvSpPr/>
                <p:nvPr/>
              </p:nvSpPr>
              <p:spPr>
                <a:xfrm>
                  <a:off x="3259664" y="1685363"/>
                  <a:ext cx="2343462" cy="349250"/>
                </a:xfrm>
                <a:prstGeom prst="wedgeRoundRectCallout">
                  <a:avLst>
                    <a:gd name="adj1" fmla="val -36347"/>
                    <a:gd name="adj2" fmla="val -76570"/>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SimSun" panose="02010600030101010101" pitchFamily="2" charset="-122"/>
                    </a:rPr>
                    <a:t>Analysis window of rolling 30 minutes </a:t>
                  </a:r>
                  <a:endParaRPr lang="en-US" sz="1200" dirty="0">
                    <a:effectLst/>
                    <a:latin typeface="Times New Roman" panose="02020603050405020304" pitchFamily="18" charset="0"/>
                    <a:ea typeface="SimSun" panose="02010600030101010101" pitchFamily="2" charset="-122"/>
                  </a:endParaRPr>
                </a:p>
              </p:txBody>
            </p:sp>
            <p:sp>
              <p:nvSpPr>
                <p:cNvPr id="14" name="Left Brace 13"/>
                <p:cNvSpPr/>
                <p:nvPr/>
              </p:nvSpPr>
              <p:spPr>
                <a:xfrm rot="5400000">
                  <a:off x="2065738" y="286697"/>
                  <a:ext cx="389255" cy="227757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sp>
            <p:nvSpPr>
              <p:cNvPr id="8" name="AutoShape 309"/>
              <p:cNvSpPr>
                <a:spLocks noChangeArrowheads="1"/>
              </p:cNvSpPr>
              <p:nvPr/>
            </p:nvSpPr>
            <p:spPr bwMode="auto">
              <a:xfrm>
                <a:off x="16647" y="65574"/>
                <a:ext cx="125730" cy="94615"/>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9" name="Text Box 767"/>
              <p:cNvSpPr txBox="1"/>
              <p:nvPr/>
            </p:nvSpPr>
            <p:spPr>
              <a:xfrm>
                <a:off x="220900" y="-85570"/>
                <a:ext cx="6385163" cy="373713"/>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RT Market Execution: Depicts the start and end times of the clearing process and the length of symbol is indicative of maximum time allowed to clear market</a:t>
                </a:r>
              </a:p>
            </p:txBody>
          </p:sp>
        </p:grpSp>
      </p:grpSp>
      <p:cxnSp>
        <p:nvCxnSpPr>
          <p:cNvPr id="49" name="Straight Arrow Connector 48"/>
          <p:cNvCxnSpPr>
            <a:stCxn id="35" idx="2"/>
          </p:cNvCxnSpPr>
          <p:nvPr/>
        </p:nvCxnSpPr>
        <p:spPr>
          <a:xfrm flipH="1">
            <a:off x="2508365" y="3864297"/>
            <a:ext cx="1" cy="2414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2887511" y="4876541"/>
            <a:ext cx="1" cy="2414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100292" y="4144287"/>
            <a:ext cx="813533" cy="51648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Dispatch Run &amp; Pricing run</a:t>
            </a:r>
            <a:endParaRPr lang="en-US" sz="1000" dirty="0">
              <a:solidFill>
                <a:schemeClr val="tx1"/>
              </a:solidFill>
            </a:endParaRPr>
          </a:p>
        </p:txBody>
      </p:sp>
      <p:sp>
        <p:nvSpPr>
          <p:cNvPr id="78" name="Rectangle 77"/>
          <p:cNvSpPr/>
          <p:nvPr/>
        </p:nvSpPr>
        <p:spPr>
          <a:xfrm>
            <a:off x="2455760" y="5168982"/>
            <a:ext cx="858985" cy="51648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Dispatch Run &amp; Pricing Run</a:t>
            </a:r>
          </a:p>
        </p:txBody>
      </p:sp>
      <p:sp>
        <p:nvSpPr>
          <p:cNvPr id="53" name="TextBox 52"/>
          <p:cNvSpPr txBox="1"/>
          <p:nvPr/>
        </p:nvSpPr>
        <p:spPr>
          <a:xfrm>
            <a:off x="5679669" y="4455203"/>
            <a:ext cx="2698613" cy="461665"/>
          </a:xfrm>
          <a:prstGeom prst="rect">
            <a:avLst/>
          </a:prstGeom>
          <a:solidFill>
            <a:schemeClr val="bg2"/>
          </a:solidFill>
          <a:ln>
            <a:solidFill>
              <a:schemeClr val="accent1"/>
            </a:solidFill>
          </a:ln>
        </p:spPr>
        <p:txBody>
          <a:bodyPr wrap="square" rtlCol="0">
            <a:spAutoFit/>
          </a:bodyPr>
          <a:lstStyle/>
          <a:p>
            <a:pPr algn="ctr"/>
            <a:r>
              <a:rPr lang="en-US" sz="1200" dirty="0" smtClean="0">
                <a:solidFill>
                  <a:srgbClr val="000000"/>
                </a:solidFill>
                <a:latin typeface="Times New Roman" panose="02020603050405020304" pitchFamily="18" charset="0"/>
                <a:ea typeface="SimSun" panose="02010600030101010101" pitchFamily="2" charset="-122"/>
              </a:rPr>
              <a:t>1</a:t>
            </a:r>
            <a:r>
              <a:rPr lang="en-US" sz="1200" baseline="30000" dirty="0" smtClean="0">
                <a:solidFill>
                  <a:srgbClr val="000000"/>
                </a:solidFill>
                <a:latin typeface="Times New Roman" panose="02020603050405020304" pitchFamily="18" charset="0"/>
                <a:ea typeface="SimSun" panose="02010600030101010101" pitchFamily="2" charset="-122"/>
              </a:rPr>
              <a:t>st</a:t>
            </a:r>
            <a:r>
              <a:rPr lang="en-US" sz="1200" dirty="0" smtClean="0">
                <a:solidFill>
                  <a:srgbClr val="000000"/>
                </a:solidFill>
                <a:latin typeface="Times New Roman" panose="02020603050405020304" pitchFamily="18" charset="0"/>
                <a:ea typeface="SimSun" panose="02010600030101010101" pitchFamily="2" charset="-122"/>
              </a:rPr>
              <a:t> Interval Binding Base Point &amp;</a:t>
            </a:r>
          </a:p>
          <a:p>
            <a:pPr algn="ctr"/>
            <a:r>
              <a:rPr lang="en-US" sz="1200" dirty="0" smtClean="0">
                <a:solidFill>
                  <a:srgbClr val="000000"/>
                </a:solidFill>
                <a:latin typeface="Times New Roman" panose="02020603050405020304" pitchFamily="18" charset="0"/>
                <a:ea typeface="SimSun" panose="02010600030101010101" pitchFamily="2" charset="-122"/>
              </a:rPr>
              <a:t>Binding commitments for ALL intervals</a:t>
            </a:r>
            <a:endParaRPr lang="en-US" sz="1200" dirty="0">
              <a:latin typeface="Times New Roman" panose="02020603050405020304" pitchFamily="18" charset="0"/>
              <a:ea typeface="SimSun" panose="02010600030101010101" pitchFamily="2" charset="-122"/>
            </a:endParaRPr>
          </a:p>
        </p:txBody>
      </p:sp>
      <p:sp>
        <p:nvSpPr>
          <p:cNvPr id="79" name="TextBox 78"/>
          <p:cNvSpPr txBox="1"/>
          <p:nvPr/>
        </p:nvSpPr>
        <p:spPr>
          <a:xfrm>
            <a:off x="5912594" y="5011776"/>
            <a:ext cx="2340778" cy="276999"/>
          </a:xfrm>
          <a:prstGeom prst="rect">
            <a:avLst/>
          </a:prstGeom>
          <a:solidFill>
            <a:schemeClr val="bg2"/>
          </a:solidFill>
          <a:ln>
            <a:solidFill>
              <a:schemeClr val="accent1"/>
            </a:solidFill>
          </a:ln>
        </p:spPr>
        <p:txBody>
          <a:bodyPr wrap="square" rtlCol="0">
            <a:spAutoFit/>
          </a:bodyPr>
          <a:lstStyle/>
          <a:p>
            <a:pPr algn="ctr"/>
            <a:r>
              <a:rPr lang="en-US" sz="1200" dirty="0" smtClean="0">
                <a:solidFill>
                  <a:srgbClr val="000000"/>
                </a:solidFill>
                <a:latin typeface="Times New Roman" panose="02020603050405020304" pitchFamily="18" charset="0"/>
                <a:ea typeface="SimSun" panose="02010600030101010101" pitchFamily="2" charset="-122"/>
              </a:rPr>
              <a:t>1</a:t>
            </a:r>
            <a:r>
              <a:rPr lang="en-US" sz="1200" baseline="30000" dirty="0" smtClean="0">
                <a:solidFill>
                  <a:srgbClr val="000000"/>
                </a:solidFill>
                <a:latin typeface="Times New Roman" panose="02020603050405020304" pitchFamily="18" charset="0"/>
                <a:ea typeface="SimSun" panose="02010600030101010101" pitchFamily="2" charset="-122"/>
              </a:rPr>
              <a:t>st</a:t>
            </a:r>
            <a:r>
              <a:rPr lang="en-US" sz="1200" dirty="0" smtClean="0">
                <a:solidFill>
                  <a:srgbClr val="000000"/>
                </a:solidFill>
                <a:latin typeface="Times New Roman" panose="02020603050405020304" pitchFamily="18" charset="0"/>
                <a:ea typeface="SimSun" panose="02010600030101010101" pitchFamily="2" charset="-122"/>
              </a:rPr>
              <a:t> Interval Binding LMPs</a:t>
            </a:r>
            <a:endParaRPr lang="en-US" sz="1200" dirty="0">
              <a:latin typeface="Times New Roman" panose="02020603050405020304" pitchFamily="18" charset="0"/>
              <a:ea typeface="SimSun" panose="02010600030101010101" pitchFamily="2" charset="-122"/>
            </a:endParaRPr>
          </a:p>
        </p:txBody>
      </p:sp>
      <p:cxnSp>
        <p:nvCxnSpPr>
          <p:cNvPr id="55" name="Straight Arrow Connector 54"/>
          <p:cNvCxnSpPr>
            <a:stCxn id="53" idx="1"/>
          </p:cNvCxnSpPr>
          <p:nvPr/>
        </p:nvCxnSpPr>
        <p:spPr>
          <a:xfrm flipH="1" flipV="1">
            <a:off x="2597389" y="3897107"/>
            <a:ext cx="3082280" cy="788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79" idx="1"/>
            <a:endCxn id="33" idx="3"/>
          </p:cNvCxnSpPr>
          <p:nvPr/>
        </p:nvCxnSpPr>
        <p:spPr>
          <a:xfrm flipH="1" flipV="1">
            <a:off x="2913825" y="4402532"/>
            <a:ext cx="2998769" cy="747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0" name="Rectangle 79"/>
          <p:cNvSpPr/>
          <p:nvPr/>
        </p:nvSpPr>
        <p:spPr>
          <a:xfrm>
            <a:off x="2466355" y="5880389"/>
            <a:ext cx="6128731" cy="861774"/>
          </a:xfrm>
          <a:prstGeom prst="rect">
            <a:avLst/>
          </a:prstGeom>
          <a:solidFill>
            <a:schemeClr val="bg2"/>
          </a:solidFill>
          <a:ln>
            <a:solidFill>
              <a:schemeClr val="accent1"/>
            </a:solidFill>
          </a:ln>
        </p:spPr>
        <p:txBody>
          <a:bodyPr wrap="square">
            <a:spAutoFit/>
          </a:bodyPr>
          <a:lstStyle/>
          <a:p>
            <a:r>
              <a:rPr lang="en-US" sz="1000" b="1" dirty="0">
                <a:solidFill>
                  <a:srgbClr val="000000"/>
                </a:solidFill>
                <a:ea typeface="Calibri" panose="020F0502020204030204" pitchFamily="34" charset="0"/>
              </a:rPr>
              <a:t>Note: </a:t>
            </a:r>
            <a:r>
              <a:rPr lang="en-US" sz="1000" dirty="0">
                <a:solidFill>
                  <a:srgbClr val="000000"/>
                </a:solidFill>
                <a:ea typeface="Calibri" panose="020F0502020204030204" pitchFamily="34" charset="0"/>
              </a:rPr>
              <a:t>The introduction of the Binding Dispatch/Base Point run while eliminating make-Whole payments to Generation Resources due to binding ramp constraints, can however, lead to missed commitments or too  early </a:t>
            </a:r>
            <a:r>
              <a:rPr lang="en-US" sz="1000" dirty="0" err="1">
                <a:solidFill>
                  <a:srgbClr val="000000"/>
                </a:solidFill>
                <a:ea typeface="Calibri" panose="020F0502020204030204" pitchFamily="34" charset="0"/>
              </a:rPr>
              <a:t>decommitments</a:t>
            </a:r>
            <a:r>
              <a:rPr lang="en-US" sz="1000" dirty="0">
                <a:solidFill>
                  <a:srgbClr val="000000"/>
                </a:solidFill>
                <a:ea typeface="Calibri" panose="020F0502020204030204" pitchFamily="34" charset="0"/>
              </a:rPr>
              <a:t>/recalls. The assumption is that the </a:t>
            </a:r>
            <a:r>
              <a:rPr lang="en-US" sz="1000" u="sng" dirty="0">
                <a:solidFill>
                  <a:srgbClr val="000000"/>
                </a:solidFill>
                <a:ea typeface="Calibri" panose="020F0502020204030204" pitchFamily="34" charset="0"/>
              </a:rPr>
              <a:t>benefits</a:t>
            </a:r>
            <a:r>
              <a:rPr lang="en-US" sz="1000" dirty="0">
                <a:solidFill>
                  <a:srgbClr val="000000"/>
                </a:solidFill>
                <a:ea typeface="Calibri" panose="020F0502020204030204" pitchFamily="34" charset="0"/>
              </a:rPr>
              <a:t> of eliminating this category of make-whole payments outweighs the disadvantages of missed commitments or too early </a:t>
            </a:r>
            <a:r>
              <a:rPr lang="en-US" sz="1000" dirty="0" err="1">
                <a:solidFill>
                  <a:srgbClr val="000000"/>
                </a:solidFill>
                <a:ea typeface="Calibri" panose="020F0502020204030204" pitchFamily="34" charset="0"/>
              </a:rPr>
              <a:t>decommitments</a:t>
            </a:r>
            <a:r>
              <a:rPr lang="en-US" sz="1000" dirty="0">
                <a:solidFill>
                  <a:srgbClr val="000000"/>
                </a:solidFill>
                <a:ea typeface="Calibri" panose="020F0502020204030204" pitchFamily="34" charset="0"/>
              </a:rPr>
              <a:t>/recalls.</a:t>
            </a:r>
            <a:endParaRPr lang="en-US" sz="1200" dirty="0">
              <a:effectLst/>
              <a:ea typeface="Calibri" panose="020F0502020204030204" pitchFamily="34" charset="0"/>
            </a:endParaRPr>
          </a:p>
        </p:txBody>
      </p:sp>
    </p:spTree>
    <p:extLst>
      <p:ext uri="{BB962C8B-B14F-4D97-AF65-F5344CB8AC3E}">
        <p14:creationId xmlns:p14="http://schemas.microsoft.com/office/powerpoint/2010/main" val="15874942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
        <p:nvSpPr>
          <p:cNvPr id="5" name="Title 5"/>
          <p:cNvSpPr>
            <a:spLocks noGrp="1"/>
          </p:cNvSpPr>
          <p:nvPr>
            <p:ph type="title"/>
          </p:nvPr>
        </p:nvSpPr>
        <p:spPr>
          <a:xfrm>
            <a:off x="381000" y="228600"/>
            <a:ext cx="8458200" cy="1143000"/>
          </a:xfrm>
        </p:spPr>
        <p:txBody>
          <a:bodyPr/>
          <a:lstStyle/>
          <a:p>
            <a:r>
              <a:rPr lang="en-US" sz="2500" dirty="0" smtClean="0"/>
              <a:t>Evaluating MIRTM process:</a:t>
            </a:r>
            <a:br>
              <a:rPr lang="en-US" sz="2500" dirty="0" smtClean="0"/>
            </a:br>
            <a:r>
              <a:rPr lang="en-US" sz="2500" dirty="0" smtClean="0"/>
              <a:t>Comparison of Sequential SCED to MIRTM runs</a:t>
            </a:r>
            <a:endParaRPr lang="en-US" sz="2500" dirty="0"/>
          </a:p>
        </p:txBody>
      </p:sp>
      <p:sp>
        <p:nvSpPr>
          <p:cNvPr id="3" name="Rectangle 2"/>
          <p:cNvSpPr/>
          <p:nvPr/>
        </p:nvSpPr>
        <p:spPr>
          <a:xfrm>
            <a:off x="76200" y="1066800"/>
            <a:ext cx="8763000" cy="5529719"/>
          </a:xfrm>
          <a:prstGeom prst="rect">
            <a:avLst/>
          </a:prstGeom>
        </p:spPr>
        <p:txBody>
          <a:bodyPr wrap="square">
            <a:spAutoFit/>
          </a:bodyPr>
          <a:lstStyle/>
          <a:p>
            <a:pPr marL="800100" marR="0" indent="-342900">
              <a:spcBef>
                <a:spcPts val="0"/>
              </a:spcBef>
              <a:spcAft>
                <a:spcPts val="1000"/>
              </a:spcAft>
              <a:buFont typeface="+mj-lt"/>
              <a:buAutoNum type="arabicPeriod"/>
            </a:pPr>
            <a:r>
              <a:rPr lang="en-US" sz="1600" dirty="0" smtClean="0">
                <a:solidFill>
                  <a:srgbClr val="000000"/>
                </a:solidFill>
                <a:latin typeface="+mj-lt"/>
                <a:ea typeface="Calibri" panose="020F0502020204030204" pitchFamily="34" charset="0"/>
              </a:rPr>
              <a:t>Find </a:t>
            </a:r>
            <a:r>
              <a:rPr lang="en-US" sz="1600" dirty="0">
                <a:solidFill>
                  <a:srgbClr val="000000"/>
                </a:solidFill>
                <a:latin typeface="+mj-lt"/>
                <a:ea typeface="Calibri" panose="020F0502020204030204" pitchFamily="34" charset="0"/>
              </a:rPr>
              <a:t>target days that are of interest for various reasons. Certain events that could be of interest would be price spikes, load ramp, wind ramp, </a:t>
            </a:r>
            <a:r>
              <a:rPr lang="en-US" sz="1600" dirty="0" smtClean="0">
                <a:solidFill>
                  <a:srgbClr val="000000"/>
                </a:solidFill>
                <a:latin typeface="+mj-lt"/>
                <a:ea typeface="Calibri" panose="020F0502020204030204" pitchFamily="34" charset="0"/>
              </a:rPr>
              <a:t>etc.</a:t>
            </a:r>
            <a:endParaRPr lang="en-US" sz="1600" dirty="0" smtClean="0">
              <a:latin typeface="+mj-lt"/>
              <a:ea typeface="Calibri" panose="020F0502020204030204" pitchFamily="34" charset="0"/>
            </a:endParaRPr>
          </a:p>
          <a:p>
            <a:pPr marL="800100" marR="0" indent="-342900">
              <a:spcBef>
                <a:spcPts val="0"/>
              </a:spcBef>
              <a:spcAft>
                <a:spcPts val="1000"/>
              </a:spcAft>
              <a:buFont typeface="+mj-lt"/>
              <a:buAutoNum type="arabicPeriod"/>
            </a:pPr>
            <a:r>
              <a:rPr lang="en-US" sz="1600" dirty="0" smtClean="0">
                <a:solidFill>
                  <a:srgbClr val="000000"/>
                </a:solidFill>
                <a:latin typeface="+mj-lt"/>
                <a:ea typeface="Calibri" panose="020F0502020204030204" pitchFamily="34" charset="0"/>
              </a:rPr>
              <a:t>Determine </a:t>
            </a:r>
            <a:r>
              <a:rPr lang="en-US" sz="1600" dirty="0">
                <a:solidFill>
                  <a:srgbClr val="000000"/>
                </a:solidFill>
                <a:latin typeface="+mj-lt"/>
                <a:ea typeface="Calibri" panose="020F0502020204030204" pitchFamily="34" charset="0"/>
              </a:rPr>
              <a:t>the study period based on the event of interest and run a sequential SCED for the entire study period using the Energy Offers from actual Real Time SCED runs. This is considered the “baseline” that simulates all resources </a:t>
            </a:r>
            <a:r>
              <a:rPr lang="en-US" sz="1600" u="sng" dirty="0">
                <a:solidFill>
                  <a:srgbClr val="000000"/>
                </a:solidFill>
                <a:latin typeface="+mj-lt"/>
                <a:ea typeface="Calibri" panose="020F0502020204030204" pitchFamily="34" charset="0"/>
              </a:rPr>
              <a:t>following base points </a:t>
            </a:r>
            <a:r>
              <a:rPr lang="en-US" sz="1600" dirty="0">
                <a:solidFill>
                  <a:srgbClr val="000000"/>
                </a:solidFill>
                <a:latin typeface="+mj-lt"/>
                <a:ea typeface="Calibri" panose="020F0502020204030204" pitchFamily="34" charset="0"/>
              </a:rPr>
              <a:t>while the GTBD mimics the production </a:t>
            </a:r>
            <a:r>
              <a:rPr lang="en-US" sz="1600" dirty="0" smtClean="0">
                <a:solidFill>
                  <a:srgbClr val="000000"/>
                </a:solidFill>
                <a:latin typeface="+mj-lt"/>
                <a:ea typeface="Calibri" panose="020F0502020204030204" pitchFamily="34" charset="0"/>
              </a:rPr>
              <a:t>case.</a:t>
            </a:r>
          </a:p>
          <a:p>
            <a:pPr marL="800100" marR="0" indent="-342900">
              <a:spcBef>
                <a:spcPts val="0"/>
              </a:spcBef>
              <a:spcAft>
                <a:spcPts val="1000"/>
              </a:spcAft>
              <a:buFont typeface="+mj-lt"/>
              <a:buAutoNum type="arabicPeriod"/>
            </a:pPr>
            <a:r>
              <a:rPr lang="en-US" sz="1600" dirty="0" smtClean="0">
                <a:solidFill>
                  <a:srgbClr val="000000"/>
                </a:solidFill>
                <a:latin typeface="+mj-lt"/>
                <a:ea typeface="Calibri" panose="020F0502020204030204" pitchFamily="34" charset="0"/>
              </a:rPr>
              <a:t>For the same study period as the sequential SCED run, run MIRTM tool with </a:t>
            </a:r>
            <a:r>
              <a:rPr lang="en-US" sz="1600" dirty="0">
                <a:solidFill>
                  <a:srgbClr val="000000"/>
                </a:solidFill>
                <a:latin typeface="+mj-lt"/>
                <a:ea typeface="Calibri" panose="020F0502020204030204" pitchFamily="34" charset="0"/>
              </a:rPr>
              <a:t>Blocky Load Resources and </a:t>
            </a:r>
            <a:r>
              <a:rPr lang="en-US" sz="1600" dirty="0" smtClean="0">
                <a:solidFill>
                  <a:srgbClr val="000000"/>
                </a:solidFill>
                <a:latin typeface="+mj-lt"/>
                <a:ea typeface="Calibri" panose="020F0502020204030204" pitchFamily="34" charset="0"/>
              </a:rPr>
              <a:t>Fast Generation </a:t>
            </a:r>
            <a:r>
              <a:rPr lang="en-US" sz="1600" dirty="0">
                <a:solidFill>
                  <a:srgbClr val="000000"/>
                </a:solidFill>
                <a:latin typeface="+mj-lt"/>
                <a:ea typeface="Calibri" panose="020F0502020204030204" pitchFamily="34" charset="0"/>
              </a:rPr>
              <a:t>Resources as committable for </a:t>
            </a:r>
            <a:r>
              <a:rPr lang="en-US" sz="1600" dirty="0" smtClean="0">
                <a:solidFill>
                  <a:srgbClr val="000000"/>
                </a:solidFill>
                <a:latin typeface="+mj-lt"/>
                <a:ea typeface="Calibri" panose="020F0502020204030204" pitchFamily="34" charset="0"/>
              </a:rPr>
              <a:t>the following four variations: </a:t>
            </a:r>
          </a:p>
          <a:p>
            <a:pPr marL="1314450" lvl="1" indent="-400050">
              <a:spcAft>
                <a:spcPts val="400"/>
              </a:spcAft>
              <a:buFont typeface="+mj-lt"/>
              <a:buAutoNum type="alphaLcPeriod"/>
            </a:pPr>
            <a:r>
              <a:rPr lang="en-US" sz="1600" dirty="0" smtClean="0">
                <a:solidFill>
                  <a:srgbClr val="000000"/>
                </a:solidFill>
                <a:latin typeface="+mj-lt"/>
                <a:ea typeface="Calibri" panose="020F0502020204030204" pitchFamily="34" charset="0"/>
              </a:rPr>
              <a:t>Combined commitment and dispatch followed by a pricing run with:</a:t>
            </a:r>
          </a:p>
          <a:p>
            <a:pPr marL="1771650" lvl="2" indent="-400050">
              <a:spcAft>
                <a:spcPts val="400"/>
              </a:spcAft>
              <a:buFont typeface="+mj-lt"/>
              <a:buAutoNum type="romanLcPeriod"/>
            </a:pPr>
            <a:r>
              <a:rPr lang="en-US" sz="1600" dirty="0" smtClean="0">
                <a:solidFill>
                  <a:srgbClr val="000000"/>
                </a:solidFill>
                <a:latin typeface="+mj-lt"/>
                <a:ea typeface="Calibri" panose="020F0502020204030204" pitchFamily="34" charset="0"/>
              </a:rPr>
              <a:t>Three </a:t>
            </a:r>
            <a:r>
              <a:rPr lang="en-US" sz="1600" dirty="0">
                <a:solidFill>
                  <a:srgbClr val="000000"/>
                </a:solidFill>
                <a:latin typeface="+mj-lt"/>
                <a:ea typeface="Calibri" panose="020F0502020204030204" pitchFamily="34" charset="0"/>
              </a:rPr>
              <a:t>Part Offers </a:t>
            </a:r>
            <a:r>
              <a:rPr lang="en-US" sz="1600" dirty="0" smtClean="0">
                <a:solidFill>
                  <a:srgbClr val="000000"/>
                </a:solidFill>
                <a:latin typeface="+mj-lt"/>
                <a:ea typeface="Calibri" panose="020F0502020204030204" pitchFamily="34" charset="0"/>
              </a:rPr>
              <a:t>for Fast Generation Resources</a:t>
            </a:r>
          </a:p>
          <a:p>
            <a:pPr marL="1771650" lvl="2" indent="-400050">
              <a:spcAft>
                <a:spcPts val="400"/>
              </a:spcAft>
              <a:buFont typeface="+mj-lt"/>
              <a:buAutoNum type="romanLcPeriod"/>
            </a:pPr>
            <a:r>
              <a:rPr lang="en-US" sz="1600" dirty="0" smtClean="0">
                <a:solidFill>
                  <a:srgbClr val="000000"/>
                </a:solidFill>
                <a:latin typeface="+mj-lt"/>
                <a:ea typeface="Calibri" panose="020F0502020204030204" pitchFamily="34" charset="0"/>
              </a:rPr>
              <a:t>Single </a:t>
            </a:r>
            <a:r>
              <a:rPr lang="en-US" sz="1600" dirty="0">
                <a:solidFill>
                  <a:srgbClr val="000000"/>
                </a:solidFill>
                <a:latin typeface="+mj-lt"/>
                <a:ea typeface="Calibri" panose="020F0502020204030204" pitchFamily="34" charset="0"/>
              </a:rPr>
              <a:t>Part </a:t>
            </a:r>
            <a:r>
              <a:rPr lang="en-US" sz="1600" dirty="0" smtClean="0">
                <a:solidFill>
                  <a:srgbClr val="000000"/>
                </a:solidFill>
                <a:latin typeface="+mj-lt"/>
                <a:ea typeface="Calibri" panose="020F0502020204030204" pitchFamily="34" charset="0"/>
              </a:rPr>
              <a:t>Offers derived from Three Part Offers for Fast Generation Resources</a:t>
            </a:r>
          </a:p>
          <a:p>
            <a:pPr marL="1314450" lvl="1" indent="-400050">
              <a:spcAft>
                <a:spcPts val="400"/>
              </a:spcAft>
              <a:buFont typeface="+mj-lt"/>
              <a:buAutoNum type="alphaLcPeriod"/>
            </a:pPr>
            <a:r>
              <a:rPr lang="en-US" sz="1600" dirty="0" smtClean="0">
                <a:solidFill>
                  <a:srgbClr val="000000"/>
                </a:solidFill>
                <a:latin typeface="+mj-lt"/>
                <a:ea typeface="Calibri" panose="020F0502020204030204" pitchFamily="34" charset="0"/>
              </a:rPr>
              <a:t>Separate commitment and dispatch </a:t>
            </a:r>
            <a:r>
              <a:rPr lang="en-US" sz="1600" dirty="0">
                <a:solidFill>
                  <a:srgbClr val="000000"/>
                </a:solidFill>
                <a:latin typeface="+mj-lt"/>
                <a:ea typeface="Calibri" panose="020F0502020204030204" pitchFamily="34" charset="0"/>
              </a:rPr>
              <a:t>followed by a pricing run with:</a:t>
            </a:r>
          </a:p>
          <a:p>
            <a:pPr marL="1771650" lvl="2" indent="-400050">
              <a:spcAft>
                <a:spcPts val="400"/>
              </a:spcAft>
              <a:buFont typeface="+mj-lt"/>
              <a:buAutoNum type="romanLcPeriod"/>
            </a:pPr>
            <a:r>
              <a:rPr lang="en-US" sz="1600" dirty="0">
                <a:solidFill>
                  <a:srgbClr val="000000"/>
                </a:solidFill>
                <a:latin typeface="+mj-lt"/>
                <a:ea typeface="Calibri" panose="020F0502020204030204" pitchFamily="34" charset="0"/>
              </a:rPr>
              <a:t>Three Part Offers for Fast Generation Resources</a:t>
            </a:r>
          </a:p>
          <a:p>
            <a:pPr marL="1771650" lvl="2" indent="-400050">
              <a:spcAft>
                <a:spcPts val="400"/>
              </a:spcAft>
              <a:buFont typeface="+mj-lt"/>
              <a:buAutoNum type="romanLcPeriod"/>
            </a:pPr>
            <a:r>
              <a:rPr lang="en-US" sz="1600" dirty="0">
                <a:solidFill>
                  <a:srgbClr val="000000"/>
                </a:solidFill>
                <a:latin typeface="+mj-lt"/>
                <a:ea typeface="Calibri" panose="020F0502020204030204" pitchFamily="34" charset="0"/>
              </a:rPr>
              <a:t>Single Part Offers derived from Three Part Offers for Fast Generation Resources</a:t>
            </a:r>
          </a:p>
          <a:p>
            <a:pPr marL="800100" marR="0" indent="-342900">
              <a:spcBef>
                <a:spcPts val="0"/>
              </a:spcBef>
              <a:spcAft>
                <a:spcPts val="1000"/>
              </a:spcAft>
              <a:buFont typeface="+mj-lt"/>
              <a:buAutoNum type="arabicPeriod" startAt="4"/>
            </a:pPr>
            <a:r>
              <a:rPr lang="en-US" sz="1600" dirty="0" smtClean="0">
                <a:solidFill>
                  <a:srgbClr val="000000"/>
                </a:solidFill>
                <a:latin typeface="+mj-lt"/>
                <a:ea typeface="Calibri" panose="020F0502020204030204" pitchFamily="34" charset="0"/>
              </a:rPr>
              <a:t>Compare </a:t>
            </a:r>
            <a:r>
              <a:rPr lang="en-US" sz="1600" dirty="0">
                <a:solidFill>
                  <a:srgbClr val="000000"/>
                </a:solidFill>
                <a:latin typeface="+mj-lt"/>
                <a:ea typeface="Calibri" panose="020F0502020204030204" pitchFamily="34" charset="0"/>
              </a:rPr>
              <a:t>the production costs of the sequential run to </a:t>
            </a:r>
            <a:r>
              <a:rPr lang="en-US" sz="1600" dirty="0" smtClean="0">
                <a:solidFill>
                  <a:srgbClr val="000000"/>
                </a:solidFill>
                <a:latin typeface="+mj-lt"/>
                <a:ea typeface="Calibri" panose="020F0502020204030204" pitchFamily="34" charset="0"/>
              </a:rPr>
              <a:t>various MIRTM </a:t>
            </a:r>
            <a:r>
              <a:rPr lang="en-US" sz="1600" dirty="0">
                <a:solidFill>
                  <a:srgbClr val="000000"/>
                </a:solidFill>
                <a:latin typeface="+mj-lt"/>
                <a:ea typeface="Calibri" panose="020F0502020204030204" pitchFamily="34" charset="0"/>
              </a:rPr>
              <a:t>study runs </a:t>
            </a:r>
            <a:endParaRPr lang="en-US" sz="1600" dirty="0">
              <a:latin typeface="+mj-lt"/>
              <a:ea typeface="Calibri" panose="020F0502020204030204" pitchFamily="34" charset="0"/>
            </a:endParaRPr>
          </a:p>
          <a:p>
            <a:pPr marL="685800" marR="0">
              <a:spcBef>
                <a:spcPts val="0"/>
              </a:spcBef>
              <a:spcAft>
                <a:spcPts val="1000"/>
              </a:spcAft>
            </a:pPr>
            <a:r>
              <a:rPr lang="en-US" sz="1200" dirty="0">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01824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
        <p:nvSpPr>
          <p:cNvPr id="5" name="Title 5"/>
          <p:cNvSpPr>
            <a:spLocks noGrp="1"/>
          </p:cNvSpPr>
          <p:nvPr>
            <p:ph type="title"/>
          </p:nvPr>
        </p:nvSpPr>
        <p:spPr>
          <a:xfrm>
            <a:off x="381000" y="228600"/>
            <a:ext cx="8458200" cy="609600"/>
          </a:xfrm>
        </p:spPr>
        <p:txBody>
          <a:bodyPr/>
          <a:lstStyle/>
          <a:p>
            <a:r>
              <a:rPr lang="en-US" sz="2400" dirty="0"/>
              <a:t>Calculation of Production Costs</a:t>
            </a:r>
          </a:p>
        </p:txBody>
      </p:sp>
      <p:sp>
        <p:nvSpPr>
          <p:cNvPr id="3" name="Rectangle 2"/>
          <p:cNvSpPr/>
          <p:nvPr/>
        </p:nvSpPr>
        <p:spPr>
          <a:xfrm>
            <a:off x="381000" y="914400"/>
            <a:ext cx="7543800" cy="5201424"/>
          </a:xfrm>
          <a:prstGeom prst="rect">
            <a:avLst/>
          </a:prstGeom>
        </p:spPr>
        <p:txBody>
          <a:bodyPr wrap="square">
            <a:spAutoFit/>
          </a:bodyPr>
          <a:lstStyle/>
          <a:p>
            <a:r>
              <a:rPr lang="en-US" sz="1600" b="1" u="sng" dirty="0"/>
              <a:t>Sequential SCED run: </a:t>
            </a:r>
            <a:endParaRPr lang="en-US" sz="1600" b="1" u="sng" dirty="0" smtClean="0"/>
          </a:p>
          <a:p>
            <a:r>
              <a:rPr lang="en-US" sz="1600" dirty="0" smtClean="0"/>
              <a:t>Total </a:t>
            </a:r>
            <a:r>
              <a:rPr lang="en-US" sz="1600" dirty="0"/>
              <a:t>Production Cost is calculated as the sum </a:t>
            </a:r>
            <a:r>
              <a:rPr lang="en-US" sz="1600" dirty="0" smtClean="0"/>
              <a:t>of:</a:t>
            </a:r>
          </a:p>
          <a:p>
            <a:pPr marL="285750" indent="-285750">
              <a:buFont typeface="Arial" panose="020B0604020202020204" pitchFamily="34" charset="0"/>
              <a:buChar char="•"/>
            </a:pPr>
            <a:r>
              <a:rPr lang="en-US" sz="1600" dirty="0" smtClean="0"/>
              <a:t>The </a:t>
            </a:r>
            <a:r>
              <a:rPr lang="en-US" sz="1600" dirty="0"/>
              <a:t>area under the EOC from LSL to Base Point of each Online Generation </a:t>
            </a:r>
            <a:r>
              <a:rPr lang="en-US" sz="1600" dirty="0" smtClean="0"/>
              <a:t>Resource for each SCED run in the study period.</a:t>
            </a:r>
          </a:p>
          <a:p>
            <a:pPr marL="285750" indent="-285750">
              <a:buFont typeface="Arial" panose="020B0604020202020204" pitchFamily="34" charset="0"/>
              <a:buChar char="•"/>
            </a:pPr>
            <a:r>
              <a:rPr lang="en-US" sz="1600" dirty="0" smtClean="0"/>
              <a:t>If </a:t>
            </a:r>
            <a:r>
              <a:rPr lang="en-US" sz="1600" dirty="0"/>
              <a:t>a Generation Resource EOC is mitigated for a SCED run, then for that SCED run, the production cost calculation utilizes the MOC instead of the submitted EOC.</a:t>
            </a:r>
          </a:p>
          <a:p>
            <a:endParaRPr lang="en-US" sz="1600" b="1" u="sng" dirty="0" smtClean="0"/>
          </a:p>
          <a:p>
            <a:r>
              <a:rPr lang="en-US" sz="1600" b="1" u="sng" dirty="0" smtClean="0"/>
              <a:t>MIRTM </a:t>
            </a:r>
            <a:r>
              <a:rPr lang="en-US" sz="1600" b="1" u="sng" dirty="0"/>
              <a:t>run: </a:t>
            </a:r>
            <a:endParaRPr lang="en-US" sz="1600" b="1" u="sng" dirty="0" smtClean="0"/>
          </a:p>
          <a:p>
            <a:r>
              <a:rPr lang="en-US" sz="1600" dirty="0" smtClean="0"/>
              <a:t>Over </a:t>
            </a:r>
            <a:r>
              <a:rPr lang="en-US" sz="1600" dirty="0"/>
              <a:t>the study period, the Total Production Cost is calculated as the sum of :</a:t>
            </a:r>
          </a:p>
          <a:p>
            <a:pPr marL="285750" lvl="0" indent="-285750">
              <a:buFont typeface="Arial" panose="020B0604020202020204" pitchFamily="34" charset="0"/>
              <a:buChar char="•"/>
            </a:pPr>
            <a:r>
              <a:rPr lang="en-US" sz="1600" dirty="0" smtClean="0"/>
              <a:t>All </a:t>
            </a:r>
            <a:r>
              <a:rPr lang="en-US" sz="1600" dirty="0"/>
              <a:t>the Binding Startup Costs for Fast Generation </a:t>
            </a:r>
            <a:r>
              <a:rPr lang="en-US" sz="1600" dirty="0" smtClean="0"/>
              <a:t>Resources.</a:t>
            </a:r>
          </a:p>
          <a:p>
            <a:pPr marL="285750" lvl="0" indent="-285750">
              <a:buFont typeface="Arial" panose="020B0604020202020204" pitchFamily="34" charset="0"/>
              <a:buChar char="•"/>
            </a:pPr>
            <a:r>
              <a:rPr lang="en-US" sz="1600" dirty="0" smtClean="0"/>
              <a:t>Minimum </a:t>
            </a:r>
            <a:r>
              <a:rPr lang="en-US" sz="1600" dirty="0"/>
              <a:t>Energy Cost of Fast Generation Resources for the intervals </a:t>
            </a:r>
            <a:r>
              <a:rPr lang="en-US" sz="1600" dirty="0" smtClean="0"/>
              <a:t>which MIRTM </a:t>
            </a:r>
            <a:r>
              <a:rPr lang="en-US" sz="1600" dirty="0"/>
              <a:t>issued binding </a:t>
            </a:r>
            <a:r>
              <a:rPr lang="en-US" sz="1600" dirty="0" smtClean="0"/>
              <a:t>commitments.</a:t>
            </a:r>
          </a:p>
          <a:p>
            <a:pPr marL="285750" lvl="0" indent="-285750">
              <a:buFont typeface="Arial" panose="020B0604020202020204" pitchFamily="34" charset="0"/>
              <a:buChar char="•"/>
            </a:pPr>
            <a:r>
              <a:rPr lang="en-US" sz="1600" dirty="0" smtClean="0"/>
              <a:t>Dispatch </a:t>
            </a:r>
            <a:r>
              <a:rPr lang="en-US" sz="1600" dirty="0"/>
              <a:t>costs of </a:t>
            </a:r>
            <a:r>
              <a:rPr lang="en-US" sz="1600" dirty="0" smtClean="0"/>
              <a:t>Generation </a:t>
            </a:r>
            <a:r>
              <a:rPr lang="en-US" sz="1600" dirty="0"/>
              <a:t>Resources in the 1</a:t>
            </a:r>
            <a:r>
              <a:rPr lang="en-US" sz="1600" baseline="30000" dirty="0"/>
              <a:t>st</a:t>
            </a:r>
            <a:r>
              <a:rPr lang="en-US" sz="1600" dirty="0"/>
              <a:t> interval of each MIRTM run during the study period. This component is calculated the same way as the Production Cost of each SCED run in the Sequential SCED </a:t>
            </a:r>
            <a:r>
              <a:rPr lang="en-US" sz="1600" dirty="0" smtClean="0"/>
              <a:t>run (including use of MOC).</a:t>
            </a:r>
          </a:p>
          <a:p>
            <a:pPr marL="285750" lvl="0" indent="-285750">
              <a:buFont typeface="Arial" panose="020B0604020202020204" pitchFamily="34" charset="0"/>
              <a:buChar char="•"/>
            </a:pPr>
            <a:r>
              <a:rPr lang="en-US" sz="1600" dirty="0" smtClean="0"/>
              <a:t>The </a:t>
            </a:r>
            <a:r>
              <a:rPr lang="en-US" sz="1600" dirty="0"/>
              <a:t>avoided cost for curtailed Blocky Load Resources (Bid-to-buy), are calculated as the product of the submitted bid to buy ($/MWh) and the curtailed MW. </a:t>
            </a:r>
          </a:p>
          <a:p>
            <a:pPr marL="685800" marR="0">
              <a:spcBef>
                <a:spcPts val="0"/>
              </a:spcBef>
              <a:spcAft>
                <a:spcPts val="1000"/>
              </a:spcAft>
            </a:pPr>
            <a:r>
              <a:rPr lang="en-US" sz="1200" dirty="0">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60343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
        <p:nvSpPr>
          <p:cNvPr id="5" name="Title 5"/>
          <p:cNvSpPr>
            <a:spLocks noGrp="1"/>
          </p:cNvSpPr>
          <p:nvPr>
            <p:ph type="title"/>
          </p:nvPr>
        </p:nvSpPr>
        <p:spPr>
          <a:xfrm>
            <a:off x="381000" y="228600"/>
            <a:ext cx="8458200" cy="609600"/>
          </a:xfrm>
        </p:spPr>
        <p:txBody>
          <a:bodyPr/>
          <a:lstStyle/>
          <a:p>
            <a:r>
              <a:rPr lang="en-US" sz="2400" dirty="0" smtClean="0"/>
              <a:t>Calculation of Make Whole Payments</a:t>
            </a:r>
            <a:endParaRPr lang="en-US" sz="2400" dirty="0"/>
          </a:p>
        </p:txBody>
      </p:sp>
      <p:sp>
        <p:nvSpPr>
          <p:cNvPr id="3" name="Rectangle 2"/>
          <p:cNvSpPr/>
          <p:nvPr/>
        </p:nvSpPr>
        <p:spPr>
          <a:xfrm>
            <a:off x="304800" y="780778"/>
            <a:ext cx="7543800" cy="5262979"/>
          </a:xfrm>
          <a:prstGeom prst="rect">
            <a:avLst/>
          </a:prstGeom>
        </p:spPr>
        <p:txBody>
          <a:bodyPr wrap="square">
            <a:spAutoFit/>
          </a:bodyPr>
          <a:lstStyle/>
          <a:p>
            <a:r>
              <a:rPr lang="en-US" sz="1600" b="1" u="sng" dirty="0"/>
              <a:t>The Make Whole payment calculation for </a:t>
            </a:r>
            <a:r>
              <a:rPr lang="en-US" sz="1600" b="1" u="sng" dirty="0" smtClean="0"/>
              <a:t>Fast Generation Resources </a:t>
            </a:r>
            <a:r>
              <a:rPr lang="en-US" sz="1600" b="1" u="sng" dirty="0"/>
              <a:t>is as follows</a:t>
            </a:r>
            <a:r>
              <a:rPr lang="en-US" sz="1600" b="1" u="sng" dirty="0" smtClean="0"/>
              <a:t>:</a:t>
            </a:r>
          </a:p>
          <a:p>
            <a:pPr marL="285750" indent="-285750">
              <a:buFont typeface="Arial" panose="020B0604020202020204" pitchFamily="34" charset="0"/>
              <a:buChar char="•"/>
            </a:pPr>
            <a:r>
              <a:rPr lang="en-US" sz="1600" dirty="0" smtClean="0"/>
              <a:t>For </a:t>
            </a:r>
            <a:r>
              <a:rPr lang="en-US" sz="1600" dirty="0"/>
              <a:t>each </a:t>
            </a:r>
            <a:r>
              <a:rPr lang="en-US" sz="1600" dirty="0" smtClean="0"/>
              <a:t>Fast Generation Resource</a:t>
            </a:r>
            <a:r>
              <a:rPr lang="en-US" sz="1600" dirty="0"/>
              <a:t>, calculate the Revenue </a:t>
            </a:r>
            <a:r>
              <a:rPr lang="en-US" sz="1600" dirty="0" smtClean="0"/>
              <a:t>as the </a:t>
            </a:r>
            <a:r>
              <a:rPr lang="en-US" sz="1600" dirty="0"/>
              <a:t>sum of Total Base Point x LMP for the binding interval minus the cost which is calculated as the total Minimum </a:t>
            </a:r>
            <a:r>
              <a:rPr lang="en-US" sz="1600" dirty="0" smtClean="0"/>
              <a:t>Generation Cost </a:t>
            </a:r>
            <a:r>
              <a:rPr lang="en-US" sz="1600" dirty="0"/>
              <a:t>x LSL MW, plus Start Up costs, plus Energy cost from LSL to Base Point</a:t>
            </a:r>
            <a:r>
              <a:rPr lang="en-US" sz="1600" dirty="0" smtClean="0"/>
              <a:t>.</a:t>
            </a:r>
          </a:p>
          <a:p>
            <a:pPr marL="285750" indent="-285750">
              <a:buFont typeface="Arial" panose="020B0604020202020204" pitchFamily="34" charset="0"/>
              <a:buChar char="•"/>
            </a:pPr>
            <a:r>
              <a:rPr lang="en-US" sz="1600" dirty="0" smtClean="0"/>
              <a:t>If </a:t>
            </a:r>
            <a:r>
              <a:rPr lang="en-US" sz="1600" dirty="0"/>
              <a:t>Revenue is greater than cost, then no Make Whole required; if less than Revenue, then </a:t>
            </a:r>
            <a:r>
              <a:rPr lang="en-US" sz="1600" dirty="0" smtClean="0"/>
              <a:t>Make </a:t>
            </a:r>
            <a:r>
              <a:rPr lang="en-US" sz="1600" dirty="0"/>
              <a:t>Whole </a:t>
            </a:r>
            <a:r>
              <a:rPr lang="en-US" sz="1600" dirty="0" smtClean="0"/>
              <a:t>payment is required. If Resource is </a:t>
            </a:r>
            <a:r>
              <a:rPr lang="en-US" sz="1600" dirty="0"/>
              <a:t>already online at the beginning of the study period, and MIRTM </a:t>
            </a:r>
            <a:r>
              <a:rPr lang="en-US" sz="1600" dirty="0" smtClean="0"/>
              <a:t>process extends </a:t>
            </a:r>
            <a:r>
              <a:rPr lang="en-US" sz="1600" dirty="0"/>
              <a:t>the online period, no Start Up cost is considered.</a:t>
            </a:r>
          </a:p>
          <a:p>
            <a:endParaRPr lang="en-US" sz="1600" dirty="0" smtClean="0"/>
          </a:p>
          <a:p>
            <a:r>
              <a:rPr lang="en-US" sz="1600" b="1" u="sng" dirty="0" smtClean="0"/>
              <a:t>The </a:t>
            </a:r>
            <a:r>
              <a:rPr lang="en-US" sz="1600" b="1" u="sng" dirty="0"/>
              <a:t>Make Whole payment calculation for Blocky Load Resources is as follows:</a:t>
            </a:r>
          </a:p>
          <a:p>
            <a:pPr marL="285750" indent="-285750">
              <a:buFont typeface="Arial" panose="020B0604020202020204" pitchFamily="34" charset="0"/>
              <a:buChar char="•"/>
            </a:pPr>
            <a:r>
              <a:rPr lang="en-US" sz="1600" dirty="0"/>
              <a:t>For the intervals that a Blocky Load Resource is issued binding commitment to curtail by </a:t>
            </a:r>
            <a:r>
              <a:rPr lang="en-US" sz="1600" dirty="0" smtClean="0"/>
              <a:t>the MIRTM process, </a:t>
            </a:r>
            <a:r>
              <a:rPr lang="en-US" sz="1600" dirty="0"/>
              <a:t>calculate the </a:t>
            </a:r>
            <a:r>
              <a:rPr lang="en-US" sz="1600" i="1" dirty="0"/>
              <a:t>Actual Avoided Cost </a:t>
            </a:r>
            <a:r>
              <a:rPr lang="en-US" sz="1600" dirty="0"/>
              <a:t>as the sum of the Bid MW x Binding LMP from the 1</a:t>
            </a:r>
            <a:r>
              <a:rPr lang="en-US" sz="1600" baseline="30000" dirty="0"/>
              <a:t>st</a:t>
            </a:r>
            <a:r>
              <a:rPr lang="en-US" sz="1600" dirty="0"/>
              <a:t> interval of each MIRTM run. </a:t>
            </a:r>
            <a:endParaRPr lang="en-US" sz="1600" dirty="0" smtClean="0"/>
          </a:p>
          <a:p>
            <a:pPr marL="285750" indent="-285750">
              <a:buFont typeface="Arial" panose="020B0604020202020204" pitchFamily="34" charset="0"/>
              <a:buChar char="•"/>
            </a:pPr>
            <a:r>
              <a:rPr lang="en-US" sz="1600" dirty="0" smtClean="0"/>
              <a:t>Calculate </a:t>
            </a:r>
            <a:r>
              <a:rPr lang="en-US" sz="1600" dirty="0"/>
              <a:t>the </a:t>
            </a:r>
            <a:r>
              <a:rPr lang="en-US" sz="1600" i="1" dirty="0"/>
              <a:t>Required Avoided Cost </a:t>
            </a:r>
            <a:r>
              <a:rPr lang="en-US" sz="1600" dirty="0"/>
              <a:t>for the curtailed blocky Load Resources as the Bid MW x Bid-to-Buy Price for the MIRTM committed intervals. </a:t>
            </a:r>
            <a:endParaRPr lang="en-US" sz="1600" dirty="0" smtClean="0"/>
          </a:p>
          <a:p>
            <a:pPr marL="285750" indent="-285750">
              <a:buFont typeface="Arial" panose="020B0604020202020204" pitchFamily="34" charset="0"/>
              <a:buChar char="•"/>
            </a:pPr>
            <a:r>
              <a:rPr lang="en-US" sz="1600" dirty="0" smtClean="0"/>
              <a:t>If </a:t>
            </a:r>
            <a:r>
              <a:rPr lang="en-US" sz="1600" dirty="0"/>
              <a:t>the </a:t>
            </a:r>
            <a:r>
              <a:rPr lang="en-US" sz="1600" i="1" dirty="0"/>
              <a:t>Actual Avoided Cost </a:t>
            </a:r>
            <a:r>
              <a:rPr lang="en-US" sz="1600" dirty="0"/>
              <a:t>is greater than the </a:t>
            </a:r>
            <a:r>
              <a:rPr lang="en-US" sz="1600" i="1" dirty="0"/>
              <a:t>Required Avoided Cost</a:t>
            </a:r>
            <a:r>
              <a:rPr lang="en-US" sz="1600" dirty="0"/>
              <a:t>, then no Make Whole payment is required. Otherwise, the Make-Whole payment is equal to the </a:t>
            </a:r>
            <a:r>
              <a:rPr lang="en-US" sz="1600" i="1" dirty="0"/>
              <a:t>Required Avoided Cost </a:t>
            </a:r>
            <a:r>
              <a:rPr lang="en-US" sz="1600" i="1" u="sng" dirty="0"/>
              <a:t>minus</a:t>
            </a:r>
            <a:r>
              <a:rPr lang="en-US" sz="1600" i="1" dirty="0"/>
              <a:t> the Actual Avoided Cost</a:t>
            </a:r>
            <a:r>
              <a:rPr lang="en-US" sz="1600" dirty="0"/>
              <a:t>.</a:t>
            </a:r>
            <a:r>
              <a:rPr lang="en-US" sz="1200" dirty="0">
                <a:latin typeface="Times New Roman" panose="02020603050405020304" pitchFamily="18" charset="0"/>
                <a:ea typeface="Calibri" panose="020F0502020204030204" pitchFamily="34" charset="0"/>
              </a:rPr>
              <a:t> </a:t>
            </a:r>
            <a:endParaRPr lang="en-US" sz="1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09949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5" name="Title 5"/>
          <p:cNvSpPr>
            <a:spLocks noGrp="1"/>
          </p:cNvSpPr>
          <p:nvPr>
            <p:ph type="title"/>
          </p:nvPr>
        </p:nvSpPr>
        <p:spPr>
          <a:xfrm>
            <a:off x="381000" y="228600"/>
            <a:ext cx="8458200" cy="609600"/>
          </a:xfrm>
        </p:spPr>
        <p:txBody>
          <a:bodyPr/>
          <a:lstStyle/>
          <a:p>
            <a:r>
              <a:rPr lang="en-US" sz="2400" dirty="0" smtClean="0"/>
              <a:t>Evaluation of impact from binding Generation Resource ramp constraints</a:t>
            </a:r>
            <a:endParaRPr lang="en-US" sz="2400" dirty="0"/>
          </a:p>
        </p:txBody>
      </p:sp>
      <p:sp>
        <p:nvSpPr>
          <p:cNvPr id="3" name="Rectangle 2"/>
          <p:cNvSpPr/>
          <p:nvPr/>
        </p:nvSpPr>
        <p:spPr>
          <a:xfrm>
            <a:off x="368300" y="1524000"/>
            <a:ext cx="7543800" cy="3785652"/>
          </a:xfrm>
          <a:prstGeom prst="rect">
            <a:avLst/>
          </a:prstGeom>
        </p:spPr>
        <p:txBody>
          <a:bodyPr wrap="square">
            <a:spAutoFit/>
          </a:bodyPr>
          <a:lstStyle/>
          <a:p>
            <a:r>
              <a:rPr lang="en-US" sz="1600" b="1" u="sng" dirty="0" smtClean="0"/>
              <a:t>Once we add the dispatch run we will evaluate the impacts of binding Generation Resource ramp constraints as </a:t>
            </a:r>
            <a:r>
              <a:rPr lang="en-US" sz="1600" b="1" u="sng" dirty="0"/>
              <a:t>follows</a:t>
            </a:r>
            <a:r>
              <a:rPr lang="en-US" sz="1600" b="1" u="sng" dirty="0" smtClean="0"/>
              <a:t>:</a:t>
            </a:r>
          </a:p>
          <a:p>
            <a:endParaRPr lang="en-US" sz="1600" b="1" u="sng" dirty="0" smtClean="0"/>
          </a:p>
          <a:p>
            <a:pPr marL="285750" indent="-285750">
              <a:buFont typeface="Arial" panose="020B0604020202020204" pitchFamily="34" charset="0"/>
              <a:buChar char="•"/>
            </a:pPr>
            <a:r>
              <a:rPr lang="en-US" sz="1600" dirty="0" smtClean="0"/>
              <a:t>Combined Commitment and dispatch run followed by pricing run: For all Resources, </a:t>
            </a:r>
            <a:r>
              <a:rPr lang="en-US" sz="1600" dirty="0"/>
              <a:t>calculate the Revenue </a:t>
            </a:r>
            <a:r>
              <a:rPr lang="en-US" sz="1600" dirty="0" smtClean="0"/>
              <a:t>as the </a:t>
            </a:r>
            <a:r>
              <a:rPr lang="en-US" sz="1600" dirty="0"/>
              <a:t>sum of </a:t>
            </a:r>
            <a:r>
              <a:rPr lang="en-US" sz="1600" dirty="0" smtClean="0"/>
              <a:t>Base </a:t>
            </a:r>
            <a:r>
              <a:rPr lang="en-US" sz="1600" dirty="0"/>
              <a:t>Point x </a:t>
            </a:r>
            <a:r>
              <a:rPr lang="en-US" sz="1600" dirty="0" smtClean="0"/>
              <a:t>Final LMP (after pricing run). </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Separate Commitment and dispatch run followed by pricing run: </a:t>
            </a:r>
            <a:r>
              <a:rPr lang="en-US" sz="1600" dirty="0"/>
              <a:t>For </a:t>
            </a:r>
            <a:r>
              <a:rPr lang="en-US" sz="1600" dirty="0" smtClean="0"/>
              <a:t>all Resources, </a:t>
            </a:r>
            <a:r>
              <a:rPr lang="en-US" sz="1600" dirty="0"/>
              <a:t>calculate the Revenue </a:t>
            </a:r>
            <a:r>
              <a:rPr lang="en-US" sz="1600" dirty="0" smtClean="0"/>
              <a:t>as the </a:t>
            </a:r>
            <a:r>
              <a:rPr lang="en-US" sz="1600" dirty="0"/>
              <a:t>sum of </a:t>
            </a:r>
            <a:r>
              <a:rPr lang="en-US" sz="1600" dirty="0" smtClean="0"/>
              <a:t>Base </a:t>
            </a:r>
            <a:r>
              <a:rPr lang="en-US" sz="1600" dirty="0"/>
              <a:t>Point x </a:t>
            </a:r>
            <a:r>
              <a:rPr lang="en-US" sz="1600" dirty="0" smtClean="0"/>
              <a:t>Final LMP (after pricing run).</a:t>
            </a:r>
          </a:p>
          <a:p>
            <a:pPr marL="285750" indent="-285750">
              <a:buFont typeface="Arial" panose="020B0604020202020204" pitchFamily="34" charset="0"/>
              <a:buChar char="•"/>
            </a:pPr>
            <a:endParaRPr lang="en-US" sz="1600" dirty="0" smtClean="0"/>
          </a:p>
          <a:p>
            <a:pPr marL="285750" indent="-285750">
              <a:buFont typeface="Arial" panose="020B0604020202020204" pitchFamily="34" charset="0"/>
              <a:buChar char="•"/>
            </a:pPr>
            <a:r>
              <a:rPr lang="en-US" sz="1600" dirty="0" smtClean="0"/>
              <a:t>Difference in the above two amounts ($) will be the impact of binding Generation Resource ramp constraints</a:t>
            </a:r>
            <a:endParaRPr lang="en-US" sz="1600" dirty="0"/>
          </a:p>
          <a:p>
            <a:r>
              <a:rPr lang="en-US" sz="1600" dirty="0" smtClean="0"/>
              <a:t> </a:t>
            </a:r>
          </a:p>
          <a:p>
            <a:endParaRPr lang="en-US" sz="1600" dirty="0" smtClean="0"/>
          </a:p>
        </p:txBody>
      </p:sp>
    </p:spTree>
    <p:extLst>
      <p:ext uri="{BB962C8B-B14F-4D97-AF65-F5344CB8AC3E}">
        <p14:creationId xmlns:p14="http://schemas.microsoft.com/office/powerpoint/2010/main" val="9465779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5" name="Title 5"/>
          <p:cNvSpPr>
            <a:spLocks noGrp="1"/>
          </p:cNvSpPr>
          <p:nvPr>
            <p:ph type="title"/>
          </p:nvPr>
        </p:nvSpPr>
        <p:spPr>
          <a:xfrm>
            <a:off x="381000" y="228600"/>
            <a:ext cx="8458200" cy="609600"/>
          </a:xfrm>
        </p:spPr>
        <p:txBody>
          <a:bodyPr/>
          <a:lstStyle/>
          <a:p>
            <a:r>
              <a:rPr lang="en-US" sz="2400" dirty="0" smtClean="0"/>
              <a:t>Next Steps</a:t>
            </a:r>
            <a:endParaRPr lang="en-US" sz="2400" dirty="0"/>
          </a:p>
        </p:txBody>
      </p:sp>
      <p:sp>
        <p:nvSpPr>
          <p:cNvPr id="3" name="Rectangle 2"/>
          <p:cNvSpPr/>
          <p:nvPr/>
        </p:nvSpPr>
        <p:spPr>
          <a:xfrm>
            <a:off x="383771" y="838200"/>
            <a:ext cx="7543800" cy="5909310"/>
          </a:xfrm>
          <a:prstGeom prst="rect">
            <a:avLst/>
          </a:prstGeom>
        </p:spPr>
        <p:txBody>
          <a:bodyPr wrap="square">
            <a:spAutoFit/>
          </a:bodyPr>
          <a:lstStyle/>
          <a:p>
            <a:r>
              <a:rPr lang="en-US" dirty="0">
                <a:latin typeface="+mj-lt"/>
                <a:ea typeface="Calibri" panose="020F0502020204030204" pitchFamily="34" charset="0"/>
              </a:rPr>
              <a:t>The MIRTM process evaluation will be an iterative process that involves ERCOT staff presenting results of studies and gathering feedback from stakeholders on adjustments to software functionality and data and ERCOT staff redoing studies with adjustments where feasible</a:t>
            </a:r>
          </a:p>
          <a:p>
            <a:endParaRPr lang="en-US" dirty="0">
              <a:latin typeface="+mj-lt"/>
              <a:ea typeface="Calibri" panose="020F0502020204030204" pitchFamily="34" charset="0"/>
            </a:endParaRPr>
          </a:p>
          <a:p>
            <a:r>
              <a:rPr lang="en-US" b="1" u="sng" dirty="0" smtClean="0">
                <a:effectLst/>
                <a:latin typeface="+mj-lt"/>
                <a:ea typeface="Calibri" panose="020F0502020204030204" pitchFamily="34" charset="0"/>
              </a:rPr>
              <a:t>ERCOT</a:t>
            </a:r>
          </a:p>
          <a:p>
            <a:pPr marL="285750" indent="-285750">
              <a:buFont typeface="Arial" panose="020B0604020202020204" pitchFamily="34" charset="0"/>
              <a:buChar char="•"/>
            </a:pPr>
            <a:r>
              <a:rPr lang="en-US" dirty="0" smtClean="0">
                <a:effectLst/>
                <a:latin typeface="+mj-lt"/>
                <a:ea typeface="Calibri" panose="020F0502020204030204" pitchFamily="34" charset="0"/>
              </a:rPr>
              <a:t>Implement Dispatch module</a:t>
            </a:r>
          </a:p>
          <a:p>
            <a:pPr marL="285750" indent="-285750">
              <a:buFont typeface="Arial" panose="020B0604020202020204" pitchFamily="34" charset="0"/>
              <a:buChar char="•"/>
            </a:pPr>
            <a:r>
              <a:rPr lang="en-US" dirty="0" smtClean="0">
                <a:latin typeface="+mj-lt"/>
                <a:ea typeface="Calibri" panose="020F0502020204030204" pitchFamily="34" charset="0"/>
              </a:rPr>
              <a:t>Implement Pricing module</a:t>
            </a:r>
          </a:p>
          <a:p>
            <a:pPr marL="285750" indent="-285750">
              <a:buFont typeface="Arial" panose="020B0604020202020204" pitchFamily="34" charset="0"/>
              <a:buChar char="•"/>
            </a:pPr>
            <a:r>
              <a:rPr lang="en-US" dirty="0" smtClean="0">
                <a:latin typeface="+mj-lt"/>
                <a:ea typeface="Calibri" panose="020F0502020204030204" pitchFamily="34" charset="0"/>
              </a:rPr>
              <a:t>Study and report back to SAWG on results (after Dispatch and Pricing module implemented)</a:t>
            </a:r>
          </a:p>
          <a:p>
            <a:endParaRPr lang="en-US" dirty="0" smtClean="0">
              <a:effectLst/>
              <a:latin typeface="+mj-lt"/>
              <a:ea typeface="Calibri" panose="020F0502020204030204" pitchFamily="34" charset="0"/>
            </a:endParaRPr>
          </a:p>
          <a:p>
            <a:r>
              <a:rPr lang="en-US" b="1" u="sng" dirty="0" smtClean="0">
                <a:latin typeface="+mj-lt"/>
                <a:ea typeface="Calibri" panose="020F0502020204030204" pitchFamily="34" charset="0"/>
              </a:rPr>
              <a:t>Stakeholders</a:t>
            </a:r>
          </a:p>
          <a:p>
            <a:pPr marL="285750" indent="-285750">
              <a:buFont typeface="Arial" panose="020B0604020202020204" pitchFamily="34" charset="0"/>
              <a:buChar char="•"/>
            </a:pPr>
            <a:r>
              <a:rPr lang="en-US" dirty="0" smtClean="0">
                <a:effectLst/>
                <a:latin typeface="+mj-lt"/>
                <a:ea typeface="Calibri" panose="020F0502020204030204" pitchFamily="34" charset="0"/>
              </a:rPr>
              <a:t>Feedback/guidance on 3 Part Offer for Fast Generation Resources</a:t>
            </a:r>
          </a:p>
          <a:p>
            <a:pPr marL="285750" indent="-285750">
              <a:buFont typeface="Arial" panose="020B0604020202020204" pitchFamily="34" charset="0"/>
              <a:buChar char="•"/>
            </a:pPr>
            <a:r>
              <a:rPr lang="en-US" dirty="0" smtClean="0">
                <a:latin typeface="+mj-lt"/>
                <a:ea typeface="Calibri" panose="020F0502020204030204" pitchFamily="34" charset="0"/>
              </a:rPr>
              <a:t>Feedback/guidance on Bid-to-Buy for Load Resources</a:t>
            </a:r>
            <a:endParaRPr lang="en-US" dirty="0" smtClean="0">
              <a:effectLst/>
              <a:latin typeface="+mj-lt"/>
              <a:ea typeface="Calibri" panose="020F0502020204030204" pitchFamily="34" charset="0"/>
            </a:endParaRPr>
          </a:p>
          <a:p>
            <a:pPr marL="285750" indent="-285750">
              <a:buFont typeface="Arial" panose="020B0604020202020204" pitchFamily="34" charset="0"/>
              <a:buChar char="•"/>
            </a:pPr>
            <a:r>
              <a:rPr lang="en-US" dirty="0" smtClean="0">
                <a:latin typeface="+mj-lt"/>
                <a:ea typeface="Calibri" panose="020F0502020204030204" pitchFamily="34" charset="0"/>
              </a:rPr>
              <a:t>Feedback/guidance on temporal constraints to be used for Fast Generation Resources</a:t>
            </a:r>
            <a:endParaRPr lang="en-US" dirty="0" smtClean="0">
              <a:effectLst/>
              <a:latin typeface="+mj-lt"/>
              <a:ea typeface="Calibri" panose="020F0502020204030204" pitchFamily="34" charset="0"/>
            </a:endParaRPr>
          </a:p>
          <a:p>
            <a:pPr marL="285750" indent="-285750">
              <a:buFont typeface="Arial" panose="020B0604020202020204" pitchFamily="34" charset="0"/>
              <a:buChar char="•"/>
            </a:pPr>
            <a:r>
              <a:rPr lang="en-US" dirty="0" smtClean="0">
                <a:latin typeface="+mj-lt"/>
                <a:ea typeface="Calibri" panose="020F0502020204030204" pitchFamily="34" charset="0"/>
              </a:rPr>
              <a:t>Historical days/time periods to analyze</a:t>
            </a:r>
          </a:p>
          <a:p>
            <a:pPr marL="285750" indent="-285750">
              <a:buFont typeface="Arial" panose="020B0604020202020204" pitchFamily="34" charset="0"/>
              <a:buChar char="•"/>
            </a:pPr>
            <a:r>
              <a:rPr lang="en-US" dirty="0" smtClean="0">
                <a:latin typeface="+mj-lt"/>
                <a:ea typeface="Calibri" panose="020F0502020204030204" pitchFamily="34" charset="0"/>
              </a:rPr>
              <a:t>Feedback/guidance on any changes to how ERCOT presents the results</a:t>
            </a:r>
          </a:p>
          <a:p>
            <a:pPr marL="285750" indent="-285750">
              <a:buFont typeface="Arial" panose="020B0604020202020204" pitchFamily="34" charset="0"/>
              <a:buChar char="•"/>
            </a:pPr>
            <a:endParaRPr lang="en-US" dirty="0" smtClean="0">
              <a:effectLst/>
              <a:latin typeface="+mj-lt"/>
              <a:ea typeface="Calibri" panose="020F0502020204030204" pitchFamily="34" charset="0"/>
            </a:endParaRPr>
          </a:p>
          <a:p>
            <a:pPr marL="285750" indent="-285750">
              <a:buFont typeface="Arial" panose="020B0604020202020204" pitchFamily="34" charset="0"/>
              <a:buChar char="•"/>
            </a:pPr>
            <a:endParaRPr lang="en-US" dirty="0">
              <a:effectLst/>
              <a:latin typeface="+mj-lt"/>
              <a:ea typeface="Calibri" panose="020F0502020204030204" pitchFamily="34" charset="0"/>
            </a:endParaRPr>
          </a:p>
        </p:txBody>
      </p:sp>
    </p:spTree>
    <p:extLst>
      <p:ext uri="{BB962C8B-B14F-4D97-AF65-F5344CB8AC3E}">
        <p14:creationId xmlns:p14="http://schemas.microsoft.com/office/powerpoint/2010/main" val="17623238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Bids for Blocky Load Resources (DSWG survey subset – created in each Load Zone)</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116240876"/>
              </p:ext>
            </p:extLst>
          </p:nvPr>
        </p:nvGraphicFramePr>
        <p:xfrm>
          <a:off x="457200" y="1219198"/>
          <a:ext cx="8382003" cy="5029201"/>
        </p:xfrm>
        <a:graphic>
          <a:graphicData uri="http://schemas.openxmlformats.org/drawingml/2006/table">
            <a:tbl>
              <a:tblPr firstRow="1">
                <a:tableStyleId>{5C22544A-7EE6-4342-B048-85BDC9FD1C3A}</a:tableStyleId>
              </a:tblPr>
              <a:tblGrid>
                <a:gridCol w="1197429"/>
                <a:gridCol w="1197429"/>
                <a:gridCol w="1197429"/>
                <a:gridCol w="1197429"/>
                <a:gridCol w="1197429"/>
                <a:gridCol w="1197429"/>
                <a:gridCol w="1197429"/>
              </a:tblGrid>
              <a:tr h="659149">
                <a:tc>
                  <a:txBody>
                    <a:bodyPr/>
                    <a:lstStyle/>
                    <a:p>
                      <a:pPr algn="ctr" fontAlgn="b"/>
                      <a:r>
                        <a:rPr lang="en-US" sz="1400" u="none" strike="noStrike" dirty="0" smtClean="0">
                          <a:effectLst/>
                        </a:rPr>
                        <a:t>Load Resource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 $/MWh</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MW</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Ramp Period</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Minimum</a:t>
                      </a:r>
                      <a:r>
                        <a:rPr lang="en-US" sz="1400" u="none" strike="noStrike" baseline="0" dirty="0" smtClean="0">
                          <a:effectLst/>
                        </a:rPr>
                        <a:t> Run Time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Maximum Run Time</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Return To Service Time</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200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10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48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24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250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10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4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0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3</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250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100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10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0.5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0.5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4</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300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a:effectLst/>
                        </a:rPr>
                        <a:t>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10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5</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498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30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1.25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6</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500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0.0166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7</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665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30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3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20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8</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800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30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0.0666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9</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1431</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25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1.25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10</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2008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20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6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20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11</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2008</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20</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3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20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r h="364171">
                <a:tc>
                  <a:txBody>
                    <a:bodyPr/>
                    <a:lstStyle/>
                    <a:p>
                      <a:pPr algn="ctr" fontAlgn="b"/>
                      <a:r>
                        <a:rPr lang="en-US" sz="1400" b="0" i="0" u="none" strike="noStrike" dirty="0" smtClean="0">
                          <a:solidFill>
                            <a:schemeClr val="dk1"/>
                          </a:solidFill>
                          <a:effectLst/>
                          <a:latin typeface="+mn-lt"/>
                        </a:rPr>
                        <a:t>12</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3365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a:effectLst/>
                        </a:rPr>
                        <a:t>15</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15 min</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6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400" u="none" strike="noStrike" dirty="0" smtClean="0">
                          <a:effectLst/>
                        </a:rPr>
                        <a:t>20 </a:t>
                      </a:r>
                      <a:r>
                        <a:rPr lang="en-US" sz="1400" u="none" strike="noStrike" dirty="0" err="1" smtClean="0">
                          <a:effectLst/>
                        </a:rPr>
                        <a:t>hr</a:t>
                      </a:r>
                      <a:endParaRPr lang="en-US" sz="14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4237068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Offers for Fast Generation Resources</a:t>
            </a:r>
            <a:endParaRPr lang="en-US" dirty="0"/>
          </a:p>
        </p:txBody>
      </p:sp>
      <p:sp>
        <p:nvSpPr>
          <p:cNvPr id="3" name="Content Placeholder 2"/>
          <p:cNvSpPr>
            <a:spLocks noGrp="1"/>
          </p:cNvSpPr>
          <p:nvPr>
            <p:ph idx="1"/>
          </p:nvPr>
        </p:nvSpPr>
        <p:spPr/>
        <p:txBody>
          <a:bodyPr/>
          <a:lstStyle/>
          <a:p>
            <a:pPr marL="0" indent="0">
              <a:buNone/>
            </a:pPr>
            <a:r>
              <a:rPr lang="en-US" dirty="0" smtClean="0"/>
              <a:t>Gas Turbines (FIP = 1.79 $/MMBTU)</a:t>
            </a:r>
          </a:p>
          <a:p>
            <a:endParaRPr lang="en-US" dirty="0" smtClean="0"/>
          </a:p>
          <a:p>
            <a:endParaRPr lang="en-US" dirty="0"/>
          </a:p>
          <a:p>
            <a:endParaRPr lang="en-US" dirty="0" smtClean="0"/>
          </a:p>
          <a:p>
            <a:pPr marL="0" indent="0">
              <a:buNone/>
            </a:pPr>
            <a:r>
              <a:rPr lang="en-US" dirty="0" smtClean="0"/>
              <a:t>Reciprocating Engines</a:t>
            </a: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967149550"/>
              </p:ext>
            </p:extLst>
          </p:nvPr>
        </p:nvGraphicFramePr>
        <p:xfrm>
          <a:off x="152400" y="2180237"/>
          <a:ext cx="8458200" cy="1247767"/>
        </p:xfrm>
        <a:graphic>
          <a:graphicData uri="http://schemas.openxmlformats.org/drawingml/2006/table">
            <a:tbl>
              <a:tblPr firstRow="1" bandRow="1">
                <a:tableStyleId>{5C22544A-7EE6-4342-B048-85BDC9FD1C3A}</a:tableStyleId>
              </a:tblPr>
              <a:tblGrid>
                <a:gridCol w="1295400"/>
                <a:gridCol w="1447800"/>
                <a:gridCol w="1371600"/>
                <a:gridCol w="2599441"/>
                <a:gridCol w="1743959"/>
              </a:tblGrid>
              <a:tr h="867763">
                <a:tc>
                  <a:txBody>
                    <a:bodyPr/>
                    <a:lstStyle/>
                    <a:p>
                      <a:r>
                        <a:rPr lang="en-US" sz="1400" dirty="0" smtClean="0"/>
                        <a:t>Cold </a:t>
                      </a:r>
                      <a:r>
                        <a:rPr lang="en-US" sz="1400" dirty="0" err="1" smtClean="0"/>
                        <a:t>StartUp</a:t>
                      </a:r>
                      <a:r>
                        <a:rPr lang="en-US" sz="1400" dirty="0" smtClean="0"/>
                        <a:t> Cost</a:t>
                      </a:r>
                      <a:endParaRPr lang="en-US" sz="1400" dirty="0"/>
                    </a:p>
                  </a:txBody>
                  <a:tcPr/>
                </a:tc>
                <a:tc>
                  <a:txBody>
                    <a:bodyPr/>
                    <a:lstStyle/>
                    <a:p>
                      <a:r>
                        <a:rPr lang="en-US" sz="1400" dirty="0" smtClean="0"/>
                        <a:t>Intermediate </a:t>
                      </a:r>
                      <a:r>
                        <a:rPr lang="en-US" sz="1400" dirty="0" err="1" smtClean="0"/>
                        <a:t>StartUp</a:t>
                      </a:r>
                      <a:r>
                        <a:rPr lang="en-US" sz="1400" baseline="0" dirty="0" smtClean="0"/>
                        <a:t> Cost</a:t>
                      </a:r>
                      <a:endParaRPr lang="en-US" sz="1400" dirty="0"/>
                    </a:p>
                  </a:txBody>
                  <a:tcPr/>
                </a:tc>
                <a:tc>
                  <a:txBody>
                    <a:bodyPr/>
                    <a:lstStyle/>
                    <a:p>
                      <a:r>
                        <a:rPr lang="en-US" sz="1400" dirty="0" smtClean="0"/>
                        <a:t>Hot </a:t>
                      </a:r>
                      <a:r>
                        <a:rPr lang="en-US" sz="1400" dirty="0" err="1" smtClean="0"/>
                        <a:t>StartUp</a:t>
                      </a:r>
                      <a:r>
                        <a:rPr lang="en-US" sz="1400" dirty="0" smtClean="0"/>
                        <a:t> Cost</a:t>
                      </a:r>
                      <a:endParaRPr lang="en-US" sz="1400" dirty="0"/>
                    </a:p>
                  </a:txBody>
                  <a:tcPr/>
                </a:tc>
                <a:tc>
                  <a:txBody>
                    <a:bodyPr/>
                    <a:lstStyle/>
                    <a:p>
                      <a:r>
                        <a:rPr lang="en-US" sz="1400" dirty="0" smtClean="0"/>
                        <a:t>Minimum Energy Cost @LSL</a:t>
                      </a:r>
                      <a:endParaRPr lang="en-US" sz="1400" dirty="0"/>
                    </a:p>
                  </a:txBody>
                  <a:tcPr/>
                </a:tc>
                <a:tc>
                  <a:txBody>
                    <a:bodyPr/>
                    <a:lstStyle/>
                    <a:p>
                      <a:r>
                        <a:rPr lang="en-US" sz="1400" dirty="0" smtClean="0"/>
                        <a:t>EOC</a:t>
                      </a:r>
                      <a:endParaRPr lang="en-US" sz="1400" dirty="0"/>
                    </a:p>
                  </a:txBody>
                  <a:tcPr/>
                </a:tc>
              </a:tr>
              <a:tr h="380004">
                <a:tc>
                  <a:txBody>
                    <a:bodyPr/>
                    <a:lstStyle/>
                    <a:p>
                      <a:r>
                        <a:rPr lang="en-US" dirty="0" smtClean="0"/>
                        <a:t>$9000</a:t>
                      </a:r>
                      <a:endParaRPr lang="en-US" dirty="0"/>
                    </a:p>
                  </a:txBody>
                  <a:tcPr/>
                </a:tc>
                <a:tc>
                  <a:txBody>
                    <a:bodyPr/>
                    <a:lstStyle/>
                    <a:p>
                      <a:r>
                        <a:rPr lang="en-US" dirty="0" smtClean="0"/>
                        <a:t>$6000</a:t>
                      </a:r>
                      <a:endParaRPr lang="en-US" dirty="0"/>
                    </a:p>
                  </a:txBody>
                  <a:tcPr/>
                </a:tc>
                <a:tc>
                  <a:txBody>
                    <a:bodyPr/>
                    <a:lstStyle/>
                    <a:p>
                      <a:r>
                        <a:rPr lang="en-US" dirty="0" smtClean="0"/>
                        <a:t>$4000</a:t>
                      </a:r>
                      <a:endParaRPr lang="en-US" dirty="0"/>
                    </a:p>
                  </a:txBody>
                  <a:tcPr/>
                </a:tc>
                <a:tc>
                  <a:txBody>
                    <a:bodyPr/>
                    <a:lstStyle/>
                    <a:p>
                      <a:r>
                        <a:rPr lang="en-US" dirty="0" smtClean="0"/>
                        <a:t>64.79</a:t>
                      </a:r>
                      <a:r>
                        <a:rPr lang="en-US" baseline="0" dirty="0" smtClean="0"/>
                        <a:t> $/MWh</a:t>
                      </a:r>
                      <a:endParaRPr lang="en-US" dirty="0"/>
                    </a:p>
                  </a:txBody>
                  <a:tcPr/>
                </a:tc>
                <a:tc>
                  <a:txBody>
                    <a:bodyPr/>
                    <a:lstStyle/>
                    <a:p>
                      <a:r>
                        <a:rPr lang="en-US" dirty="0" smtClean="0"/>
                        <a:t>15*FIP $/MWh</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558251153"/>
              </p:ext>
            </p:extLst>
          </p:nvPr>
        </p:nvGraphicFramePr>
        <p:xfrm>
          <a:off x="152400" y="4672266"/>
          <a:ext cx="8458200" cy="1247767"/>
        </p:xfrm>
        <a:graphic>
          <a:graphicData uri="http://schemas.openxmlformats.org/drawingml/2006/table">
            <a:tbl>
              <a:tblPr firstRow="1" bandRow="1">
                <a:tableStyleId>{5C22544A-7EE6-4342-B048-85BDC9FD1C3A}</a:tableStyleId>
              </a:tblPr>
              <a:tblGrid>
                <a:gridCol w="1295400"/>
                <a:gridCol w="1447800"/>
                <a:gridCol w="1371600"/>
                <a:gridCol w="2599441"/>
                <a:gridCol w="1743959"/>
              </a:tblGrid>
              <a:tr h="867763">
                <a:tc>
                  <a:txBody>
                    <a:bodyPr/>
                    <a:lstStyle/>
                    <a:p>
                      <a:r>
                        <a:rPr lang="en-US" sz="1400" dirty="0" smtClean="0"/>
                        <a:t>Cold </a:t>
                      </a:r>
                      <a:r>
                        <a:rPr lang="en-US" sz="1400" dirty="0" err="1" smtClean="0"/>
                        <a:t>StartUp</a:t>
                      </a:r>
                      <a:r>
                        <a:rPr lang="en-US" sz="1400" dirty="0" smtClean="0"/>
                        <a:t> Cost</a:t>
                      </a:r>
                      <a:endParaRPr lang="en-US" sz="1400" dirty="0"/>
                    </a:p>
                  </a:txBody>
                  <a:tcPr/>
                </a:tc>
                <a:tc>
                  <a:txBody>
                    <a:bodyPr/>
                    <a:lstStyle/>
                    <a:p>
                      <a:r>
                        <a:rPr lang="en-US" sz="1400" dirty="0" smtClean="0"/>
                        <a:t>Intermediate </a:t>
                      </a:r>
                      <a:r>
                        <a:rPr lang="en-US" sz="1400" dirty="0" err="1" smtClean="0"/>
                        <a:t>StartUp</a:t>
                      </a:r>
                      <a:r>
                        <a:rPr lang="en-US" sz="1400" baseline="0" dirty="0" smtClean="0"/>
                        <a:t> Cost</a:t>
                      </a:r>
                      <a:endParaRPr lang="en-US" sz="1400" dirty="0"/>
                    </a:p>
                  </a:txBody>
                  <a:tcPr/>
                </a:tc>
                <a:tc>
                  <a:txBody>
                    <a:bodyPr/>
                    <a:lstStyle/>
                    <a:p>
                      <a:r>
                        <a:rPr lang="en-US" sz="1400" dirty="0" smtClean="0"/>
                        <a:t>Hot </a:t>
                      </a:r>
                      <a:r>
                        <a:rPr lang="en-US" sz="1400" dirty="0" err="1" smtClean="0"/>
                        <a:t>StartUp</a:t>
                      </a:r>
                      <a:r>
                        <a:rPr lang="en-US" sz="1400" dirty="0" smtClean="0"/>
                        <a:t> Cost</a:t>
                      </a:r>
                      <a:endParaRPr lang="en-US" sz="1400" dirty="0"/>
                    </a:p>
                  </a:txBody>
                  <a:tcPr/>
                </a:tc>
                <a:tc>
                  <a:txBody>
                    <a:bodyPr/>
                    <a:lstStyle/>
                    <a:p>
                      <a:r>
                        <a:rPr lang="en-US" sz="1400" dirty="0" smtClean="0"/>
                        <a:t>Minimum Energy Cost @LSL</a:t>
                      </a:r>
                      <a:endParaRPr lang="en-US" sz="1400" dirty="0"/>
                    </a:p>
                  </a:txBody>
                  <a:tcPr/>
                </a:tc>
                <a:tc>
                  <a:txBody>
                    <a:bodyPr/>
                    <a:lstStyle/>
                    <a:p>
                      <a:r>
                        <a:rPr lang="en-US" sz="1400" dirty="0" smtClean="0"/>
                        <a:t>EOC</a:t>
                      </a:r>
                      <a:endParaRPr lang="en-US" sz="1400" dirty="0"/>
                    </a:p>
                  </a:txBody>
                  <a:tcPr/>
                </a:tc>
              </a:tr>
              <a:tr h="380004">
                <a:tc>
                  <a:txBody>
                    <a:bodyPr/>
                    <a:lstStyle/>
                    <a:p>
                      <a:r>
                        <a:rPr lang="en-US" dirty="0" smtClean="0"/>
                        <a:t>$2500</a:t>
                      </a:r>
                      <a:endParaRPr lang="en-US" dirty="0"/>
                    </a:p>
                  </a:txBody>
                  <a:tcPr/>
                </a:tc>
                <a:tc>
                  <a:txBody>
                    <a:bodyPr/>
                    <a:lstStyle/>
                    <a:p>
                      <a:r>
                        <a:rPr lang="en-US" dirty="0" smtClean="0"/>
                        <a:t>$2500</a:t>
                      </a:r>
                      <a:endParaRPr lang="en-US" dirty="0"/>
                    </a:p>
                  </a:txBody>
                  <a:tcPr/>
                </a:tc>
                <a:tc>
                  <a:txBody>
                    <a:bodyPr/>
                    <a:lstStyle/>
                    <a:p>
                      <a:r>
                        <a:rPr lang="en-US" dirty="0" smtClean="0"/>
                        <a:t>$2500</a:t>
                      </a:r>
                      <a:endParaRPr lang="en-US" dirty="0"/>
                    </a:p>
                  </a:txBody>
                  <a:tcPr/>
                </a:tc>
                <a:tc>
                  <a:txBody>
                    <a:bodyPr/>
                    <a:lstStyle/>
                    <a:p>
                      <a:r>
                        <a:rPr lang="en-US" baseline="0" dirty="0" smtClean="0"/>
                        <a:t>16*FIP $/MWh</a:t>
                      </a:r>
                      <a:endParaRPr lang="en-US" dirty="0"/>
                    </a:p>
                  </a:txBody>
                  <a:tcPr/>
                </a:tc>
                <a:tc>
                  <a:txBody>
                    <a:bodyPr/>
                    <a:lstStyle/>
                    <a:p>
                      <a:r>
                        <a:rPr lang="en-US" dirty="0" smtClean="0"/>
                        <a:t>15*FIP $/MWh</a:t>
                      </a:r>
                      <a:endParaRPr lang="en-US" dirty="0"/>
                    </a:p>
                  </a:txBody>
                  <a:tcPr/>
                </a:tc>
              </a:tr>
            </a:tbl>
          </a:graphicData>
        </a:graphic>
      </p:graphicFrame>
    </p:spTree>
    <p:extLst>
      <p:ext uri="{BB962C8B-B14F-4D97-AF65-F5344CB8AC3E}">
        <p14:creationId xmlns:p14="http://schemas.microsoft.com/office/powerpoint/2010/main" val="963177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Temporal constraints for Fast Generation Resources</a:t>
            </a:r>
            <a:endParaRPr lang="en-US" dirty="0"/>
          </a:p>
        </p:txBody>
      </p:sp>
      <p:sp>
        <p:nvSpPr>
          <p:cNvPr id="3" name="Content Placeholder 2"/>
          <p:cNvSpPr>
            <a:spLocks noGrp="1"/>
          </p:cNvSpPr>
          <p:nvPr>
            <p:ph idx="1"/>
          </p:nvPr>
        </p:nvSpPr>
        <p:spPr/>
        <p:txBody>
          <a:bodyPr/>
          <a:lstStyle/>
          <a:p>
            <a:pPr marL="0" indent="0">
              <a:buNone/>
            </a:pPr>
            <a:r>
              <a:rPr lang="en-US" dirty="0" smtClean="0"/>
              <a:t>Gas Turbines</a:t>
            </a:r>
          </a:p>
          <a:p>
            <a:endParaRPr lang="en-US" dirty="0" smtClean="0"/>
          </a:p>
          <a:p>
            <a:endParaRPr lang="en-US" dirty="0"/>
          </a:p>
          <a:p>
            <a:endParaRPr lang="en-US" dirty="0" smtClean="0"/>
          </a:p>
          <a:p>
            <a:pPr marL="0" indent="0">
              <a:buNone/>
            </a:pPr>
            <a:r>
              <a:rPr lang="en-US" dirty="0" smtClean="0"/>
              <a:t>Reciprocating Engines</a:t>
            </a:r>
            <a:endParaRPr lang="en-US" dirty="0"/>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216527744"/>
              </p:ext>
            </p:extLst>
          </p:nvPr>
        </p:nvGraphicFramePr>
        <p:xfrm>
          <a:off x="152400" y="2180237"/>
          <a:ext cx="8686798" cy="1247767"/>
        </p:xfrm>
        <a:graphic>
          <a:graphicData uri="http://schemas.openxmlformats.org/drawingml/2006/table">
            <a:tbl>
              <a:tblPr firstRow="1" bandRow="1">
                <a:tableStyleId>{5C22544A-7EE6-4342-B048-85BDC9FD1C3A}</a:tableStyleId>
              </a:tblPr>
              <a:tblGrid>
                <a:gridCol w="1021976"/>
                <a:gridCol w="1035424"/>
                <a:gridCol w="1434352"/>
                <a:gridCol w="1385048"/>
                <a:gridCol w="1295400"/>
                <a:gridCol w="1295400"/>
                <a:gridCol w="1219198"/>
              </a:tblGrid>
              <a:tr h="867763">
                <a:tc>
                  <a:txBody>
                    <a:bodyPr/>
                    <a:lstStyle/>
                    <a:p>
                      <a:r>
                        <a:rPr lang="en-US" sz="1400" dirty="0" smtClean="0"/>
                        <a:t>Minimum On Time</a:t>
                      </a:r>
                      <a:endParaRPr lang="en-US" sz="1400" dirty="0"/>
                    </a:p>
                  </a:txBody>
                  <a:tcPr/>
                </a:tc>
                <a:tc>
                  <a:txBody>
                    <a:bodyPr/>
                    <a:lstStyle/>
                    <a:p>
                      <a:r>
                        <a:rPr lang="en-US" sz="1400" dirty="0" smtClean="0"/>
                        <a:t>Minimum Off Time</a:t>
                      </a:r>
                      <a:endParaRPr lang="en-US" sz="1400" dirty="0"/>
                    </a:p>
                  </a:txBody>
                  <a:tcPr/>
                </a:tc>
                <a:tc>
                  <a:txBody>
                    <a:bodyPr/>
                    <a:lstStyle/>
                    <a:p>
                      <a:r>
                        <a:rPr lang="en-US" sz="1400" dirty="0" smtClean="0"/>
                        <a:t>Hot to Intermediate Time</a:t>
                      </a:r>
                      <a:endParaRPr lang="en-US" sz="1400" dirty="0"/>
                    </a:p>
                  </a:txBody>
                  <a:tcPr/>
                </a:tc>
                <a:tc>
                  <a:txBody>
                    <a:bodyPr/>
                    <a:lstStyle/>
                    <a:p>
                      <a:r>
                        <a:rPr lang="en-US" sz="1400" dirty="0" smtClean="0"/>
                        <a:t>Intermediate to Cold Time</a:t>
                      </a:r>
                      <a:endParaRPr lang="en-US" sz="1400" dirty="0"/>
                    </a:p>
                  </a:txBody>
                  <a:tcPr/>
                </a:tc>
                <a:tc>
                  <a:txBody>
                    <a:bodyPr/>
                    <a:lstStyle/>
                    <a:p>
                      <a:r>
                        <a:rPr lang="en-US" sz="1400" dirty="0" smtClean="0"/>
                        <a:t>Cold </a:t>
                      </a:r>
                      <a:r>
                        <a:rPr lang="en-US" sz="1400" dirty="0" err="1" smtClean="0"/>
                        <a:t>StartUp</a:t>
                      </a:r>
                      <a:r>
                        <a:rPr lang="en-US" sz="1400" dirty="0" smtClean="0"/>
                        <a:t> Time </a:t>
                      </a:r>
                      <a:endParaRPr lang="en-US" sz="1400" dirty="0"/>
                    </a:p>
                  </a:txBody>
                  <a:tcPr/>
                </a:tc>
                <a:tc>
                  <a:txBody>
                    <a:bodyPr/>
                    <a:lstStyle/>
                    <a:p>
                      <a:r>
                        <a:rPr lang="en-US" sz="1400" dirty="0" smtClean="0"/>
                        <a:t>Intermediate </a:t>
                      </a:r>
                      <a:r>
                        <a:rPr lang="en-US" sz="1400" dirty="0" err="1" smtClean="0"/>
                        <a:t>StartUp</a:t>
                      </a:r>
                      <a:r>
                        <a:rPr lang="en-US" sz="1400" dirty="0" smtClean="0"/>
                        <a:t> Time</a:t>
                      </a:r>
                      <a:endParaRPr lang="en-US" sz="1400" dirty="0"/>
                    </a:p>
                  </a:txBody>
                  <a:tcPr/>
                </a:tc>
                <a:tc>
                  <a:txBody>
                    <a:bodyPr/>
                    <a:lstStyle/>
                    <a:p>
                      <a:r>
                        <a:rPr lang="en-US" sz="1400" dirty="0" smtClean="0"/>
                        <a:t>Hot </a:t>
                      </a:r>
                      <a:r>
                        <a:rPr lang="en-US" sz="1400" dirty="0" err="1" smtClean="0"/>
                        <a:t>StartUp</a:t>
                      </a:r>
                      <a:r>
                        <a:rPr lang="en-US" sz="1400" dirty="0" smtClean="0"/>
                        <a:t> Time</a:t>
                      </a:r>
                      <a:endParaRPr lang="en-US" sz="1400" dirty="0"/>
                    </a:p>
                  </a:txBody>
                  <a:tcPr/>
                </a:tc>
              </a:tr>
              <a:tr h="380004">
                <a:tc>
                  <a:txBody>
                    <a:bodyPr/>
                    <a:lstStyle/>
                    <a:p>
                      <a:r>
                        <a:rPr lang="en-US" dirty="0" smtClean="0"/>
                        <a:t>15 min.</a:t>
                      </a:r>
                      <a:endParaRPr lang="en-US" dirty="0"/>
                    </a:p>
                  </a:txBody>
                  <a:tcPr/>
                </a:tc>
                <a:tc>
                  <a:txBody>
                    <a:bodyPr/>
                    <a:lstStyle/>
                    <a:p>
                      <a:r>
                        <a:rPr lang="en-US" dirty="0" smtClean="0"/>
                        <a:t>10 min.</a:t>
                      </a:r>
                      <a:endParaRPr lang="en-US" dirty="0"/>
                    </a:p>
                  </a:txBody>
                  <a:tcPr/>
                </a:tc>
                <a:tc>
                  <a:txBody>
                    <a:bodyPr/>
                    <a:lstStyle/>
                    <a:p>
                      <a:r>
                        <a:rPr lang="en-US" dirty="0" smtClean="0"/>
                        <a:t>6 min.</a:t>
                      </a:r>
                      <a:endParaRPr lang="en-US" dirty="0"/>
                    </a:p>
                  </a:txBody>
                  <a:tcPr/>
                </a:tc>
                <a:tc>
                  <a:txBody>
                    <a:bodyPr/>
                    <a:lstStyle/>
                    <a:p>
                      <a:r>
                        <a:rPr lang="en-US" dirty="0" smtClean="0"/>
                        <a:t>12 min.</a:t>
                      </a:r>
                      <a:endParaRPr lang="en-US" dirty="0"/>
                    </a:p>
                  </a:txBody>
                  <a:tcPr/>
                </a:tc>
                <a:tc>
                  <a:txBody>
                    <a:bodyPr/>
                    <a:lstStyle/>
                    <a:p>
                      <a:r>
                        <a:rPr lang="en-US" dirty="0" smtClean="0"/>
                        <a:t>10 min.</a:t>
                      </a:r>
                      <a:endParaRPr lang="en-US" dirty="0"/>
                    </a:p>
                  </a:txBody>
                  <a:tcPr/>
                </a:tc>
                <a:tc>
                  <a:txBody>
                    <a:bodyPr/>
                    <a:lstStyle/>
                    <a:p>
                      <a:r>
                        <a:rPr lang="en-US" dirty="0" smtClean="0"/>
                        <a:t>6 min.</a:t>
                      </a:r>
                      <a:endParaRPr lang="en-US" dirty="0"/>
                    </a:p>
                  </a:txBody>
                  <a:tcPr/>
                </a:tc>
                <a:tc>
                  <a:txBody>
                    <a:bodyPr/>
                    <a:lstStyle/>
                    <a:p>
                      <a:r>
                        <a:rPr lang="en-US" dirty="0" smtClean="0"/>
                        <a:t>6 min.</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312219779"/>
              </p:ext>
            </p:extLst>
          </p:nvPr>
        </p:nvGraphicFramePr>
        <p:xfrm>
          <a:off x="228601" y="4672266"/>
          <a:ext cx="8686798" cy="1247767"/>
        </p:xfrm>
        <a:graphic>
          <a:graphicData uri="http://schemas.openxmlformats.org/drawingml/2006/table">
            <a:tbl>
              <a:tblPr firstRow="1" bandRow="1">
                <a:tableStyleId>{5C22544A-7EE6-4342-B048-85BDC9FD1C3A}</a:tableStyleId>
              </a:tblPr>
              <a:tblGrid>
                <a:gridCol w="1021976"/>
                <a:gridCol w="1035424"/>
                <a:gridCol w="1434352"/>
                <a:gridCol w="1385048"/>
                <a:gridCol w="1295400"/>
                <a:gridCol w="1295400"/>
                <a:gridCol w="1219198"/>
              </a:tblGrid>
              <a:tr h="867763">
                <a:tc>
                  <a:txBody>
                    <a:bodyPr/>
                    <a:lstStyle/>
                    <a:p>
                      <a:r>
                        <a:rPr lang="en-US" sz="1400" dirty="0" smtClean="0"/>
                        <a:t>Minimum On Time</a:t>
                      </a:r>
                      <a:endParaRPr lang="en-US" sz="1400" dirty="0"/>
                    </a:p>
                  </a:txBody>
                  <a:tcPr/>
                </a:tc>
                <a:tc>
                  <a:txBody>
                    <a:bodyPr/>
                    <a:lstStyle/>
                    <a:p>
                      <a:r>
                        <a:rPr lang="en-US" sz="1400" dirty="0" smtClean="0"/>
                        <a:t>Minimum Off Time</a:t>
                      </a:r>
                      <a:endParaRPr lang="en-US" sz="1400" dirty="0"/>
                    </a:p>
                  </a:txBody>
                  <a:tcPr/>
                </a:tc>
                <a:tc>
                  <a:txBody>
                    <a:bodyPr/>
                    <a:lstStyle/>
                    <a:p>
                      <a:r>
                        <a:rPr lang="en-US" sz="1400" dirty="0" smtClean="0"/>
                        <a:t>Hot to Intermediate Time</a:t>
                      </a:r>
                      <a:endParaRPr lang="en-US" sz="1400" dirty="0"/>
                    </a:p>
                  </a:txBody>
                  <a:tcPr/>
                </a:tc>
                <a:tc>
                  <a:txBody>
                    <a:bodyPr/>
                    <a:lstStyle/>
                    <a:p>
                      <a:r>
                        <a:rPr lang="en-US" sz="1400" dirty="0" smtClean="0"/>
                        <a:t>Intermediate to Cold Time</a:t>
                      </a:r>
                      <a:endParaRPr lang="en-US" sz="1400" dirty="0"/>
                    </a:p>
                  </a:txBody>
                  <a:tcPr/>
                </a:tc>
                <a:tc>
                  <a:txBody>
                    <a:bodyPr/>
                    <a:lstStyle/>
                    <a:p>
                      <a:r>
                        <a:rPr lang="en-US" sz="1400" dirty="0" smtClean="0"/>
                        <a:t>Cold </a:t>
                      </a:r>
                      <a:r>
                        <a:rPr lang="en-US" sz="1400" dirty="0" err="1" smtClean="0"/>
                        <a:t>StartUp</a:t>
                      </a:r>
                      <a:r>
                        <a:rPr lang="en-US" sz="1400" dirty="0" smtClean="0"/>
                        <a:t> Time </a:t>
                      </a:r>
                      <a:endParaRPr lang="en-US" sz="1400" dirty="0"/>
                    </a:p>
                  </a:txBody>
                  <a:tcPr/>
                </a:tc>
                <a:tc>
                  <a:txBody>
                    <a:bodyPr/>
                    <a:lstStyle/>
                    <a:p>
                      <a:r>
                        <a:rPr lang="en-US" sz="1400" dirty="0" smtClean="0"/>
                        <a:t>Intermediate </a:t>
                      </a:r>
                      <a:r>
                        <a:rPr lang="en-US" sz="1400" dirty="0" err="1" smtClean="0"/>
                        <a:t>StartUp</a:t>
                      </a:r>
                      <a:r>
                        <a:rPr lang="en-US" sz="1400" dirty="0" smtClean="0"/>
                        <a:t> Time</a:t>
                      </a:r>
                      <a:endParaRPr lang="en-US" sz="1400" dirty="0"/>
                    </a:p>
                  </a:txBody>
                  <a:tcPr/>
                </a:tc>
                <a:tc>
                  <a:txBody>
                    <a:bodyPr/>
                    <a:lstStyle/>
                    <a:p>
                      <a:r>
                        <a:rPr lang="en-US" sz="1400" dirty="0" smtClean="0"/>
                        <a:t>Hot </a:t>
                      </a:r>
                      <a:r>
                        <a:rPr lang="en-US" sz="1400" dirty="0" err="1" smtClean="0"/>
                        <a:t>StartUp</a:t>
                      </a:r>
                      <a:r>
                        <a:rPr lang="en-US" sz="1400" dirty="0" smtClean="0"/>
                        <a:t> Time</a:t>
                      </a:r>
                      <a:endParaRPr lang="en-US" sz="1400" dirty="0"/>
                    </a:p>
                  </a:txBody>
                  <a:tcPr/>
                </a:tc>
              </a:tr>
              <a:tr h="380004">
                <a:tc>
                  <a:txBody>
                    <a:bodyPr/>
                    <a:lstStyle/>
                    <a:p>
                      <a:r>
                        <a:rPr lang="en-US" dirty="0" smtClean="0"/>
                        <a:t>5 min.</a:t>
                      </a:r>
                      <a:endParaRPr lang="en-US" dirty="0"/>
                    </a:p>
                  </a:txBody>
                  <a:tcPr/>
                </a:tc>
                <a:tc>
                  <a:txBody>
                    <a:bodyPr/>
                    <a:lstStyle/>
                    <a:p>
                      <a:r>
                        <a:rPr lang="en-US" dirty="0" smtClean="0"/>
                        <a:t>5 min.</a:t>
                      </a:r>
                      <a:endParaRPr lang="en-US" dirty="0"/>
                    </a:p>
                  </a:txBody>
                  <a:tcPr/>
                </a:tc>
                <a:tc>
                  <a:txBody>
                    <a:bodyPr/>
                    <a:lstStyle/>
                    <a:p>
                      <a:r>
                        <a:rPr lang="en-US" dirty="0" smtClean="0"/>
                        <a:t>0 min.</a:t>
                      </a:r>
                      <a:endParaRPr lang="en-US" dirty="0"/>
                    </a:p>
                  </a:txBody>
                  <a:tcPr/>
                </a:tc>
                <a:tc>
                  <a:txBody>
                    <a:bodyPr/>
                    <a:lstStyle/>
                    <a:p>
                      <a:r>
                        <a:rPr lang="en-US" dirty="0" smtClean="0"/>
                        <a:t>0 min.</a:t>
                      </a:r>
                      <a:endParaRPr lang="en-US" dirty="0"/>
                    </a:p>
                  </a:txBody>
                  <a:tcPr/>
                </a:tc>
                <a:tc>
                  <a:txBody>
                    <a:bodyPr/>
                    <a:lstStyle/>
                    <a:p>
                      <a:r>
                        <a:rPr lang="en-US" dirty="0" smtClean="0"/>
                        <a:t>0 min.</a:t>
                      </a:r>
                      <a:endParaRPr lang="en-US" dirty="0"/>
                    </a:p>
                  </a:txBody>
                  <a:tcPr/>
                </a:tc>
                <a:tc>
                  <a:txBody>
                    <a:bodyPr/>
                    <a:lstStyle/>
                    <a:p>
                      <a:r>
                        <a:rPr lang="en-US" dirty="0" smtClean="0"/>
                        <a:t>0 min.</a:t>
                      </a:r>
                      <a:endParaRPr lang="en-US" dirty="0"/>
                    </a:p>
                  </a:txBody>
                  <a:tcPr/>
                </a:tc>
                <a:tc>
                  <a:txBody>
                    <a:bodyPr/>
                    <a:lstStyle/>
                    <a:p>
                      <a:r>
                        <a:rPr lang="en-US" dirty="0" smtClean="0"/>
                        <a:t>0 min.</a:t>
                      </a:r>
                      <a:endParaRPr lang="en-US" dirty="0"/>
                    </a:p>
                  </a:txBody>
                  <a:tcPr/>
                </a:tc>
              </a:tr>
            </a:tbl>
          </a:graphicData>
        </a:graphic>
      </p:graphicFrame>
    </p:spTree>
    <p:extLst>
      <p:ext uri="{BB962C8B-B14F-4D97-AF65-F5344CB8AC3E}">
        <p14:creationId xmlns:p14="http://schemas.microsoft.com/office/powerpoint/2010/main" val="637797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9413" y="179388"/>
            <a:ext cx="8459787" cy="461962"/>
          </a:xfrm>
        </p:spPr>
        <p:txBody>
          <a:bodyPr/>
          <a:lstStyle/>
          <a:p>
            <a:pPr eaLnBrk="1" fontAlgn="auto" hangingPunct="1">
              <a:spcAft>
                <a:spcPts val="0"/>
              </a:spcAft>
              <a:defRPr/>
            </a:pPr>
            <a:r>
              <a:rPr lang="en-US" dirty="0"/>
              <a:t>How </a:t>
            </a:r>
            <a:r>
              <a:rPr lang="en-US" dirty="0" smtClean="0"/>
              <a:t>the MIRTM process works</a:t>
            </a:r>
            <a:endParaRPr lang="en-US" dirty="0">
              <a:solidFill>
                <a:schemeClr val="accent2">
                  <a:lumMod val="75000"/>
                </a:schemeClr>
              </a:solidFill>
            </a:endParaRPr>
          </a:p>
        </p:txBody>
      </p:sp>
      <p:sp>
        <p:nvSpPr>
          <p:cNvPr id="3" name="TextBox 2"/>
          <p:cNvSpPr txBox="1"/>
          <p:nvPr/>
        </p:nvSpPr>
        <p:spPr>
          <a:xfrm>
            <a:off x="457200" y="838200"/>
            <a:ext cx="7620000" cy="444624"/>
          </a:xfrm>
          <a:prstGeom prst="rect">
            <a:avLst/>
          </a:prstGeom>
          <a:noFill/>
        </p:spPr>
        <p:txBody>
          <a:bodyPr wrap="square" rtlCol="0">
            <a:noAutofit/>
          </a:bodyPr>
          <a:lstStyle/>
          <a:p>
            <a:pPr marL="285750" indent="-285750" defTabSz="457200" fontAlgn="base">
              <a:spcBef>
                <a:spcPct val="0"/>
              </a:spcBef>
              <a:spcAft>
                <a:spcPct val="0"/>
              </a:spcAft>
              <a:buFont typeface="Arial" panose="020B0604020202020204" pitchFamily="34" charset="0"/>
              <a:buChar char="•"/>
            </a:pPr>
            <a:r>
              <a:rPr lang="en-US" dirty="0"/>
              <a:t>MIRTM with six 5-minute intervals (total of 30 minutes)</a:t>
            </a:r>
            <a:endParaRPr lang="en-US" dirty="0" smtClean="0"/>
          </a:p>
        </p:txBody>
      </p:sp>
      <p:grpSp>
        <p:nvGrpSpPr>
          <p:cNvPr id="4" name="Group 3"/>
          <p:cNvGrpSpPr/>
          <p:nvPr/>
        </p:nvGrpSpPr>
        <p:grpSpPr>
          <a:xfrm>
            <a:off x="219450" y="1447800"/>
            <a:ext cx="8238750" cy="4719496"/>
            <a:chOff x="-571384" y="0"/>
            <a:chExt cx="7608040" cy="4041249"/>
          </a:xfrm>
        </p:grpSpPr>
        <p:sp>
          <p:nvSpPr>
            <p:cNvPr id="5" name="Rectangle 4"/>
            <p:cNvSpPr/>
            <p:nvPr/>
          </p:nvSpPr>
          <p:spPr>
            <a:xfrm>
              <a:off x="0" y="0"/>
              <a:ext cx="7036656" cy="3925718"/>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nvGrpSpPr>
            <p:cNvPr id="6" name="Group 5"/>
            <p:cNvGrpSpPr/>
            <p:nvPr/>
          </p:nvGrpSpPr>
          <p:grpSpPr>
            <a:xfrm>
              <a:off x="-571384" y="17799"/>
              <a:ext cx="7524490" cy="4023450"/>
              <a:chOff x="-738369" y="-85570"/>
              <a:chExt cx="7524554" cy="4023626"/>
            </a:xfrm>
          </p:grpSpPr>
          <p:grpSp>
            <p:nvGrpSpPr>
              <p:cNvPr id="7" name="Group 6"/>
              <p:cNvGrpSpPr/>
              <p:nvPr/>
            </p:nvGrpSpPr>
            <p:grpSpPr>
              <a:xfrm>
                <a:off x="-738369" y="308211"/>
                <a:ext cx="7524554" cy="3629845"/>
                <a:chOff x="-738369" y="-1890"/>
                <a:chExt cx="7524554" cy="3629845"/>
              </a:xfrm>
            </p:grpSpPr>
            <p:grpSp>
              <p:nvGrpSpPr>
                <p:cNvPr id="10" name="Group 9"/>
                <p:cNvGrpSpPr/>
                <p:nvPr/>
              </p:nvGrpSpPr>
              <p:grpSpPr>
                <a:xfrm>
                  <a:off x="-55425" y="-1890"/>
                  <a:ext cx="6841610" cy="3188049"/>
                  <a:chOff x="-55425" y="-1890"/>
                  <a:chExt cx="6841610" cy="3188049"/>
                </a:xfrm>
              </p:grpSpPr>
              <p:grpSp>
                <p:nvGrpSpPr>
                  <p:cNvPr id="15" name="Group 14"/>
                  <p:cNvGrpSpPr/>
                  <p:nvPr/>
                </p:nvGrpSpPr>
                <p:grpSpPr>
                  <a:xfrm>
                    <a:off x="445273" y="691239"/>
                    <a:ext cx="4768239" cy="2494920"/>
                    <a:chOff x="0" y="-525"/>
                    <a:chExt cx="4768239" cy="2494920"/>
                  </a:xfrm>
                </p:grpSpPr>
                <p:grpSp>
                  <p:nvGrpSpPr>
                    <p:cNvPr id="20" name="Group 19"/>
                    <p:cNvGrpSpPr/>
                    <p:nvPr/>
                  </p:nvGrpSpPr>
                  <p:grpSpPr>
                    <a:xfrm>
                      <a:off x="0" y="-525"/>
                      <a:ext cx="4768239" cy="2494920"/>
                      <a:chOff x="0" y="-525"/>
                      <a:chExt cx="4768239" cy="2494920"/>
                    </a:xfrm>
                  </p:grpSpPr>
                  <p:cxnSp>
                    <p:nvCxnSpPr>
                      <p:cNvPr id="22" name="AutoShape 228"/>
                      <p:cNvCxnSpPr>
                        <a:cxnSpLocks noChangeShapeType="1"/>
                      </p:cNvCxnSpPr>
                      <p:nvPr/>
                    </p:nvCxnSpPr>
                    <p:spPr bwMode="auto">
                      <a:xfrm>
                        <a:off x="1105231" y="612807"/>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3" name="AutoShape 228"/>
                      <p:cNvCxnSpPr>
                        <a:cxnSpLocks noChangeShapeType="1"/>
                      </p:cNvCxnSpPr>
                      <p:nvPr/>
                    </p:nvCxnSpPr>
                    <p:spPr bwMode="auto">
                      <a:xfrm>
                        <a:off x="1470991" y="789420"/>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4" name="AutoShape 228"/>
                      <p:cNvCxnSpPr>
                        <a:cxnSpLocks noChangeShapeType="1"/>
                      </p:cNvCxnSpPr>
                      <p:nvPr/>
                    </p:nvCxnSpPr>
                    <p:spPr bwMode="auto">
                      <a:xfrm>
                        <a:off x="2186609"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5" name="AutoShape 228"/>
                      <p:cNvCxnSpPr>
                        <a:cxnSpLocks noChangeShapeType="1"/>
                      </p:cNvCxnSpPr>
                      <p:nvPr/>
                    </p:nvCxnSpPr>
                    <p:spPr bwMode="auto">
                      <a:xfrm>
                        <a:off x="2552369"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6" name="AutoShape 228"/>
                      <p:cNvCxnSpPr>
                        <a:cxnSpLocks noChangeShapeType="1"/>
                      </p:cNvCxnSpPr>
                      <p:nvPr/>
                    </p:nvCxnSpPr>
                    <p:spPr bwMode="auto">
                      <a:xfrm>
                        <a:off x="3275937"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7" name="AutoShape 228"/>
                      <p:cNvCxnSpPr>
                        <a:cxnSpLocks noChangeShapeType="1"/>
                      </p:cNvCxnSpPr>
                      <p:nvPr/>
                    </p:nvCxnSpPr>
                    <p:spPr bwMode="auto">
                      <a:xfrm>
                        <a:off x="3633746" y="524786"/>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8" name="AutoShape 228"/>
                      <p:cNvCxnSpPr>
                        <a:cxnSpLocks noChangeShapeType="1"/>
                      </p:cNvCxnSpPr>
                      <p:nvPr/>
                    </p:nvCxnSpPr>
                    <p:spPr bwMode="auto">
                      <a:xfrm>
                        <a:off x="4357315" y="524786"/>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cxnSp>
                    <p:nvCxnSpPr>
                      <p:cNvPr id="29" name="AutoShape 228"/>
                      <p:cNvCxnSpPr>
                        <a:cxnSpLocks noChangeShapeType="1"/>
                      </p:cNvCxnSpPr>
                      <p:nvPr/>
                    </p:nvCxnSpPr>
                    <p:spPr bwMode="auto">
                      <a:xfrm>
                        <a:off x="381663" y="532738"/>
                        <a:ext cx="0" cy="1704975"/>
                      </a:xfrm>
                      <a:prstGeom prst="straightConnector1">
                        <a:avLst/>
                      </a:prstGeom>
                      <a:noFill/>
                      <a:ln w="9525" cap="rnd">
                        <a:solidFill>
                          <a:srgbClr val="000000"/>
                        </a:solidFill>
                        <a:prstDash val="sysDot"/>
                        <a:round/>
                        <a:headEnd/>
                        <a:tailEnd/>
                      </a:ln>
                      <a:extLst>
                        <a:ext uri="{909E8E84-426E-40DD-AFC4-6F175D3DCCD1}">
                          <a14:hiddenFill xmlns:a14="http://schemas.microsoft.com/office/drawing/2010/main">
                            <a:noFill/>
                          </a14:hiddenFill>
                        </a:ext>
                      </a:extLst>
                    </p:spPr>
                  </p:cxnSp>
                  <p:grpSp>
                    <p:nvGrpSpPr>
                      <p:cNvPr id="30" name="Group 29"/>
                      <p:cNvGrpSpPr/>
                      <p:nvPr/>
                    </p:nvGrpSpPr>
                    <p:grpSpPr>
                      <a:xfrm>
                        <a:off x="0" y="-525"/>
                        <a:ext cx="4768239" cy="2334150"/>
                        <a:chOff x="264937" y="647175"/>
                        <a:chExt cx="4768239" cy="2334150"/>
                      </a:xfrm>
                    </p:grpSpPr>
                    <p:cxnSp>
                      <p:nvCxnSpPr>
                        <p:cNvPr id="61" name="AutoShape 238"/>
                        <p:cNvCxnSpPr>
                          <a:cxnSpLocks noChangeShapeType="1"/>
                        </p:cNvCxnSpPr>
                        <p:nvPr/>
                      </p:nvCxnSpPr>
                      <p:spPr bwMode="auto">
                        <a:xfrm>
                          <a:off x="4256722" y="647700"/>
                          <a:ext cx="139"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2" name="AutoShape 239"/>
                        <p:cNvCxnSpPr>
                          <a:cxnSpLocks noChangeShapeType="1"/>
                        </p:cNvCxnSpPr>
                        <p:nvPr/>
                      </p:nvCxnSpPr>
                      <p:spPr bwMode="auto">
                        <a:xfrm>
                          <a:off x="3170279" y="647700"/>
                          <a:ext cx="635"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3" name="AutoShape 240"/>
                        <p:cNvCxnSpPr>
                          <a:cxnSpLocks noChangeShapeType="1"/>
                        </p:cNvCxnSpPr>
                        <p:nvPr/>
                      </p:nvCxnSpPr>
                      <p:spPr bwMode="auto">
                        <a:xfrm>
                          <a:off x="2083780" y="647700"/>
                          <a:ext cx="635" cy="2333625"/>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4" name="AutoShape 241"/>
                        <p:cNvCxnSpPr>
                          <a:cxnSpLocks noChangeShapeType="1"/>
                        </p:cNvCxnSpPr>
                        <p:nvPr/>
                      </p:nvCxnSpPr>
                      <p:spPr bwMode="auto">
                        <a:xfrm>
                          <a:off x="999501" y="647175"/>
                          <a:ext cx="635" cy="2333624"/>
                        </a:xfrm>
                        <a:prstGeom prst="straightConnector1">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65" name="AutoShape 243"/>
                        <p:cNvCxnSpPr>
                          <a:cxnSpLocks noChangeShapeType="1"/>
                        </p:cNvCxnSpPr>
                        <p:nvPr/>
                      </p:nvCxnSpPr>
                      <p:spPr bwMode="auto">
                        <a:xfrm>
                          <a:off x="264937" y="1172210"/>
                          <a:ext cx="4768239" cy="1698"/>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66" name="AutoShape 244"/>
                        <p:cNvSpPr>
                          <a:spLocks noChangeArrowheads="1"/>
                        </p:cNvSpPr>
                        <p:nvPr/>
                      </p:nvSpPr>
                      <p:spPr bwMode="auto">
                        <a:xfrm>
                          <a:off x="59563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7" name="AutoShape 245"/>
                        <p:cNvSpPr>
                          <a:spLocks noChangeArrowheads="1"/>
                        </p:cNvSpPr>
                        <p:nvPr/>
                      </p:nvSpPr>
                      <p:spPr bwMode="auto">
                        <a:xfrm>
                          <a:off x="168084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8" name="AutoShape 246"/>
                        <p:cNvSpPr>
                          <a:spLocks noChangeArrowheads="1"/>
                        </p:cNvSpPr>
                        <p:nvPr/>
                      </p:nvSpPr>
                      <p:spPr bwMode="auto">
                        <a:xfrm>
                          <a:off x="276606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69" name="AutoShape 247"/>
                        <p:cNvSpPr>
                          <a:spLocks noChangeArrowheads="1"/>
                        </p:cNvSpPr>
                        <p:nvPr/>
                      </p:nvSpPr>
                      <p:spPr bwMode="auto">
                        <a:xfrm>
                          <a:off x="95694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0" name="AutoShape 248"/>
                        <p:cNvSpPr>
                          <a:spLocks noChangeArrowheads="1"/>
                        </p:cNvSpPr>
                        <p:nvPr/>
                      </p:nvSpPr>
                      <p:spPr bwMode="auto">
                        <a:xfrm>
                          <a:off x="204216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1" name="AutoShape 249"/>
                        <p:cNvSpPr>
                          <a:spLocks noChangeArrowheads="1"/>
                        </p:cNvSpPr>
                        <p:nvPr/>
                      </p:nvSpPr>
                      <p:spPr bwMode="auto">
                        <a:xfrm>
                          <a:off x="348932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2" name="AutoShape 250"/>
                        <p:cNvSpPr>
                          <a:spLocks noChangeArrowheads="1"/>
                        </p:cNvSpPr>
                        <p:nvPr/>
                      </p:nvSpPr>
                      <p:spPr bwMode="auto">
                        <a:xfrm>
                          <a:off x="131889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3" name="AutoShape 251"/>
                        <p:cNvSpPr>
                          <a:spLocks noChangeArrowheads="1"/>
                        </p:cNvSpPr>
                        <p:nvPr/>
                      </p:nvSpPr>
                      <p:spPr bwMode="auto">
                        <a:xfrm>
                          <a:off x="2404110"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4" name="AutoShape 252"/>
                        <p:cNvSpPr>
                          <a:spLocks noChangeArrowheads="1"/>
                        </p:cNvSpPr>
                        <p:nvPr/>
                      </p:nvSpPr>
                      <p:spPr bwMode="auto">
                        <a:xfrm>
                          <a:off x="4213225" y="1124585"/>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5" name="AutoShape 262"/>
                        <p:cNvSpPr>
                          <a:spLocks noChangeArrowheads="1"/>
                        </p:cNvSpPr>
                        <p:nvPr/>
                      </p:nvSpPr>
                      <p:spPr bwMode="auto">
                        <a:xfrm>
                          <a:off x="3128010"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6" name="AutoShape 263"/>
                        <p:cNvSpPr>
                          <a:spLocks noChangeArrowheads="1"/>
                        </p:cNvSpPr>
                        <p:nvPr/>
                      </p:nvSpPr>
                      <p:spPr bwMode="auto">
                        <a:xfrm>
                          <a:off x="3851275"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sp>
                      <p:nvSpPr>
                        <p:cNvPr id="77" name="AutoShape 264"/>
                        <p:cNvSpPr>
                          <a:spLocks noChangeArrowheads="1"/>
                        </p:cNvSpPr>
                        <p:nvPr/>
                      </p:nvSpPr>
                      <p:spPr bwMode="auto">
                        <a:xfrm>
                          <a:off x="4574540" y="1115060"/>
                          <a:ext cx="90805" cy="90805"/>
                        </a:xfrm>
                        <a:prstGeom prst="flowChartConnector">
                          <a:avLst/>
                        </a:pr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dirty="0"/>
                        </a:p>
                      </p:txBody>
                    </p:sp>
                  </p:grpSp>
                  <p:grpSp>
                    <p:nvGrpSpPr>
                      <p:cNvPr id="31" name="Group 30"/>
                      <p:cNvGrpSpPr/>
                      <p:nvPr/>
                    </p:nvGrpSpPr>
                    <p:grpSpPr>
                      <a:xfrm>
                        <a:off x="747423" y="859298"/>
                        <a:ext cx="2477532" cy="982578"/>
                        <a:chOff x="0" y="80070"/>
                        <a:chExt cx="2477532" cy="982578"/>
                      </a:xfrm>
                    </p:grpSpPr>
                    <p:sp>
                      <p:nvSpPr>
                        <p:cNvPr id="32" name="Text Box 255" descr="50%"/>
                        <p:cNvSpPr txBox="1">
                          <a:spLocks noChangeArrowheads="1"/>
                        </p:cNvSpPr>
                        <p:nvPr/>
                      </p:nvSpPr>
                      <p:spPr bwMode="auto">
                        <a:xfrm>
                          <a:off x="415770" y="946916"/>
                          <a:ext cx="269829"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grpSp>
                      <p:nvGrpSpPr>
                        <p:cNvPr id="34" name="Group 33"/>
                        <p:cNvGrpSpPr/>
                        <p:nvPr/>
                      </p:nvGrpSpPr>
                      <p:grpSpPr>
                        <a:xfrm>
                          <a:off x="0" y="80070"/>
                          <a:ext cx="2477532" cy="982578"/>
                          <a:chOff x="0" y="80070"/>
                          <a:chExt cx="2477532" cy="982578"/>
                        </a:xfrm>
                      </p:grpSpPr>
                      <p:sp>
                        <p:nvSpPr>
                          <p:cNvPr id="35" name="Text Box 255" descr="50%"/>
                          <p:cNvSpPr txBox="1">
                            <a:spLocks noChangeArrowheads="1"/>
                          </p:cNvSpPr>
                          <p:nvPr/>
                        </p:nvSpPr>
                        <p:spPr bwMode="auto">
                          <a:xfrm>
                            <a:off x="47708" y="80070"/>
                            <a:ext cx="269875"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6" name="Text Box 256" descr="50%"/>
                          <p:cNvSpPr txBox="1">
                            <a:spLocks noChangeArrowheads="1"/>
                          </p:cNvSpPr>
                          <p:nvPr/>
                        </p:nvSpPr>
                        <p:spPr bwMode="auto">
                          <a:xfrm>
                            <a:off x="405516"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7" name="Text Box 257" descr="50%"/>
                          <p:cNvSpPr txBox="1">
                            <a:spLocks noChangeArrowheads="1"/>
                          </p:cNvSpPr>
                          <p:nvPr/>
                        </p:nvSpPr>
                        <p:spPr bwMode="auto">
                          <a:xfrm>
                            <a:off x="771276"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8" name="Text Box 258" descr="50%"/>
                          <p:cNvSpPr txBox="1">
                            <a:spLocks noChangeArrowheads="1"/>
                          </p:cNvSpPr>
                          <p:nvPr/>
                        </p:nvSpPr>
                        <p:spPr bwMode="auto">
                          <a:xfrm>
                            <a:off x="1129085"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39" name="Text Box 259" descr="50%"/>
                          <p:cNvSpPr txBox="1">
                            <a:spLocks noChangeArrowheads="1"/>
                          </p:cNvSpPr>
                          <p:nvPr/>
                        </p:nvSpPr>
                        <p:spPr bwMode="auto">
                          <a:xfrm>
                            <a:off x="1494845"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0" name="Text Box 260" descr="50%"/>
                          <p:cNvSpPr txBox="1">
                            <a:spLocks noChangeArrowheads="1"/>
                          </p:cNvSpPr>
                          <p:nvPr/>
                        </p:nvSpPr>
                        <p:spPr bwMode="auto">
                          <a:xfrm>
                            <a:off x="1852654" y="8007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1" name="AutoShape 309"/>
                          <p:cNvSpPr>
                            <a:spLocks noChangeArrowheads="1"/>
                          </p:cNvSpPr>
                          <p:nvPr/>
                        </p:nvSpPr>
                        <p:spPr bwMode="auto">
                          <a:xfrm>
                            <a:off x="0" y="83867"/>
                            <a:ext cx="126365" cy="95250"/>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42" name="Text Box 256" descr="50%"/>
                          <p:cNvSpPr txBox="1">
                            <a:spLocks noChangeArrowheads="1"/>
                          </p:cNvSpPr>
                          <p:nvPr/>
                        </p:nvSpPr>
                        <p:spPr bwMode="auto">
                          <a:xfrm>
                            <a:off x="741665" y="953186"/>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3" name="Text Box 257" descr="50%"/>
                          <p:cNvSpPr txBox="1">
                            <a:spLocks noChangeArrowheads="1"/>
                          </p:cNvSpPr>
                          <p:nvPr/>
                        </p:nvSpPr>
                        <p:spPr bwMode="auto">
                          <a:xfrm>
                            <a:off x="1105676" y="95018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4" name="Text Box 258" descr="50%"/>
                          <p:cNvSpPr txBox="1">
                            <a:spLocks noChangeArrowheads="1"/>
                          </p:cNvSpPr>
                          <p:nvPr/>
                        </p:nvSpPr>
                        <p:spPr bwMode="auto">
                          <a:xfrm>
                            <a:off x="1484073" y="957872"/>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5" name="Text Box 259" descr="50%"/>
                          <p:cNvSpPr txBox="1">
                            <a:spLocks noChangeArrowheads="1"/>
                          </p:cNvSpPr>
                          <p:nvPr/>
                        </p:nvSpPr>
                        <p:spPr bwMode="auto">
                          <a:xfrm>
                            <a:off x="1849780" y="95041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6" name="Text Box 260" descr="50%"/>
                          <p:cNvSpPr txBox="1">
                            <a:spLocks noChangeArrowheads="1"/>
                          </p:cNvSpPr>
                          <p:nvPr/>
                        </p:nvSpPr>
                        <p:spPr bwMode="auto">
                          <a:xfrm>
                            <a:off x="2207703" y="950187"/>
                            <a:ext cx="269829"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47" name="AutoShape 309"/>
                          <p:cNvSpPr>
                            <a:spLocks noChangeArrowheads="1"/>
                          </p:cNvSpPr>
                          <p:nvPr/>
                        </p:nvSpPr>
                        <p:spPr bwMode="auto">
                          <a:xfrm>
                            <a:off x="385952" y="967398"/>
                            <a:ext cx="126344" cy="95250"/>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grpSp>
                  </p:grpSp>
                </p:grpSp>
                <p:sp>
                  <p:nvSpPr>
                    <p:cNvPr id="21" name="Text Box 242"/>
                    <p:cNvSpPr txBox="1">
                      <a:spLocks noChangeArrowheads="1"/>
                    </p:cNvSpPr>
                    <p:nvPr/>
                  </p:nvSpPr>
                  <p:spPr bwMode="auto">
                    <a:xfrm>
                      <a:off x="143124" y="182880"/>
                      <a:ext cx="4556097" cy="27876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a:spcBef>
                          <a:spcPts val="0"/>
                        </a:spcBef>
                        <a:spcAft>
                          <a:spcPts val="0"/>
                        </a:spcAft>
                      </a:pPr>
                      <a:r>
                        <a:rPr lang="en-US" sz="1200" i="1" dirty="0">
                          <a:effectLst/>
                          <a:latin typeface="Times New Roman" panose="02020603050405020304" pitchFamily="18" charset="0"/>
                          <a:ea typeface="SimSun" panose="02010600030101010101" pitchFamily="2" charset="-122"/>
                        </a:rPr>
                        <a:t>8:40  </a:t>
                      </a:r>
                      <a:r>
                        <a:rPr lang="en-US" sz="1200" i="1" dirty="0" smtClean="0">
                          <a:effectLst/>
                          <a:latin typeface="Times New Roman" panose="02020603050405020304" pitchFamily="18" charset="0"/>
                          <a:ea typeface="SimSun" panose="02010600030101010101" pitchFamily="2" charset="-122"/>
                        </a:rPr>
                        <a:t> 8:45    </a:t>
                      </a:r>
                      <a:r>
                        <a:rPr lang="en-US" sz="1200" i="1" dirty="0">
                          <a:effectLst/>
                          <a:latin typeface="Times New Roman" panose="02020603050405020304" pitchFamily="18" charset="0"/>
                          <a:ea typeface="SimSun" panose="02010600030101010101" pitchFamily="2" charset="-122"/>
                        </a:rPr>
                        <a:t>8:50 </a:t>
                      </a:r>
                      <a:r>
                        <a:rPr lang="en-US" sz="1200" i="1" dirty="0" smtClean="0">
                          <a:effectLst/>
                          <a:latin typeface="Times New Roman" panose="02020603050405020304" pitchFamily="18" charset="0"/>
                          <a:ea typeface="SimSun" panose="02010600030101010101" pitchFamily="2" charset="-122"/>
                        </a:rPr>
                        <a:t>  </a:t>
                      </a:r>
                      <a:r>
                        <a:rPr lang="en-US" sz="1200" i="1" dirty="0">
                          <a:effectLst/>
                          <a:latin typeface="Times New Roman" panose="02020603050405020304" pitchFamily="18" charset="0"/>
                          <a:ea typeface="SimSun" panose="02010600030101010101" pitchFamily="2" charset="-122"/>
                        </a:rPr>
                        <a:t>8:55  </a:t>
                      </a:r>
                      <a:r>
                        <a:rPr lang="en-US" sz="1200" i="1" dirty="0" smtClean="0">
                          <a:effectLst/>
                          <a:latin typeface="Times New Roman" panose="02020603050405020304" pitchFamily="18" charset="0"/>
                          <a:ea typeface="SimSun" panose="02010600030101010101" pitchFamily="2" charset="-122"/>
                        </a:rPr>
                        <a:t> 9:00   9:05   </a:t>
                      </a:r>
                      <a:r>
                        <a:rPr lang="en-US" sz="1200" i="1" dirty="0">
                          <a:effectLst/>
                          <a:latin typeface="Times New Roman" panose="02020603050405020304" pitchFamily="18" charset="0"/>
                          <a:ea typeface="SimSun" panose="02010600030101010101" pitchFamily="2" charset="-122"/>
                        </a:rPr>
                        <a:t>9:10  </a:t>
                      </a:r>
                      <a:r>
                        <a:rPr lang="en-US" sz="1200" i="1" dirty="0" smtClean="0">
                          <a:effectLst/>
                          <a:latin typeface="Times New Roman" panose="02020603050405020304" pitchFamily="18" charset="0"/>
                          <a:ea typeface="SimSun" panose="02010600030101010101" pitchFamily="2" charset="-122"/>
                        </a:rPr>
                        <a:t> 9:15  9:20   9:25   </a:t>
                      </a:r>
                      <a:r>
                        <a:rPr lang="en-US" sz="1200" i="1" dirty="0">
                          <a:effectLst/>
                          <a:latin typeface="Times New Roman" panose="02020603050405020304" pitchFamily="18" charset="0"/>
                          <a:ea typeface="SimSun" panose="02010600030101010101" pitchFamily="2" charset="-122"/>
                        </a:rPr>
                        <a:t>9:30 </a:t>
                      </a:r>
                      <a:r>
                        <a:rPr lang="en-US" sz="1200" i="1" dirty="0" smtClean="0">
                          <a:effectLst/>
                          <a:latin typeface="Times New Roman" panose="02020603050405020304" pitchFamily="18" charset="0"/>
                          <a:ea typeface="SimSun" panose="02010600030101010101" pitchFamily="2" charset="-122"/>
                        </a:rPr>
                        <a:t>  </a:t>
                      </a:r>
                      <a:r>
                        <a:rPr lang="en-US" sz="1200" i="1" dirty="0">
                          <a:effectLst/>
                          <a:latin typeface="Times New Roman" panose="02020603050405020304" pitchFamily="18" charset="0"/>
                          <a:ea typeface="SimSun" panose="02010600030101010101" pitchFamily="2" charset="-122"/>
                        </a:rPr>
                        <a:t>9:35</a:t>
                      </a:r>
                      <a:endParaRPr lang="en-US" sz="1200" dirty="0">
                        <a:effectLst/>
                        <a:latin typeface="Times New Roman" panose="02020603050405020304" pitchFamily="18" charset="0"/>
                        <a:ea typeface="SimSun" panose="02010600030101010101" pitchFamily="2" charset="-122"/>
                      </a:endParaRPr>
                    </a:p>
                  </p:txBody>
                </p:sp>
              </p:grpSp>
              <p:sp>
                <p:nvSpPr>
                  <p:cNvPr id="16" name="Text Box 2"/>
                  <p:cNvSpPr txBox="1">
                    <a:spLocks noChangeArrowheads="1"/>
                  </p:cNvSpPr>
                  <p:nvPr/>
                </p:nvSpPr>
                <p:spPr bwMode="auto">
                  <a:xfrm>
                    <a:off x="219015" y="360374"/>
                    <a:ext cx="6567170" cy="30162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Intervals where </a:t>
                    </a:r>
                    <a:r>
                      <a:rPr lang="en-US" sz="1200" b="1" u="sng" dirty="0">
                        <a:effectLst/>
                        <a:latin typeface="Times New Roman" panose="02020603050405020304" pitchFamily="18" charset="0"/>
                        <a:ea typeface="SimSun" panose="02010600030101010101" pitchFamily="2" charset="-122"/>
                      </a:rPr>
                      <a:t>ONLY</a:t>
                    </a:r>
                    <a:r>
                      <a:rPr lang="en-US" sz="1200" dirty="0">
                        <a:effectLst/>
                        <a:latin typeface="Times New Roman" panose="02020603050405020304" pitchFamily="18" charset="0"/>
                        <a:ea typeface="SimSun" panose="02010600030101010101" pitchFamily="2" charset="-122"/>
                      </a:rPr>
                      <a:t> Commitment Instructions are </a:t>
                    </a:r>
                    <a:r>
                      <a:rPr lang="en-US" sz="1200" b="1" u="sng" dirty="0">
                        <a:effectLst/>
                        <a:latin typeface="Times New Roman" panose="02020603050405020304" pitchFamily="18" charset="0"/>
                        <a:ea typeface="SimSun" panose="02010600030101010101" pitchFamily="2" charset="-122"/>
                      </a:rPr>
                      <a:t>binding</a:t>
                    </a:r>
                    <a:r>
                      <a:rPr lang="en-US" sz="1200" dirty="0">
                        <a:effectLst/>
                        <a:latin typeface="Times New Roman" panose="02020603050405020304" pitchFamily="18" charset="0"/>
                        <a:ea typeface="SimSun" panose="02010600030101010101" pitchFamily="2" charset="-122"/>
                      </a:rPr>
                      <a:t> and the LMPs and MW awards (energy, AS) are </a:t>
                    </a:r>
                    <a:r>
                      <a:rPr lang="en-US" sz="1200" b="1" u="sng" dirty="0">
                        <a:effectLst/>
                        <a:latin typeface="Times New Roman" panose="02020603050405020304" pitchFamily="18" charset="0"/>
                        <a:ea typeface="SimSun" panose="02010600030101010101" pitchFamily="2" charset="-122"/>
                      </a:rPr>
                      <a:t>indicative</a:t>
                    </a:r>
                    <a:r>
                      <a:rPr lang="en-US" sz="1200" dirty="0">
                        <a:effectLst/>
                        <a:latin typeface="Times New Roman" panose="02020603050405020304" pitchFamily="18" charset="0"/>
                        <a:ea typeface="SimSun" panose="02010600030101010101" pitchFamily="2" charset="-122"/>
                      </a:rPr>
                      <a:t> </a:t>
                    </a:r>
                  </a:p>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17" name="Text Box 759"/>
                  <p:cNvSpPr txBox="1"/>
                  <p:nvPr/>
                </p:nvSpPr>
                <p:spPr>
                  <a:xfrm>
                    <a:off x="220900" y="-1890"/>
                    <a:ext cx="5581650" cy="255271"/>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Interval where the LMPs, MW awards (energy, AS) and Commitment Instructions are </a:t>
                    </a:r>
                    <a:r>
                      <a:rPr lang="en-US" sz="1200" b="1" u="sng" dirty="0">
                        <a:effectLst/>
                        <a:latin typeface="Times New Roman" panose="02020603050405020304" pitchFamily="18" charset="0"/>
                        <a:ea typeface="SimSun" panose="02010600030101010101" pitchFamily="2" charset="-122"/>
                      </a:rPr>
                      <a:t>ALL</a:t>
                    </a:r>
                    <a:r>
                      <a:rPr lang="en-US" sz="1200" dirty="0">
                        <a:effectLst/>
                        <a:latin typeface="Times New Roman" panose="02020603050405020304" pitchFamily="18" charset="0"/>
                        <a:ea typeface="SimSun" panose="02010600030101010101" pitchFamily="2" charset="-122"/>
                      </a:rPr>
                      <a:t> </a:t>
                    </a:r>
                    <a:r>
                      <a:rPr lang="en-US" sz="1200" b="1" u="sng" dirty="0">
                        <a:effectLst/>
                        <a:latin typeface="Times New Roman" panose="02020603050405020304" pitchFamily="18" charset="0"/>
                        <a:ea typeface="SimSun" panose="02010600030101010101" pitchFamily="2" charset="-122"/>
                      </a:rPr>
                      <a:t>binding</a:t>
                    </a:r>
                    <a:r>
                      <a:rPr lang="en-US" sz="1200" dirty="0">
                        <a:effectLst/>
                        <a:latin typeface="Times New Roman" panose="02020603050405020304" pitchFamily="18" charset="0"/>
                        <a:ea typeface="SimSun" panose="02010600030101010101" pitchFamily="2" charset="-122"/>
                      </a:rPr>
                      <a:t> commitment instructions</a:t>
                    </a:r>
                  </a:p>
                </p:txBody>
              </p:sp>
              <p:sp>
                <p:nvSpPr>
                  <p:cNvPr id="18" name="Text Box 256" descr="50%"/>
                  <p:cNvSpPr txBox="1">
                    <a:spLocks noChangeArrowheads="1"/>
                  </p:cNvSpPr>
                  <p:nvPr/>
                </p:nvSpPr>
                <p:spPr bwMode="auto">
                  <a:xfrm>
                    <a:off x="-55425" y="458800"/>
                    <a:ext cx="269875" cy="104775"/>
                  </a:xfrm>
                  <a:prstGeom prst="rect">
                    <a:avLst/>
                  </a:prstGeom>
                  <a:pattFill prst="pct50">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sp>
                <p:nvSpPr>
                  <p:cNvPr id="19" name="Text Box 256" descr="50%"/>
                  <p:cNvSpPr txBox="1">
                    <a:spLocks noChangeArrowheads="1"/>
                  </p:cNvSpPr>
                  <p:nvPr/>
                </p:nvSpPr>
                <p:spPr bwMode="auto">
                  <a:xfrm>
                    <a:off x="-48203" y="113646"/>
                    <a:ext cx="269875" cy="104775"/>
                  </a:xfrm>
                  <a:prstGeom prst="rect">
                    <a:avLst/>
                  </a:prstGeom>
                  <a:pattFill prst="lgCheck">
                    <a:fgClr>
                      <a:srgbClr val="000000"/>
                    </a:fgClr>
                    <a:bgClr>
                      <a:srgbClr val="FFFFFF"/>
                    </a:bgClr>
                  </a:pattFill>
                  <a:ln w="9525">
                    <a:solidFill>
                      <a:srgbClr val="000000"/>
                    </a:solidFill>
                    <a:miter lim="800000"/>
                    <a:headEnd/>
                    <a:tailEnd/>
                  </a:ln>
                </p:spPr>
                <p:txBody>
                  <a:bodyPr rot="0" vert="horz" wrap="square" lIns="91440" tIns="45720" rIns="91440" bIns="45720" anchor="t" anchorCtr="0" upright="1">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 </a:t>
                    </a:r>
                  </a:p>
                </p:txBody>
              </p:sp>
            </p:grpSp>
            <p:sp>
              <p:nvSpPr>
                <p:cNvPr id="11" name="Rounded Rectangular Callout 10"/>
                <p:cNvSpPr/>
                <p:nvPr/>
              </p:nvSpPr>
              <p:spPr>
                <a:xfrm>
                  <a:off x="-738369" y="3087570"/>
                  <a:ext cx="1688548" cy="540385"/>
                </a:xfrm>
                <a:prstGeom prst="wedgeRoundRectCallout">
                  <a:avLst>
                    <a:gd name="adj1" fmla="val 37430"/>
                    <a:gd name="adj2" fmla="val -91144"/>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SimSun" panose="02010600030101010101" pitchFamily="2" charset="-122"/>
                    </a:rPr>
                    <a:t>Sequence of Multi-Interval RT Markets</a:t>
                  </a:r>
                  <a:endParaRPr lang="en-US" sz="1200" dirty="0">
                    <a:effectLst/>
                    <a:latin typeface="Times New Roman" panose="02020603050405020304" pitchFamily="18" charset="0"/>
                    <a:ea typeface="SimSun" panose="02010600030101010101" pitchFamily="2" charset="-122"/>
                  </a:endParaRPr>
                </a:p>
              </p:txBody>
            </p:sp>
            <p:sp>
              <p:nvSpPr>
                <p:cNvPr id="12" name="Right Brace 11"/>
                <p:cNvSpPr/>
                <p:nvPr/>
              </p:nvSpPr>
              <p:spPr>
                <a:xfrm rot="10800000">
                  <a:off x="535222" y="1390762"/>
                  <a:ext cx="304889" cy="1469138"/>
                </a:xfrm>
                <a:prstGeom prst="rightBrace">
                  <a:avLst>
                    <a:gd name="adj1" fmla="val 53399"/>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sp>
              <p:nvSpPr>
                <p:cNvPr id="13" name="Rounded Rectangular Callout 12"/>
                <p:cNvSpPr/>
                <p:nvPr/>
              </p:nvSpPr>
              <p:spPr>
                <a:xfrm>
                  <a:off x="3259664" y="1685363"/>
                  <a:ext cx="2343462" cy="349250"/>
                </a:xfrm>
                <a:prstGeom prst="wedgeRoundRectCallout">
                  <a:avLst>
                    <a:gd name="adj1" fmla="val -36347"/>
                    <a:gd name="adj2" fmla="val -76570"/>
                    <a:gd name="adj3" fmla="val 16667"/>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45720" tIns="45720" rIns="45720" bIns="45720" numCol="1" spcCol="0" rtlCol="0" fromWordArt="0" anchor="ctr" anchorCtr="0" forceAA="0" compatLnSpc="1">
                  <a:prstTxWarp prst="textNoShape">
                    <a:avLst/>
                  </a:prstTxWarp>
                  <a:noAutofit/>
                </a:bodyPr>
                <a:lstStyle/>
                <a:p>
                  <a:pPr marL="0" marR="0" algn="ctr">
                    <a:spcBef>
                      <a:spcPts val="0"/>
                    </a:spcBef>
                    <a:spcAft>
                      <a:spcPts val="0"/>
                    </a:spcAft>
                  </a:pPr>
                  <a:r>
                    <a:rPr lang="en-US" sz="1200" dirty="0">
                      <a:solidFill>
                        <a:srgbClr val="000000"/>
                      </a:solidFill>
                      <a:effectLst/>
                      <a:latin typeface="Times New Roman" panose="02020603050405020304" pitchFamily="18" charset="0"/>
                      <a:ea typeface="SimSun" panose="02010600030101010101" pitchFamily="2" charset="-122"/>
                    </a:rPr>
                    <a:t>Analysis window of rolling 30 minutes </a:t>
                  </a:r>
                  <a:endParaRPr lang="en-US" sz="1200" dirty="0">
                    <a:effectLst/>
                    <a:latin typeface="Times New Roman" panose="02020603050405020304" pitchFamily="18" charset="0"/>
                    <a:ea typeface="SimSun" panose="02010600030101010101" pitchFamily="2" charset="-122"/>
                  </a:endParaRPr>
                </a:p>
              </p:txBody>
            </p:sp>
            <p:sp>
              <p:nvSpPr>
                <p:cNvPr id="14" name="Left Brace 13"/>
                <p:cNvSpPr/>
                <p:nvPr/>
              </p:nvSpPr>
              <p:spPr>
                <a:xfrm rot="5400000">
                  <a:off x="2065738" y="286697"/>
                  <a:ext cx="389255" cy="227757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dirty="0"/>
                </a:p>
              </p:txBody>
            </p:sp>
          </p:grpSp>
          <p:sp>
            <p:nvSpPr>
              <p:cNvPr id="8" name="AutoShape 309"/>
              <p:cNvSpPr>
                <a:spLocks noChangeArrowheads="1"/>
              </p:cNvSpPr>
              <p:nvPr/>
            </p:nvSpPr>
            <p:spPr bwMode="auto">
              <a:xfrm>
                <a:off x="16647" y="65574"/>
                <a:ext cx="125730" cy="94615"/>
              </a:xfrm>
              <a:prstGeom prst="chevron">
                <a:avLst>
                  <a:gd name="adj" fmla="val 60005"/>
                </a:avLst>
              </a:prstGeom>
              <a:solidFill>
                <a:srgbClr val="000000"/>
              </a:solidFill>
              <a:ln w="9525">
                <a:solidFill>
                  <a:srgbClr val="000000"/>
                </a:solidFill>
                <a:miter lim="800000"/>
                <a:headEnd/>
                <a:tailEnd/>
              </a:ln>
            </p:spPr>
            <p:txBody>
              <a:bodyPr rot="0" vert="horz" wrap="square" lIns="91440" tIns="45720" rIns="91440" bIns="45720" anchor="t" anchorCtr="0" upright="1">
                <a:noAutofit/>
              </a:bodyPr>
              <a:lstStyle/>
              <a:p>
                <a:endParaRPr lang="en-US" dirty="0"/>
              </a:p>
            </p:txBody>
          </p:sp>
          <p:sp>
            <p:nvSpPr>
              <p:cNvPr id="9" name="Text Box 767"/>
              <p:cNvSpPr txBox="1"/>
              <p:nvPr/>
            </p:nvSpPr>
            <p:spPr>
              <a:xfrm>
                <a:off x="220900" y="-85570"/>
                <a:ext cx="6385163" cy="373713"/>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200" dirty="0">
                    <a:effectLst/>
                    <a:latin typeface="Times New Roman" panose="02020603050405020304" pitchFamily="18" charset="0"/>
                    <a:ea typeface="SimSun" panose="02010600030101010101" pitchFamily="2" charset="-122"/>
                  </a:rPr>
                  <a:t>RT Market Execution: Depicts the start and end times of the clearing process and the length of symbol is indicative of maximum time allowed to clear market</a:t>
                </a:r>
              </a:p>
            </p:txBody>
          </p:sp>
        </p:grpSp>
      </p:grpSp>
      <p:cxnSp>
        <p:nvCxnSpPr>
          <p:cNvPr id="49" name="Straight Arrow Connector 48"/>
          <p:cNvCxnSpPr>
            <a:stCxn id="35" idx="2"/>
          </p:cNvCxnSpPr>
          <p:nvPr/>
        </p:nvCxnSpPr>
        <p:spPr>
          <a:xfrm flipH="1">
            <a:off x="2508365" y="3864297"/>
            <a:ext cx="1" cy="2414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H="1">
            <a:off x="2887511" y="4876541"/>
            <a:ext cx="1" cy="24143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2100292" y="4144287"/>
            <a:ext cx="813533" cy="51648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Pricing run</a:t>
            </a:r>
            <a:endParaRPr lang="en-US" sz="1200" dirty="0">
              <a:solidFill>
                <a:schemeClr val="tx1"/>
              </a:solidFill>
            </a:endParaRPr>
          </a:p>
        </p:txBody>
      </p:sp>
      <p:sp>
        <p:nvSpPr>
          <p:cNvPr id="78" name="Rectangle 77"/>
          <p:cNvSpPr/>
          <p:nvPr/>
        </p:nvSpPr>
        <p:spPr>
          <a:xfrm>
            <a:off x="2474944" y="5134887"/>
            <a:ext cx="813533" cy="516489"/>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Pricing run</a:t>
            </a:r>
            <a:endParaRPr lang="en-US" sz="1200" dirty="0">
              <a:solidFill>
                <a:schemeClr val="tx1"/>
              </a:solidFill>
            </a:endParaRPr>
          </a:p>
        </p:txBody>
      </p:sp>
      <p:sp>
        <p:nvSpPr>
          <p:cNvPr id="53" name="TextBox 52"/>
          <p:cNvSpPr txBox="1"/>
          <p:nvPr/>
        </p:nvSpPr>
        <p:spPr>
          <a:xfrm>
            <a:off x="5679669" y="4455203"/>
            <a:ext cx="2698613" cy="461665"/>
          </a:xfrm>
          <a:prstGeom prst="rect">
            <a:avLst/>
          </a:prstGeom>
          <a:solidFill>
            <a:schemeClr val="bg2"/>
          </a:solidFill>
          <a:ln>
            <a:solidFill>
              <a:schemeClr val="accent1"/>
            </a:solidFill>
          </a:ln>
        </p:spPr>
        <p:txBody>
          <a:bodyPr wrap="square" rtlCol="0">
            <a:spAutoFit/>
          </a:bodyPr>
          <a:lstStyle/>
          <a:p>
            <a:pPr algn="ctr"/>
            <a:r>
              <a:rPr lang="en-US" sz="1200" dirty="0" smtClean="0">
                <a:solidFill>
                  <a:srgbClr val="000000"/>
                </a:solidFill>
                <a:latin typeface="Times New Roman" panose="02020603050405020304" pitchFamily="18" charset="0"/>
                <a:ea typeface="SimSun" panose="02010600030101010101" pitchFamily="2" charset="-122"/>
              </a:rPr>
              <a:t>1</a:t>
            </a:r>
            <a:r>
              <a:rPr lang="en-US" sz="1200" baseline="30000" dirty="0" smtClean="0">
                <a:solidFill>
                  <a:srgbClr val="000000"/>
                </a:solidFill>
                <a:latin typeface="Times New Roman" panose="02020603050405020304" pitchFamily="18" charset="0"/>
                <a:ea typeface="SimSun" panose="02010600030101010101" pitchFamily="2" charset="-122"/>
              </a:rPr>
              <a:t>st</a:t>
            </a:r>
            <a:r>
              <a:rPr lang="en-US" sz="1200" dirty="0" smtClean="0">
                <a:solidFill>
                  <a:srgbClr val="000000"/>
                </a:solidFill>
                <a:latin typeface="Times New Roman" panose="02020603050405020304" pitchFamily="18" charset="0"/>
                <a:ea typeface="SimSun" panose="02010600030101010101" pitchFamily="2" charset="-122"/>
              </a:rPr>
              <a:t> Interval Binding Base Point &amp;</a:t>
            </a:r>
          </a:p>
          <a:p>
            <a:pPr algn="ctr"/>
            <a:r>
              <a:rPr lang="en-US" sz="1200" dirty="0" smtClean="0">
                <a:solidFill>
                  <a:srgbClr val="000000"/>
                </a:solidFill>
                <a:latin typeface="Times New Roman" panose="02020603050405020304" pitchFamily="18" charset="0"/>
                <a:ea typeface="SimSun" panose="02010600030101010101" pitchFamily="2" charset="-122"/>
              </a:rPr>
              <a:t>Binding commitments for ALL intervals</a:t>
            </a:r>
            <a:endParaRPr lang="en-US" sz="1200" dirty="0">
              <a:latin typeface="Times New Roman" panose="02020603050405020304" pitchFamily="18" charset="0"/>
              <a:ea typeface="SimSun" panose="02010600030101010101" pitchFamily="2" charset="-122"/>
            </a:endParaRPr>
          </a:p>
        </p:txBody>
      </p:sp>
      <p:sp>
        <p:nvSpPr>
          <p:cNvPr id="79" name="TextBox 78"/>
          <p:cNvSpPr txBox="1"/>
          <p:nvPr/>
        </p:nvSpPr>
        <p:spPr>
          <a:xfrm>
            <a:off x="5912594" y="5011776"/>
            <a:ext cx="2340778" cy="276999"/>
          </a:xfrm>
          <a:prstGeom prst="rect">
            <a:avLst/>
          </a:prstGeom>
          <a:solidFill>
            <a:schemeClr val="bg2"/>
          </a:solidFill>
          <a:ln>
            <a:solidFill>
              <a:schemeClr val="accent1"/>
            </a:solidFill>
          </a:ln>
        </p:spPr>
        <p:txBody>
          <a:bodyPr wrap="square" rtlCol="0">
            <a:spAutoFit/>
          </a:bodyPr>
          <a:lstStyle/>
          <a:p>
            <a:pPr algn="ctr"/>
            <a:r>
              <a:rPr lang="en-US" sz="1200" dirty="0" smtClean="0">
                <a:solidFill>
                  <a:srgbClr val="000000"/>
                </a:solidFill>
                <a:latin typeface="Times New Roman" panose="02020603050405020304" pitchFamily="18" charset="0"/>
                <a:ea typeface="SimSun" panose="02010600030101010101" pitchFamily="2" charset="-122"/>
              </a:rPr>
              <a:t>1</a:t>
            </a:r>
            <a:r>
              <a:rPr lang="en-US" sz="1200" baseline="30000" dirty="0" smtClean="0">
                <a:solidFill>
                  <a:srgbClr val="000000"/>
                </a:solidFill>
                <a:latin typeface="Times New Roman" panose="02020603050405020304" pitchFamily="18" charset="0"/>
                <a:ea typeface="SimSun" panose="02010600030101010101" pitchFamily="2" charset="-122"/>
              </a:rPr>
              <a:t>st</a:t>
            </a:r>
            <a:r>
              <a:rPr lang="en-US" sz="1200" dirty="0" smtClean="0">
                <a:solidFill>
                  <a:srgbClr val="000000"/>
                </a:solidFill>
                <a:latin typeface="Times New Roman" panose="02020603050405020304" pitchFamily="18" charset="0"/>
                <a:ea typeface="SimSun" panose="02010600030101010101" pitchFamily="2" charset="-122"/>
              </a:rPr>
              <a:t> Interval Binding LMPs</a:t>
            </a:r>
            <a:endParaRPr lang="en-US" sz="1200" dirty="0">
              <a:latin typeface="Times New Roman" panose="02020603050405020304" pitchFamily="18" charset="0"/>
              <a:ea typeface="SimSun" panose="02010600030101010101" pitchFamily="2" charset="-122"/>
            </a:endParaRPr>
          </a:p>
        </p:txBody>
      </p:sp>
      <p:cxnSp>
        <p:nvCxnSpPr>
          <p:cNvPr id="55" name="Straight Arrow Connector 54"/>
          <p:cNvCxnSpPr>
            <a:stCxn id="53" idx="1"/>
          </p:cNvCxnSpPr>
          <p:nvPr/>
        </p:nvCxnSpPr>
        <p:spPr>
          <a:xfrm flipH="1" flipV="1">
            <a:off x="2597389" y="3897107"/>
            <a:ext cx="3082280" cy="7889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stCxn id="79" idx="1"/>
            <a:endCxn id="33" idx="3"/>
          </p:cNvCxnSpPr>
          <p:nvPr/>
        </p:nvCxnSpPr>
        <p:spPr>
          <a:xfrm flipH="1" flipV="1">
            <a:off x="2913825" y="4402532"/>
            <a:ext cx="2998769" cy="74774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80941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20</a:t>
            </a:fld>
            <a:endParaRPr lang="en-US"/>
          </a:p>
        </p:txBody>
      </p:sp>
      <p:sp>
        <p:nvSpPr>
          <p:cNvPr id="3" name="Rectangle 2"/>
          <p:cNvSpPr/>
          <p:nvPr/>
        </p:nvSpPr>
        <p:spPr>
          <a:xfrm>
            <a:off x="381000" y="2819400"/>
            <a:ext cx="7543800" cy="584775"/>
          </a:xfrm>
          <a:prstGeom prst="rect">
            <a:avLst/>
          </a:prstGeom>
        </p:spPr>
        <p:txBody>
          <a:bodyPr wrap="square">
            <a:spAutoFit/>
          </a:bodyPr>
          <a:lstStyle/>
          <a:p>
            <a:pPr algn="ctr"/>
            <a:r>
              <a:rPr lang="en-US" sz="3200" dirty="0" smtClean="0">
                <a:effectLst/>
                <a:latin typeface="Times New Roman" panose="02020603050405020304" pitchFamily="18" charset="0"/>
                <a:ea typeface="Calibri" panose="020F0502020204030204" pitchFamily="34" charset="0"/>
              </a:rPr>
              <a:t>Questions?</a:t>
            </a:r>
            <a:endParaRPr lang="en-US" sz="32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0727807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Modeling Review</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3" name="Content Placeholder 2"/>
          <p:cNvSpPr>
            <a:spLocks noGrp="1"/>
          </p:cNvSpPr>
          <p:nvPr>
            <p:ph idx="1"/>
          </p:nvPr>
        </p:nvSpPr>
        <p:spPr>
          <a:xfrm>
            <a:off x="304800" y="914400"/>
            <a:ext cx="8534400" cy="5410200"/>
          </a:xfrm>
        </p:spPr>
        <p:txBody>
          <a:bodyPr/>
          <a:lstStyle/>
          <a:p>
            <a:pPr marL="0" indent="0">
              <a:buNone/>
            </a:pPr>
            <a:r>
              <a:rPr lang="en-US" sz="1800" b="1" u="sng" dirty="0" smtClean="0"/>
              <a:t>Blocky </a:t>
            </a:r>
            <a:r>
              <a:rPr lang="en-US" sz="1800" b="1" u="sng" dirty="0"/>
              <a:t>Load </a:t>
            </a:r>
            <a:r>
              <a:rPr lang="en-US" sz="1800" b="1" u="sng" dirty="0" smtClean="0"/>
              <a:t>Resources</a:t>
            </a:r>
            <a:endParaRPr lang="en-US" sz="1800" b="1" u="sng" dirty="0"/>
          </a:p>
          <a:p>
            <a:pPr marL="548640"/>
            <a:endParaRPr lang="en-US" sz="1800" dirty="0" smtClean="0"/>
          </a:p>
          <a:p>
            <a:pPr marL="548640"/>
            <a:r>
              <a:rPr lang="en-US" sz="1800" dirty="0" smtClean="0"/>
              <a:t>Single </a:t>
            </a:r>
            <a:r>
              <a:rPr lang="en-US" sz="1800" dirty="0"/>
              <a:t>part Energy </a:t>
            </a:r>
            <a:r>
              <a:rPr lang="en-US" sz="1800" dirty="0" smtClean="0"/>
              <a:t>Bid-to-Buy </a:t>
            </a:r>
            <a:r>
              <a:rPr lang="en-US" sz="1800" dirty="0"/>
              <a:t>$/MWh (Not to exceed price, MW) </a:t>
            </a:r>
          </a:p>
          <a:p>
            <a:pPr marL="548640"/>
            <a:r>
              <a:rPr lang="en-US" sz="1800" dirty="0" smtClean="0"/>
              <a:t>Same </a:t>
            </a:r>
            <a:r>
              <a:rPr lang="en-US" sz="1800" dirty="0"/>
              <a:t>Energy Bid for all intervals in study period</a:t>
            </a:r>
          </a:p>
          <a:p>
            <a:pPr marL="548640"/>
            <a:r>
              <a:rPr lang="en-US" sz="1800" dirty="0" smtClean="0"/>
              <a:t>Ramp </a:t>
            </a:r>
            <a:r>
              <a:rPr lang="en-US" sz="1800" dirty="0"/>
              <a:t>Period (start time): Advance notice required</a:t>
            </a:r>
          </a:p>
          <a:p>
            <a:pPr marL="548640"/>
            <a:r>
              <a:rPr lang="en-US" sz="1800" dirty="0" smtClean="0"/>
              <a:t>Minimum </a:t>
            </a:r>
            <a:r>
              <a:rPr lang="en-US" sz="1800" dirty="0"/>
              <a:t>Run Time: </a:t>
            </a:r>
            <a:endParaRPr lang="en-US" sz="1800" dirty="0" smtClean="0"/>
          </a:p>
          <a:p>
            <a:pPr marL="948690" lvl="1"/>
            <a:r>
              <a:rPr lang="en-US" sz="1400" dirty="0" smtClean="0"/>
              <a:t>If </a:t>
            </a:r>
            <a:r>
              <a:rPr lang="en-US" sz="1400" dirty="0"/>
              <a:t>struck, the minimum time that the Blocky Load Resource is curtailed</a:t>
            </a:r>
          </a:p>
          <a:p>
            <a:pPr marL="548640"/>
            <a:r>
              <a:rPr lang="en-US" sz="1800" dirty="0"/>
              <a:t>Maximum Run Time: </a:t>
            </a:r>
            <a:endParaRPr lang="en-US" sz="1800" dirty="0" smtClean="0"/>
          </a:p>
          <a:p>
            <a:pPr marL="948690" lvl="1"/>
            <a:r>
              <a:rPr lang="en-US" sz="1400" dirty="0" smtClean="0"/>
              <a:t>If </a:t>
            </a:r>
            <a:r>
              <a:rPr lang="en-US" sz="1400" dirty="0"/>
              <a:t>struck, the maximum time that the Blocky Load Resource can be curtailed</a:t>
            </a:r>
          </a:p>
          <a:p>
            <a:pPr marL="548640"/>
            <a:r>
              <a:rPr lang="en-US" sz="1800" dirty="0"/>
              <a:t>Return to Service Time</a:t>
            </a:r>
            <a:r>
              <a:rPr lang="en-US" sz="1800" dirty="0" smtClean="0"/>
              <a:t>:</a:t>
            </a:r>
          </a:p>
          <a:p>
            <a:pPr marL="948690" lvl="1"/>
            <a:r>
              <a:rPr lang="en-US" sz="1400" dirty="0" smtClean="0"/>
              <a:t> </a:t>
            </a:r>
            <a:r>
              <a:rPr lang="en-US" sz="1400" dirty="0"/>
              <a:t>After recall, the time period when Blocky Load Resource is not available to </a:t>
            </a:r>
            <a:r>
              <a:rPr lang="en-US" sz="1400" dirty="0" smtClean="0"/>
              <a:t>MIRTM</a:t>
            </a:r>
          </a:p>
          <a:p>
            <a:pPr marL="948690" lvl="1"/>
            <a:r>
              <a:rPr lang="en-US" sz="1400" dirty="0" smtClean="0"/>
              <a:t>During </a:t>
            </a:r>
            <a:r>
              <a:rPr lang="en-US" sz="1400" dirty="0"/>
              <a:t>duration of return to service, the Load MW consumption is immediately restored back to original non-curtailed MW value and is fixed at this MW </a:t>
            </a:r>
            <a:r>
              <a:rPr lang="en-US" sz="1400" dirty="0" smtClean="0"/>
              <a:t>.</a:t>
            </a:r>
          </a:p>
          <a:p>
            <a:pPr marL="548640"/>
            <a:r>
              <a:rPr lang="en-US" sz="1800" dirty="0" smtClean="0"/>
              <a:t>MIRTM </a:t>
            </a:r>
            <a:r>
              <a:rPr lang="en-US" sz="1800" dirty="0"/>
              <a:t>will not consider a Blocky Load Resource if its Ramp Period + Minimum Run Time is more than the study period (30 minutes)</a:t>
            </a:r>
          </a:p>
          <a:p>
            <a:pPr marL="548640"/>
            <a:r>
              <a:rPr lang="en-US" sz="1800" dirty="0"/>
              <a:t>Maximum Run Time and Return to Service Time are partially managed outside the MIRTM </a:t>
            </a:r>
            <a:r>
              <a:rPr lang="en-US" sz="1800" dirty="0" smtClean="0"/>
              <a:t>engine because they can exceed the 30 minute window.</a:t>
            </a:r>
            <a:endParaRPr lang="en-US" sz="1800" dirty="0"/>
          </a:p>
          <a:p>
            <a:endParaRPr lang="en-US" sz="1800" dirty="0"/>
          </a:p>
        </p:txBody>
      </p:sp>
    </p:spTree>
    <p:extLst>
      <p:ext uri="{BB962C8B-B14F-4D97-AF65-F5344CB8AC3E}">
        <p14:creationId xmlns:p14="http://schemas.microsoft.com/office/powerpoint/2010/main" val="2791871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Modeling </a:t>
            </a:r>
            <a:r>
              <a:rPr lang="en-US" dirty="0"/>
              <a:t>Review</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Content Placeholder 2"/>
          <p:cNvSpPr>
            <a:spLocks noGrp="1"/>
          </p:cNvSpPr>
          <p:nvPr>
            <p:ph idx="1"/>
          </p:nvPr>
        </p:nvSpPr>
        <p:spPr>
          <a:xfrm>
            <a:off x="304800" y="914400"/>
            <a:ext cx="8534400" cy="5181600"/>
          </a:xfrm>
        </p:spPr>
        <p:txBody>
          <a:bodyPr/>
          <a:lstStyle/>
          <a:p>
            <a:pPr marL="0" indent="0">
              <a:buNone/>
            </a:pPr>
            <a:r>
              <a:rPr lang="en-US" sz="1800" b="1" u="sng" dirty="0" smtClean="0"/>
              <a:t>Fast </a:t>
            </a:r>
            <a:r>
              <a:rPr lang="en-US" sz="1800" b="1" u="sng" dirty="0"/>
              <a:t>Generation </a:t>
            </a:r>
            <a:r>
              <a:rPr lang="en-US" sz="1800" b="1" u="sng" dirty="0" smtClean="0"/>
              <a:t>Resource</a:t>
            </a:r>
            <a:endParaRPr lang="en-US" sz="1800" b="1" u="sng" dirty="0"/>
          </a:p>
          <a:p>
            <a:endParaRPr lang="en-US" sz="1800" dirty="0" smtClean="0"/>
          </a:p>
          <a:p>
            <a:r>
              <a:rPr lang="en-US" sz="1800" dirty="0" smtClean="0"/>
              <a:t>Three </a:t>
            </a:r>
            <a:r>
              <a:rPr lang="en-US" sz="1800" dirty="0"/>
              <a:t>Part Offer (Temperature dependent </a:t>
            </a:r>
            <a:r>
              <a:rPr lang="en-US" sz="1800" dirty="0" err="1"/>
              <a:t>StartUp</a:t>
            </a:r>
            <a:r>
              <a:rPr lang="en-US" sz="1800" dirty="0"/>
              <a:t> Cost $, Minimum Energy Cost @</a:t>
            </a:r>
            <a:r>
              <a:rPr lang="en-US" sz="1800" dirty="0" smtClean="0"/>
              <a:t>LSL  $/MW/h, EOC $/MWh)</a:t>
            </a:r>
            <a:endParaRPr lang="en-US" sz="1800" dirty="0"/>
          </a:p>
          <a:p>
            <a:r>
              <a:rPr lang="en-US" sz="1800" dirty="0" smtClean="0"/>
              <a:t>Temperature </a:t>
            </a:r>
            <a:r>
              <a:rPr lang="en-US" sz="1800" dirty="0"/>
              <a:t>dependent Start Time (Hot, Intermediate, Cold)</a:t>
            </a:r>
          </a:p>
          <a:p>
            <a:r>
              <a:rPr lang="en-US" sz="1800" dirty="0" smtClean="0"/>
              <a:t>Minimum </a:t>
            </a:r>
            <a:r>
              <a:rPr lang="en-US" sz="1800" dirty="0"/>
              <a:t>On Time</a:t>
            </a:r>
          </a:p>
          <a:p>
            <a:r>
              <a:rPr lang="en-US" sz="1800" dirty="0" smtClean="0"/>
              <a:t>Minimum </a:t>
            </a:r>
            <a:r>
              <a:rPr lang="en-US" sz="1800" dirty="0"/>
              <a:t>Off Time</a:t>
            </a:r>
          </a:p>
          <a:p>
            <a:r>
              <a:rPr lang="en-US" sz="1800" dirty="0" smtClean="0"/>
              <a:t>Start Up </a:t>
            </a:r>
            <a:r>
              <a:rPr lang="en-US" sz="1800" dirty="0"/>
              <a:t>and Shutdown constraints to cycle Fast Generator Resources</a:t>
            </a:r>
          </a:p>
          <a:p>
            <a:r>
              <a:rPr lang="en-US" sz="1800" dirty="0" smtClean="0"/>
              <a:t>MIRTM </a:t>
            </a:r>
            <a:r>
              <a:rPr lang="en-US" sz="1800" dirty="0"/>
              <a:t>will not consider a Quick Start Resource if its applicable temperature dependent </a:t>
            </a:r>
            <a:r>
              <a:rPr lang="en-US" sz="1800" dirty="0" err="1"/>
              <a:t>StartTime</a:t>
            </a:r>
            <a:r>
              <a:rPr lang="en-US" sz="1800" dirty="0"/>
              <a:t> + Minimum On Time is more than the study period (30 minutes</a:t>
            </a:r>
            <a:r>
              <a:rPr lang="en-US" sz="1800" dirty="0" smtClean="0"/>
              <a:t>)</a:t>
            </a:r>
          </a:p>
          <a:p>
            <a:pPr lvl="0"/>
            <a:r>
              <a:rPr lang="en-US" sz="1800" dirty="0"/>
              <a:t>When a Generation Resource is committed for a future interval, the MW output remains zero till its first committed interval. At </a:t>
            </a:r>
            <a:r>
              <a:rPr lang="en-US" sz="1800" dirty="0" smtClean="0"/>
              <a:t>the end of the </a:t>
            </a:r>
            <a:r>
              <a:rPr lang="en-US" sz="1800" dirty="0"/>
              <a:t>first committed interval, the MW output of the Generation Resource is the desired Base Point.</a:t>
            </a:r>
          </a:p>
          <a:p>
            <a:pPr marL="0" indent="0">
              <a:buNone/>
            </a:pPr>
            <a:endParaRPr lang="en-US" sz="1800" dirty="0"/>
          </a:p>
          <a:p>
            <a:endParaRPr lang="en-US" sz="1800" dirty="0"/>
          </a:p>
        </p:txBody>
      </p:sp>
    </p:spTree>
    <p:extLst>
      <p:ext uri="{BB962C8B-B14F-4D97-AF65-F5344CB8AC3E}">
        <p14:creationId xmlns:p14="http://schemas.microsoft.com/office/powerpoint/2010/main" val="16631499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Simulation Design </a:t>
            </a:r>
            <a:r>
              <a:rPr lang="en-US" dirty="0" smtClean="0"/>
              <a:t>Tool Status</a:t>
            </a:r>
            <a:endParaRPr lang="en-US" dirty="0"/>
          </a:p>
        </p:txBody>
      </p:sp>
      <p:sp>
        <p:nvSpPr>
          <p:cNvPr id="3" name="Content Placeholder 2"/>
          <p:cNvSpPr>
            <a:spLocks noGrp="1"/>
          </p:cNvSpPr>
          <p:nvPr>
            <p:ph idx="1"/>
          </p:nvPr>
        </p:nvSpPr>
        <p:spPr>
          <a:xfrm>
            <a:off x="304800" y="1166568"/>
            <a:ext cx="8534400" cy="4700832"/>
          </a:xfrm>
        </p:spPr>
        <p:txBody>
          <a:bodyPr/>
          <a:lstStyle/>
          <a:p>
            <a:r>
              <a:rPr lang="en-US" sz="1800" dirty="0" smtClean="0"/>
              <a:t>The </a:t>
            </a:r>
            <a:r>
              <a:rPr lang="en-US" sz="1800" dirty="0"/>
              <a:t>commitment and dispatch </a:t>
            </a:r>
            <a:r>
              <a:rPr lang="en-US" sz="1800" dirty="0" smtClean="0"/>
              <a:t>(Base </a:t>
            </a:r>
            <a:r>
              <a:rPr lang="en-US" sz="1800" dirty="0"/>
              <a:t>Point) component has been completed and has passed testing. </a:t>
            </a:r>
            <a:endParaRPr lang="en-US" sz="1800" dirty="0" smtClean="0"/>
          </a:p>
          <a:p>
            <a:endParaRPr lang="en-US" sz="1800" dirty="0" smtClean="0"/>
          </a:p>
          <a:p>
            <a:r>
              <a:rPr lang="en-US" sz="1800" dirty="0" smtClean="0"/>
              <a:t>The </a:t>
            </a:r>
            <a:r>
              <a:rPr lang="en-US" sz="1800" dirty="0"/>
              <a:t>supporting infrastructure </a:t>
            </a:r>
            <a:r>
              <a:rPr lang="en-US" sz="1800" dirty="0" smtClean="0"/>
              <a:t>is mostly complete:</a:t>
            </a:r>
          </a:p>
          <a:p>
            <a:pPr lvl="1"/>
            <a:r>
              <a:rPr lang="en-US" sz="1800" dirty="0" smtClean="0"/>
              <a:t>Involves development and testing of scripts to modify the extracted production data, apply data changes for the new short term load forecast, new Blocky Load resources, and create set of Fast Generation Resources with simulated offers and statuses</a:t>
            </a:r>
          </a:p>
          <a:p>
            <a:pPr lvl="1"/>
            <a:r>
              <a:rPr lang="en-US" sz="1800" dirty="0" smtClean="0"/>
              <a:t>Allows for relatively quick turnaround in analyzing “interesting” events from production</a:t>
            </a:r>
          </a:p>
          <a:p>
            <a:pPr lvl="1"/>
            <a:endParaRPr lang="en-US" sz="1800" dirty="0"/>
          </a:p>
          <a:p>
            <a:r>
              <a:rPr lang="en-US" sz="1800" dirty="0" smtClean="0"/>
              <a:t>The </a:t>
            </a:r>
            <a:r>
              <a:rPr lang="en-US" sz="1800" dirty="0"/>
              <a:t>pricing component </a:t>
            </a:r>
            <a:r>
              <a:rPr lang="en-US" sz="1800" dirty="0" smtClean="0"/>
              <a:t>development starting. </a:t>
            </a:r>
            <a:r>
              <a:rPr lang="en-US" sz="1800" dirty="0"/>
              <a:t>The pricing run is like the current pricing run implementation (NPRR 626). This pricing run is required to allow </a:t>
            </a:r>
            <a:r>
              <a:rPr lang="en-US" sz="1800" dirty="0" smtClean="0"/>
              <a:t>MWs from curtailed Blocky </a:t>
            </a:r>
            <a:r>
              <a:rPr lang="en-US" sz="1800" dirty="0"/>
              <a:t>Load Resource and the </a:t>
            </a:r>
            <a:r>
              <a:rPr lang="en-US" sz="1800" dirty="0" smtClean="0"/>
              <a:t>MWs of the 0-LSL </a:t>
            </a:r>
            <a:r>
              <a:rPr lang="en-US" sz="1800" dirty="0"/>
              <a:t>of </a:t>
            </a:r>
            <a:r>
              <a:rPr lang="en-US" sz="1800" dirty="0" smtClean="0"/>
              <a:t>committed Fast </a:t>
            </a:r>
            <a:r>
              <a:rPr lang="en-US" sz="1800" dirty="0"/>
              <a:t>Generation Resources </a:t>
            </a:r>
            <a:r>
              <a:rPr lang="en-US" sz="1800" dirty="0" smtClean="0"/>
              <a:t>by </a:t>
            </a:r>
            <a:r>
              <a:rPr lang="en-US" sz="1800" dirty="0"/>
              <a:t>the MIRTM simulation tool to </a:t>
            </a:r>
            <a:r>
              <a:rPr lang="en-US" sz="1800" dirty="0" smtClean="0"/>
              <a:t>be part of price formation.</a:t>
            </a:r>
            <a:endParaRPr lang="en-US" sz="1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18523114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7" name="Title 1"/>
          <p:cNvSpPr>
            <a:spLocks noGrp="1"/>
          </p:cNvSpPr>
          <p:nvPr>
            <p:ph type="title"/>
          </p:nvPr>
        </p:nvSpPr>
        <p:spPr>
          <a:xfrm>
            <a:off x="381000" y="243682"/>
            <a:ext cx="8458200" cy="518318"/>
          </a:xfrm>
        </p:spPr>
        <p:txBody>
          <a:bodyPr>
            <a:normAutofit/>
          </a:bodyPr>
          <a:lstStyle/>
          <a:p>
            <a:r>
              <a:rPr lang="en-US" dirty="0" smtClean="0"/>
              <a:t>Review of potential make-whole payments</a:t>
            </a:r>
            <a:endParaRPr lang="en-US" dirty="0"/>
          </a:p>
        </p:txBody>
      </p:sp>
      <p:sp>
        <p:nvSpPr>
          <p:cNvPr id="2" name="Rectangle 1"/>
          <p:cNvSpPr/>
          <p:nvPr/>
        </p:nvSpPr>
        <p:spPr>
          <a:xfrm>
            <a:off x="381000" y="838200"/>
            <a:ext cx="8382000" cy="5309146"/>
          </a:xfrm>
          <a:prstGeom prst="rect">
            <a:avLst/>
          </a:prstGeom>
        </p:spPr>
        <p:txBody>
          <a:bodyPr wrap="square">
            <a:spAutoFit/>
          </a:bodyPr>
          <a:lstStyle/>
          <a:p>
            <a:pPr marL="457200" indent="-457200">
              <a:buFont typeface="+mj-lt"/>
              <a:buAutoNum type="arabicPeriod"/>
            </a:pPr>
            <a:r>
              <a:rPr lang="en-US" b="1" dirty="0" smtClean="0">
                <a:solidFill>
                  <a:srgbClr val="000000"/>
                </a:solidFill>
                <a:latin typeface="Tahoma" panose="020B0604030504040204" pitchFamily="34" charset="0"/>
                <a:ea typeface="Calibri" panose="020F0502020204030204" pitchFamily="34" charset="0"/>
              </a:rPr>
              <a:t>Make-Whole due to prices (LMP) not being sufficient to cover costs</a:t>
            </a:r>
          </a:p>
          <a:p>
            <a:endParaRPr lang="en-US" sz="100" dirty="0" smtClean="0">
              <a:solidFill>
                <a:srgbClr val="000000"/>
              </a:solidFill>
              <a:latin typeface="Tahoma" panose="020B0604030504040204" pitchFamily="34" charset="0"/>
              <a:ea typeface="Calibri" panose="020F0502020204030204" pitchFamily="34" charset="0"/>
            </a:endParaRPr>
          </a:p>
          <a:p>
            <a:r>
              <a:rPr lang="en-US" dirty="0" smtClean="0"/>
              <a:t>Potential </a:t>
            </a:r>
            <a:r>
              <a:rPr lang="en-US" dirty="0"/>
              <a:t>make-whole payment to a </a:t>
            </a:r>
            <a:r>
              <a:rPr lang="en-US" dirty="0" smtClean="0"/>
              <a:t>Blocky Load Resource or Fast </a:t>
            </a:r>
            <a:r>
              <a:rPr lang="en-US" dirty="0"/>
              <a:t>Generation Resource </a:t>
            </a:r>
            <a:r>
              <a:rPr lang="en-US" dirty="0" smtClean="0"/>
              <a:t>that is </a:t>
            </a:r>
            <a:r>
              <a:rPr lang="en-US" dirty="0"/>
              <a:t>committed by the MIRTM process in future intervals, but the realized binding LMPs (when the future intervals become the 1st interval for subsequent MIRTMs) are insufficient for the Blocky Load Resources or Fast Generation Resource to fully recover their costs</a:t>
            </a:r>
            <a:r>
              <a:rPr lang="en-US" dirty="0" smtClean="0"/>
              <a:t>.</a:t>
            </a:r>
          </a:p>
          <a:p>
            <a:pPr marL="800100" lvl="1" indent="-342900">
              <a:buFont typeface="Wingdings" panose="05000000000000000000" pitchFamily="2" charset="2"/>
              <a:buChar char="§"/>
            </a:pPr>
            <a:r>
              <a:rPr lang="en-US" sz="1600" dirty="0" smtClean="0"/>
              <a:t>Pricing run will mitigate but not eliminate this form of make whole payment, where: </a:t>
            </a:r>
          </a:p>
          <a:p>
            <a:pPr marL="1257300" lvl="2" indent="-342900">
              <a:buFont typeface="Wingdings" panose="05000000000000000000" pitchFamily="2" charset="2"/>
              <a:buChar char="§"/>
            </a:pPr>
            <a:r>
              <a:rPr lang="en-US" sz="1400" dirty="0" smtClean="0"/>
              <a:t>the curtailed MW from Blocky Load Resources is considered to be variable, </a:t>
            </a:r>
          </a:p>
          <a:p>
            <a:pPr marL="1257300" lvl="2" indent="-342900">
              <a:buFont typeface="Wingdings" panose="05000000000000000000" pitchFamily="2" charset="2"/>
              <a:buChar char="§"/>
            </a:pPr>
            <a:r>
              <a:rPr lang="en-US" sz="1400" dirty="0" smtClean="0"/>
              <a:t>LSL of Fast Generation Resources is set to zero and the 0-LSL MW is priced equal to the 1</a:t>
            </a:r>
            <a:r>
              <a:rPr lang="en-US" sz="1400" baseline="30000" dirty="0" smtClean="0"/>
              <a:t>st</a:t>
            </a:r>
            <a:r>
              <a:rPr lang="en-US" sz="1400" dirty="0" smtClean="0"/>
              <a:t> point on the EOC,</a:t>
            </a:r>
          </a:p>
          <a:p>
            <a:pPr marL="1257300" lvl="2" indent="-342900">
              <a:buFont typeface="Wingdings" panose="05000000000000000000" pitchFamily="2" charset="2"/>
              <a:buChar char="§"/>
            </a:pPr>
            <a:r>
              <a:rPr lang="en-US" sz="1400" dirty="0" smtClean="0"/>
              <a:t>allows </a:t>
            </a:r>
            <a:r>
              <a:rPr lang="en-US" sz="1400" dirty="0"/>
              <a:t>the curtailed </a:t>
            </a:r>
            <a:r>
              <a:rPr lang="en-US" sz="1400" dirty="0" smtClean="0"/>
              <a:t>Blocky Load Resource bids and 0-LSL of committed Fast Generation Resources </a:t>
            </a:r>
            <a:r>
              <a:rPr lang="en-US" sz="1400" dirty="0"/>
              <a:t>to participate in price formation.</a:t>
            </a:r>
            <a:r>
              <a:rPr lang="en-US" sz="1400" dirty="0" smtClean="0"/>
              <a:t> </a:t>
            </a:r>
          </a:p>
          <a:p>
            <a:pPr marL="800100" lvl="1" indent="-342900">
              <a:buFont typeface="Wingdings" panose="05000000000000000000" pitchFamily="2" charset="2"/>
              <a:buChar char="§"/>
            </a:pPr>
            <a:endParaRPr lang="en-US" sz="1400" dirty="0"/>
          </a:p>
          <a:p>
            <a:pPr marL="800100" lvl="1" indent="-342900">
              <a:buFont typeface="Wingdings" panose="05000000000000000000" pitchFamily="2" charset="2"/>
              <a:buChar char="§"/>
            </a:pPr>
            <a:r>
              <a:rPr lang="en-US" sz="1600" dirty="0" smtClean="0"/>
              <a:t>For </a:t>
            </a:r>
            <a:r>
              <a:rPr lang="en-US" sz="1600" dirty="0"/>
              <a:t>Fast Generation Resources, when </a:t>
            </a:r>
            <a:r>
              <a:rPr lang="en-US" sz="1600" dirty="0" smtClean="0"/>
              <a:t>3-part </a:t>
            </a:r>
            <a:r>
              <a:rPr lang="en-US" sz="1600" dirty="0"/>
              <a:t>Offers are used. The potential for make-whole </a:t>
            </a:r>
            <a:r>
              <a:rPr lang="en-US" sz="1600" dirty="0" smtClean="0"/>
              <a:t>payments, even after the pricing run, </a:t>
            </a:r>
            <a:r>
              <a:rPr lang="en-US" sz="1600" dirty="0"/>
              <a:t>can arise from two sources:</a:t>
            </a:r>
          </a:p>
          <a:p>
            <a:pPr marL="1257300" lvl="2" indent="-342900">
              <a:buFont typeface="Wingdings" panose="05000000000000000000" pitchFamily="2" charset="2"/>
              <a:buChar char="§"/>
            </a:pPr>
            <a:r>
              <a:rPr lang="en-US" sz="1400" dirty="0" smtClean="0"/>
              <a:t>For </a:t>
            </a:r>
            <a:r>
              <a:rPr lang="en-US" sz="1400" dirty="0"/>
              <a:t>the binding interval (1</a:t>
            </a:r>
            <a:r>
              <a:rPr lang="en-US" sz="1400" baseline="30000" dirty="0"/>
              <a:t>st</a:t>
            </a:r>
            <a:r>
              <a:rPr lang="en-US" sz="1400" dirty="0"/>
              <a:t> five </a:t>
            </a:r>
            <a:r>
              <a:rPr lang="en-US" sz="1400" dirty="0" smtClean="0"/>
              <a:t>minutes </a:t>
            </a:r>
            <a:r>
              <a:rPr lang="en-US" sz="1400" dirty="0"/>
              <a:t>of </a:t>
            </a:r>
            <a:r>
              <a:rPr lang="en-US" sz="1400" dirty="0" smtClean="0"/>
              <a:t>each MIRTM clearing process (includes </a:t>
            </a:r>
            <a:r>
              <a:rPr lang="en-US" sz="1400" dirty="0"/>
              <a:t>pricing  </a:t>
            </a:r>
            <a:r>
              <a:rPr lang="en-US" sz="1400" dirty="0" smtClean="0"/>
              <a:t>run), the </a:t>
            </a:r>
            <a:r>
              <a:rPr lang="en-US" sz="1400" dirty="0"/>
              <a:t>committed Fast Generation Resource is marginal on its EOC (i.e. Base Point is above LDL but below HDL), and thus, the Resource cannot recover its startup and minimum energy costs.</a:t>
            </a:r>
          </a:p>
          <a:p>
            <a:pPr marL="1257300" lvl="2" indent="-342900">
              <a:buFont typeface="Wingdings" panose="05000000000000000000" pitchFamily="2" charset="2"/>
              <a:buChar char="§"/>
            </a:pPr>
            <a:r>
              <a:rPr lang="en-US" sz="1400" dirty="0"/>
              <a:t>For the binding interval (even if Load Forecast is accurate) the binding LMPs do not provide sufficient revenue to meet the costs represented in the 3-PO. This also includes the scenario where the binding Base Point is at the </a:t>
            </a:r>
            <a:r>
              <a:rPr lang="en-US" sz="1400" dirty="0" smtClean="0"/>
              <a:t>Low Dispatch Limit (LDL).</a:t>
            </a:r>
          </a:p>
        </p:txBody>
      </p:sp>
    </p:spTree>
    <p:extLst>
      <p:ext uri="{BB962C8B-B14F-4D97-AF65-F5344CB8AC3E}">
        <p14:creationId xmlns:p14="http://schemas.microsoft.com/office/powerpoint/2010/main" val="715589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Title 5"/>
          <p:cNvSpPr>
            <a:spLocks noGrp="1"/>
          </p:cNvSpPr>
          <p:nvPr>
            <p:ph type="title"/>
          </p:nvPr>
        </p:nvSpPr>
        <p:spPr>
          <a:xfrm>
            <a:off x="381000" y="228600"/>
            <a:ext cx="8458200" cy="1143000"/>
          </a:xfrm>
        </p:spPr>
        <p:txBody>
          <a:bodyPr/>
          <a:lstStyle/>
          <a:p>
            <a:r>
              <a:rPr lang="en-US" sz="2400" u="sng" dirty="0">
                <a:solidFill>
                  <a:schemeClr val="tx1"/>
                </a:solidFill>
              </a:rPr>
              <a:t>Mitigate Potential Make-Whole Payments to Fast Generation Resources via Single Part Offers</a:t>
            </a:r>
            <a:endParaRPr lang="en-US" sz="4000" dirty="0">
              <a:latin typeface="Times New Roman" panose="02020603050405020304" pitchFamily="18" charset="0"/>
              <a:ea typeface="Calibri" panose="020F0502020204030204" pitchFamily="34" charset="0"/>
            </a:endParaRPr>
          </a:p>
        </p:txBody>
      </p:sp>
      <p:sp>
        <p:nvSpPr>
          <p:cNvPr id="8" name="Rectangle 7"/>
          <p:cNvSpPr/>
          <p:nvPr/>
        </p:nvSpPr>
        <p:spPr>
          <a:xfrm>
            <a:off x="152400" y="1219200"/>
            <a:ext cx="8915400" cy="4801314"/>
          </a:xfrm>
          <a:prstGeom prst="rect">
            <a:avLst/>
          </a:prstGeom>
        </p:spPr>
        <p:txBody>
          <a:bodyPr wrap="square">
            <a:spAutoFit/>
          </a:bodyPr>
          <a:lstStyle/>
          <a:p>
            <a:pPr marL="285750" indent="-285750">
              <a:buFont typeface="Arial" panose="020B0604020202020204" pitchFamily="34" charset="0"/>
              <a:buChar char="•"/>
            </a:pPr>
            <a:r>
              <a:rPr lang="en-US" dirty="0" smtClean="0"/>
              <a:t>QSEs </a:t>
            </a:r>
            <a:r>
              <a:rPr lang="en-US" dirty="0"/>
              <a:t>representing Fast Generation Resources can submit a single part offer (EOC) that incorporates startup costs and minimum energy costs. </a:t>
            </a:r>
            <a:endParaRPr lang="en-US" dirty="0" smtClean="0"/>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Internally to the software, the </a:t>
            </a:r>
            <a:r>
              <a:rPr lang="en-US" dirty="0"/>
              <a:t>first </a:t>
            </a:r>
            <a:r>
              <a:rPr lang="en-US" dirty="0" smtClean="0"/>
              <a:t>price point </a:t>
            </a:r>
            <a:r>
              <a:rPr lang="en-US" dirty="0"/>
              <a:t>on the submitted EOC </a:t>
            </a:r>
            <a:r>
              <a:rPr lang="en-US" dirty="0" smtClean="0"/>
              <a:t>will be used as the </a:t>
            </a:r>
            <a:r>
              <a:rPr lang="en-US" dirty="0"/>
              <a:t>proxy for the Minimum Energy Cost ($/</a:t>
            </a:r>
            <a:r>
              <a:rPr lang="en-US" dirty="0" smtClean="0"/>
              <a:t>MW/h</a:t>
            </a:r>
            <a:r>
              <a:rPr lang="en-US" dirty="0"/>
              <a:t>) at </a:t>
            </a:r>
            <a:r>
              <a:rPr lang="en-US" dirty="0" smtClean="0"/>
              <a:t>LSL.</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The assumption here is that the potential reduction on commitment efficiency using single part offers instead of three part offers is outweighed by the mitigation of Make-Whole payments</a:t>
            </a:r>
          </a:p>
          <a:p>
            <a:endParaRPr lang="en-US" dirty="0" smtClean="0"/>
          </a:p>
          <a:p>
            <a:pPr marL="285750" indent="-285750">
              <a:buFont typeface="Arial" panose="020B0604020202020204" pitchFamily="34" charset="0"/>
              <a:buChar char="•"/>
            </a:pPr>
            <a:r>
              <a:rPr lang="en-US" dirty="0"/>
              <a:t>T</a:t>
            </a:r>
            <a:r>
              <a:rPr lang="en-US" dirty="0" smtClean="0"/>
              <a:t>his</a:t>
            </a:r>
            <a:r>
              <a:rPr lang="en-US" dirty="0"/>
              <a:t> </a:t>
            </a:r>
            <a:r>
              <a:rPr lang="en-US" dirty="0" smtClean="0"/>
              <a:t>preserves the single part offer structure </a:t>
            </a:r>
            <a:r>
              <a:rPr lang="en-US" dirty="0"/>
              <a:t>by which QSGRs are offering into the current market (SCED), but will allow the system to take into account physical LSL and temporal constraints</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latin typeface="Times New Roman" panose="02020603050405020304" pitchFamily="18" charset="0"/>
              <a:ea typeface="Calibri" panose="020F0502020204030204" pitchFamily="34" charset="0"/>
            </a:endParaRPr>
          </a:p>
          <a:p>
            <a:r>
              <a:rPr lang="en-US" dirty="0">
                <a:solidFill>
                  <a:srgbClr val="000000"/>
                </a:solidFill>
                <a:latin typeface="Tahoma" panose="020B0604030504040204" pitchFamily="34" charset="0"/>
                <a:ea typeface="Calibri" panose="020F0502020204030204" pitchFamily="34" charset="0"/>
              </a:rPr>
              <a:t>                </a:t>
            </a:r>
            <a:endParaRPr lang="en-US"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336123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8" name="Rectangle 7"/>
          <p:cNvSpPr/>
          <p:nvPr/>
        </p:nvSpPr>
        <p:spPr>
          <a:xfrm>
            <a:off x="152400" y="1219200"/>
            <a:ext cx="8915400" cy="5078313"/>
          </a:xfrm>
          <a:prstGeom prst="rect">
            <a:avLst/>
          </a:prstGeom>
        </p:spPr>
        <p:txBody>
          <a:bodyPr wrap="square">
            <a:spAutoFit/>
          </a:bodyPr>
          <a:lstStyle/>
          <a:p>
            <a:pPr marL="285750" indent="-285750">
              <a:buFont typeface="Arial" panose="020B0604020202020204" pitchFamily="34" charset="0"/>
              <a:buChar char="•"/>
            </a:pPr>
            <a:r>
              <a:rPr lang="en-US" dirty="0" smtClean="0"/>
              <a:t>Mitigation continues to be based </a:t>
            </a:r>
            <a:r>
              <a:rPr lang="en-US" dirty="0"/>
              <a:t>on </a:t>
            </a:r>
            <a:r>
              <a:rPr lang="en-US" dirty="0" smtClean="0"/>
              <a:t>the current practice - IHR with </a:t>
            </a:r>
            <a:r>
              <a:rPr lang="en-US" dirty="0"/>
              <a:t>verifiable startup and minimum energy costs baked in. If self-committed, the mitigation will be similar to other non-MIRTM committed Generation Resources</a:t>
            </a:r>
            <a:r>
              <a:rPr lang="en-US" dirty="0" smtClean="0"/>
              <a:t>.</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r>
              <a:rPr lang="en-US" dirty="0" smtClean="0"/>
              <a:t>Make whole, if required, is only to the price on the single part EOC. With this, make whole payment can be mitigated or eliminated via the pricing run  </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If </a:t>
            </a:r>
            <a:r>
              <a:rPr lang="en-US" dirty="0"/>
              <a:t>the Fast Generation Resource is marginal, then the binding LMP from the pricing run will </a:t>
            </a:r>
            <a:r>
              <a:rPr lang="en-US" dirty="0" smtClean="0"/>
              <a:t>capture the startup and minimum energy costs if they are incorporated into the EOC.</a:t>
            </a:r>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r>
              <a:rPr lang="en-US" dirty="0" smtClean="0"/>
              <a:t>If </a:t>
            </a:r>
            <a:r>
              <a:rPr lang="en-US" dirty="0"/>
              <a:t>the Fast Generation Resource </a:t>
            </a:r>
            <a:r>
              <a:rPr lang="en-US" dirty="0" smtClean="0"/>
              <a:t>Base Point is </a:t>
            </a:r>
            <a:r>
              <a:rPr lang="en-US" dirty="0"/>
              <a:t>at LSL/LDL then the binding LMP from the pricing run could </a:t>
            </a:r>
            <a:r>
              <a:rPr lang="en-US" dirty="0" smtClean="0"/>
              <a:t>be </a:t>
            </a:r>
            <a:r>
              <a:rPr lang="en-US" dirty="0"/>
              <a:t>sufficient to cover startup and minimum energy costs if they have been incorporated into EOC provided </a:t>
            </a:r>
            <a:r>
              <a:rPr lang="en-US" dirty="0" smtClean="0"/>
              <a:t>that the </a:t>
            </a:r>
            <a:r>
              <a:rPr lang="en-US" dirty="0"/>
              <a:t>dispatch in the pricing run is above 0 </a:t>
            </a:r>
            <a:r>
              <a:rPr lang="en-US" dirty="0" smtClean="0"/>
              <a:t>MW</a:t>
            </a: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latin typeface="Times New Roman" panose="02020603050405020304" pitchFamily="18" charset="0"/>
              <a:ea typeface="Calibri" panose="020F0502020204030204" pitchFamily="34" charset="0"/>
            </a:endParaRPr>
          </a:p>
          <a:p>
            <a:r>
              <a:rPr lang="en-US" dirty="0">
                <a:solidFill>
                  <a:srgbClr val="000000"/>
                </a:solidFill>
                <a:latin typeface="Tahoma" panose="020B0604030504040204" pitchFamily="34" charset="0"/>
                <a:ea typeface="Calibri" panose="020F0502020204030204" pitchFamily="34" charset="0"/>
              </a:rPr>
              <a:t>                </a:t>
            </a:r>
            <a:endParaRPr lang="en-US" dirty="0">
              <a:effectLst/>
              <a:latin typeface="Times New Roman" panose="02020603050405020304" pitchFamily="18" charset="0"/>
              <a:ea typeface="Calibri" panose="020F0502020204030204" pitchFamily="34" charset="0"/>
            </a:endParaRPr>
          </a:p>
        </p:txBody>
      </p:sp>
      <p:sp>
        <p:nvSpPr>
          <p:cNvPr id="5" name="Title 5"/>
          <p:cNvSpPr txBox="1">
            <a:spLocks/>
          </p:cNvSpPr>
          <p:nvPr/>
        </p:nvSpPr>
        <p:spPr>
          <a:xfrm>
            <a:off x="381000" y="228600"/>
            <a:ext cx="8458200" cy="1143000"/>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z="2400" u="sng" smtClean="0">
                <a:solidFill>
                  <a:schemeClr val="tx1"/>
                </a:solidFill>
              </a:rPr>
              <a:t>Mitigate Potential Make-Whole Payments to Fast Generation Resources via Single Part Offers</a:t>
            </a:r>
            <a:endParaRPr lang="en-US" sz="4000"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155879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7" name="Title 1"/>
          <p:cNvSpPr>
            <a:spLocks noGrp="1"/>
          </p:cNvSpPr>
          <p:nvPr>
            <p:ph type="title"/>
          </p:nvPr>
        </p:nvSpPr>
        <p:spPr>
          <a:xfrm>
            <a:off x="381000" y="243682"/>
            <a:ext cx="8458200" cy="518318"/>
          </a:xfrm>
        </p:spPr>
        <p:txBody>
          <a:bodyPr>
            <a:noAutofit/>
          </a:bodyPr>
          <a:lstStyle/>
          <a:p>
            <a:r>
              <a:rPr lang="en-US" sz="2400" dirty="0" smtClean="0"/>
              <a:t>Review of potential make-whole payments – Cont’d</a:t>
            </a:r>
            <a:endParaRPr lang="en-US" sz="2400" dirty="0"/>
          </a:p>
        </p:txBody>
      </p:sp>
      <p:sp>
        <p:nvSpPr>
          <p:cNvPr id="2" name="Rectangle 1"/>
          <p:cNvSpPr/>
          <p:nvPr/>
        </p:nvSpPr>
        <p:spPr>
          <a:xfrm>
            <a:off x="419100" y="990600"/>
            <a:ext cx="8382000" cy="4001095"/>
          </a:xfrm>
          <a:prstGeom prst="rect">
            <a:avLst/>
          </a:prstGeom>
        </p:spPr>
        <p:txBody>
          <a:bodyPr wrap="square">
            <a:spAutoFit/>
          </a:bodyPr>
          <a:lstStyle/>
          <a:p>
            <a:pPr marL="457200" indent="-457200">
              <a:buFont typeface="+mj-lt"/>
              <a:buAutoNum type="arabicPeriod" startAt="2"/>
            </a:pPr>
            <a:r>
              <a:rPr lang="en-US" sz="2000" b="1" dirty="0" smtClean="0">
                <a:solidFill>
                  <a:srgbClr val="000000"/>
                </a:solidFill>
                <a:ea typeface="Calibri" panose="020F0502020204030204" pitchFamily="34" charset="0"/>
              </a:rPr>
              <a:t>Make-Whole due to binding Resource Ramp Rate constraint</a:t>
            </a:r>
          </a:p>
          <a:p>
            <a:endParaRPr lang="en-US" dirty="0" smtClean="0">
              <a:solidFill>
                <a:srgbClr val="000000"/>
              </a:solidFill>
              <a:ea typeface="Calibri" panose="020F0502020204030204" pitchFamily="34" charset="0"/>
            </a:endParaRPr>
          </a:p>
          <a:p>
            <a:r>
              <a:rPr lang="en-US" dirty="0" smtClean="0">
                <a:solidFill>
                  <a:srgbClr val="000000"/>
                </a:solidFill>
                <a:ea typeface="Calibri" panose="020F0502020204030204" pitchFamily="34" charset="0"/>
              </a:rPr>
              <a:t>Potential </a:t>
            </a:r>
            <a:r>
              <a:rPr lang="en-US" dirty="0">
                <a:solidFill>
                  <a:srgbClr val="000000"/>
                </a:solidFill>
                <a:ea typeface="Calibri" panose="020F0502020204030204" pitchFamily="34" charset="0"/>
              </a:rPr>
              <a:t>make-whole payment to a Generation Resource for the 1st interval (binding Base </a:t>
            </a:r>
            <a:r>
              <a:rPr lang="en-US" dirty="0" smtClean="0">
                <a:solidFill>
                  <a:srgbClr val="000000"/>
                </a:solidFill>
                <a:ea typeface="Calibri" panose="020F0502020204030204" pitchFamily="34" charset="0"/>
              </a:rPr>
              <a:t>Point </a:t>
            </a:r>
            <a:r>
              <a:rPr lang="en-US" dirty="0">
                <a:solidFill>
                  <a:srgbClr val="000000"/>
                </a:solidFill>
                <a:ea typeface="Calibri" panose="020F0502020204030204" pitchFamily="34" charset="0"/>
              </a:rPr>
              <a:t>and LMP), when its Base Point, LMP are not consistent with the Resource EOC and/or </a:t>
            </a:r>
            <a:r>
              <a:rPr lang="en-US" dirty="0" smtClean="0">
                <a:solidFill>
                  <a:srgbClr val="000000"/>
                </a:solidFill>
                <a:ea typeface="Calibri" panose="020F0502020204030204" pitchFamily="34" charset="0"/>
              </a:rPr>
              <a:t>dispatch limits.</a:t>
            </a:r>
            <a:r>
              <a:rPr lang="en-US" dirty="0">
                <a:solidFill>
                  <a:srgbClr val="000000"/>
                </a:solidFill>
                <a:ea typeface="Calibri" panose="020F0502020204030204" pitchFamily="34" charset="0"/>
              </a:rPr>
              <a:t> </a:t>
            </a:r>
            <a:r>
              <a:rPr lang="en-US" dirty="0"/>
              <a:t>This can happen for any Generation Resource being dispatched by MIRTM in cases where MIRTM is preparing for forecasted ramps in GTBD beyond the first interval being optimized</a:t>
            </a:r>
            <a:r>
              <a:rPr lang="en-US" dirty="0" smtClean="0"/>
              <a:t>.</a:t>
            </a:r>
            <a:endParaRPr lang="en-US" dirty="0"/>
          </a:p>
          <a:p>
            <a:endParaRPr lang="en-US" dirty="0">
              <a:ea typeface="Calibri" panose="020F0502020204030204" pitchFamily="34" charset="0"/>
            </a:endParaRPr>
          </a:p>
          <a:p>
            <a:pPr marL="742950" lvl="1" indent="-285750">
              <a:buFont typeface="Arial" panose="020B0604020202020204" pitchFamily="34" charset="0"/>
              <a:buChar char="•"/>
            </a:pPr>
            <a:r>
              <a:rPr lang="en-US" dirty="0" smtClean="0">
                <a:solidFill>
                  <a:srgbClr val="000000"/>
                </a:solidFill>
                <a:ea typeface="Calibri" panose="020F0502020204030204" pitchFamily="34" charset="0"/>
              </a:rPr>
              <a:t>MIRTM </a:t>
            </a:r>
            <a:r>
              <a:rPr lang="en-US" dirty="0">
                <a:solidFill>
                  <a:srgbClr val="000000"/>
                </a:solidFill>
                <a:ea typeface="Calibri" panose="020F0502020204030204" pitchFamily="34" charset="0"/>
              </a:rPr>
              <a:t>analyzes 6 </a:t>
            </a:r>
            <a:r>
              <a:rPr lang="en-US" dirty="0" smtClean="0">
                <a:solidFill>
                  <a:srgbClr val="000000"/>
                </a:solidFill>
                <a:ea typeface="Calibri" panose="020F0502020204030204" pitchFamily="34" charset="0"/>
              </a:rPr>
              <a:t>five minute </a:t>
            </a:r>
            <a:r>
              <a:rPr lang="en-US" dirty="0">
                <a:solidFill>
                  <a:srgbClr val="000000"/>
                </a:solidFill>
                <a:ea typeface="Calibri" panose="020F0502020204030204" pitchFamily="34" charset="0"/>
              </a:rPr>
              <a:t>intervals </a:t>
            </a:r>
            <a:r>
              <a:rPr lang="en-US" dirty="0" smtClean="0">
                <a:solidFill>
                  <a:srgbClr val="000000"/>
                </a:solidFill>
                <a:ea typeface="Calibri" panose="020F0502020204030204" pitchFamily="34" charset="0"/>
              </a:rPr>
              <a:t>simultaneously for commitment and dispatch</a:t>
            </a:r>
          </a:p>
          <a:p>
            <a:pPr marL="742950" lvl="1" indent="-285750">
              <a:buFont typeface="Arial" panose="020B0604020202020204" pitchFamily="34" charset="0"/>
              <a:buChar char="•"/>
            </a:pPr>
            <a:endParaRPr lang="en-US" dirty="0" smtClean="0">
              <a:solidFill>
                <a:srgbClr val="000000"/>
              </a:solidFill>
              <a:ea typeface="Calibri" panose="020F0502020204030204" pitchFamily="34" charset="0"/>
            </a:endParaRPr>
          </a:p>
          <a:p>
            <a:pPr marL="742950" lvl="1" indent="-285750">
              <a:buFont typeface="Arial" panose="020B0604020202020204" pitchFamily="34" charset="0"/>
              <a:buChar char="•"/>
            </a:pPr>
            <a:r>
              <a:rPr lang="en-US" dirty="0" smtClean="0">
                <a:solidFill>
                  <a:srgbClr val="000000"/>
                </a:solidFill>
                <a:ea typeface="Calibri" panose="020F0502020204030204" pitchFamily="34" charset="0"/>
              </a:rPr>
              <a:t>The 6 five minute intervals are coupled/connected via individual </a:t>
            </a:r>
            <a:r>
              <a:rPr lang="en-US" dirty="0">
                <a:solidFill>
                  <a:srgbClr val="000000"/>
                </a:solidFill>
                <a:ea typeface="Calibri" panose="020F0502020204030204" pitchFamily="34" charset="0"/>
              </a:rPr>
              <a:t>resource ramp constraints - </a:t>
            </a:r>
            <a:r>
              <a:rPr lang="en-US" dirty="0" smtClean="0">
                <a:solidFill>
                  <a:srgbClr val="000000"/>
                </a:solidFill>
                <a:ea typeface="Calibri" panose="020F0502020204030204" pitchFamily="34" charset="0"/>
              </a:rPr>
              <a:t>the </a:t>
            </a:r>
            <a:r>
              <a:rPr lang="en-US" dirty="0">
                <a:solidFill>
                  <a:srgbClr val="000000"/>
                </a:solidFill>
                <a:ea typeface="Calibri" panose="020F0502020204030204" pitchFamily="34" charset="0"/>
              </a:rPr>
              <a:t>Base points to a Generation Resource between the 1st and 2nd 5 minute interval cannot exceed </a:t>
            </a:r>
            <a:r>
              <a:rPr lang="en-US" dirty="0" smtClean="0">
                <a:solidFill>
                  <a:srgbClr val="000000"/>
                </a:solidFill>
                <a:ea typeface="Calibri" panose="020F0502020204030204" pitchFamily="34" charset="0"/>
              </a:rPr>
              <a:t>its 5 </a:t>
            </a:r>
            <a:r>
              <a:rPr lang="en-US" dirty="0">
                <a:solidFill>
                  <a:srgbClr val="000000"/>
                </a:solidFill>
                <a:ea typeface="Calibri" panose="020F0502020204030204" pitchFamily="34" charset="0"/>
              </a:rPr>
              <a:t>minute </a:t>
            </a:r>
            <a:r>
              <a:rPr lang="en-US" dirty="0" smtClean="0">
                <a:solidFill>
                  <a:srgbClr val="000000"/>
                </a:solidFill>
                <a:ea typeface="Calibri" panose="020F0502020204030204" pitchFamily="34" charset="0"/>
              </a:rPr>
              <a:t>ramp capability</a:t>
            </a:r>
            <a:endParaRPr lang="en-US" dirty="0">
              <a:effectLst/>
              <a:ea typeface="Calibri" panose="020F0502020204030204" pitchFamily="34" charset="0"/>
            </a:endParaRPr>
          </a:p>
        </p:txBody>
      </p:sp>
    </p:spTree>
    <p:extLst>
      <p:ext uri="{BB962C8B-B14F-4D97-AF65-F5344CB8AC3E}">
        <p14:creationId xmlns:p14="http://schemas.microsoft.com/office/powerpoint/2010/main" val="62586131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dcmitype/"/>
    <ds:schemaRef ds:uri="http://schemas.microsoft.com/office/2006/documentManagement/types"/>
    <ds:schemaRef ds:uri="c34af464-7aa1-4edd-9be4-83dffc1cb926"/>
    <ds:schemaRef ds:uri="http://schemas.microsoft.com/office/2006/metadata/properties"/>
    <ds:schemaRef ds:uri="http://purl.org/dc/terms/"/>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9247</TotalTime>
  <Words>2412</Words>
  <Application>Microsoft Office PowerPoint</Application>
  <PresentationFormat>On-screen Show (4:3)</PresentationFormat>
  <Paragraphs>385</Paragraphs>
  <Slides>20</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20</vt:i4>
      </vt:variant>
    </vt:vector>
  </HeadingPairs>
  <TitlesOfParts>
    <vt:vector size="29" baseType="lpstr">
      <vt:lpstr>SimSun</vt:lpstr>
      <vt:lpstr>Arial</vt:lpstr>
      <vt:lpstr>Calibri</vt:lpstr>
      <vt:lpstr>Tahoma</vt:lpstr>
      <vt:lpstr>Times New Roman</vt:lpstr>
      <vt:lpstr>Wingdings</vt:lpstr>
      <vt:lpstr>1_Custom Design</vt:lpstr>
      <vt:lpstr>Office Theme</vt:lpstr>
      <vt:lpstr>Custom Design</vt:lpstr>
      <vt:lpstr>PowerPoint Presentation</vt:lpstr>
      <vt:lpstr>How the MIRTM process works</vt:lpstr>
      <vt:lpstr>Modeling Review</vt:lpstr>
      <vt:lpstr>Modeling Review</vt:lpstr>
      <vt:lpstr>Simulation Design Tool Status</vt:lpstr>
      <vt:lpstr>Review of potential make-whole payments</vt:lpstr>
      <vt:lpstr>Mitigate Potential Make-Whole Payments to Fast Generation Resources via Single Part Offers</vt:lpstr>
      <vt:lpstr>PowerPoint Presentation</vt:lpstr>
      <vt:lpstr>Review of potential make-whole payments – Cont’d</vt:lpstr>
      <vt:lpstr>Eliminate Potential Make-Whole Payments Due to Generation Resource Ramp Constraints</vt:lpstr>
      <vt:lpstr>How it would work with Dispatch Run</vt:lpstr>
      <vt:lpstr>Evaluating MIRTM process: Comparison of Sequential SCED to MIRTM runs</vt:lpstr>
      <vt:lpstr>Calculation of Production Costs</vt:lpstr>
      <vt:lpstr>Calculation of Make Whole Payments</vt:lpstr>
      <vt:lpstr>Evaluation of impact from binding Generation Resource ramp constraints</vt:lpstr>
      <vt:lpstr>Next Steps</vt:lpstr>
      <vt:lpstr>Bids for Blocky Load Resources (DSWG survey subset – created in each Load Zone)</vt:lpstr>
      <vt:lpstr>Offers for Fast Generation Resources</vt:lpstr>
      <vt:lpstr>Temporal constraints for Fast Generation Resources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Guo, Jack</dc:creator>
  <cp:lastModifiedBy>Chang, Sean</cp:lastModifiedBy>
  <cp:revision>162</cp:revision>
  <cp:lastPrinted>2016-01-21T20:53:15Z</cp:lastPrinted>
  <dcterms:created xsi:type="dcterms:W3CDTF">2016-01-21T15:20:31Z</dcterms:created>
  <dcterms:modified xsi:type="dcterms:W3CDTF">2016-05-16T17:54:24Z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