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258" r:id="rId8"/>
    <p:sldId id="257" r:id="rId9"/>
    <p:sldId id="261" r:id="rId10"/>
    <p:sldId id="262" r:id="rId11"/>
    <p:sldId id="263" r:id="rId12"/>
    <p:sldId id="264" r:id="rId13"/>
    <p:sldId id="265" r:id="rId14"/>
    <p:sldId id="266" r:id="rId15"/>
    <p:sldId id="269" r:id="rId16"/>
    <p:sldId id="267" r:id="rId17"/>
    <p:sldId id="268" r:id="rId18"/>
    <p:sldId id="27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41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90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0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52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69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31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2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14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6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Settlement Update</a:t>
            </a:r>
            <a:endParaRPr lang="en-US" b="1" dirty="0"/>
          </a:p>
          <a:p>
            <a:endParaRPr lang="en-US" dirty="0"/>
          </a:p>
          <a:p>
            <a:r>
              <a:rPr lang="en-US" dirty="0" smtClean="0"/>
              <a:t>Blake Holt</a:t>
            </a:r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5/16/2016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dirty="0"/>
              <a:t>NPRR617- RUC Make Whole revisions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196631"/>
              </p:ext>
            </p:extLst>
          </p:nvPr>
        </p:nvGraphicFramePr>
        <p:xfrm>
          <a:off x="1409699" y="1447800"/>
          <a:ext cx="6400800" cy="1320165"/>
        </p:xfrm>
        <a:graphic>
          <a:graphicData uri="http://schemas.openxmlformats.org/drawingml/2006/table">
            <a:tbl>
              <a:tblPr firstRow="1" firstCol="1" bandRow="1"/>
              <a:tblGrid>
                <a:gridCol w="1535430"/>
                <a:gridCol w="2446020"/>
                <a:gridCol w="682625"/>
                <a:gridCol w="1736725"/>
              </a:tblGrid>
              <a:tr h="177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 Determinant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Short Description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 Table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578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RTPERFIPME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Percentage of FIP (specified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offer)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used for generation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up to LSL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MKTINPUTHEADER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MKTINPUTINTERVAL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RTPERFOPME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Percentage of FOP (specified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offer)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used for generation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up to LSL</a:t>
                      </a:r>
                      <a:endParaRPr lang="en-US" sz="12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RTM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MKTINPUTHEADER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MKTINPUTINTERVAL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32776" y="815182"/>
            <a:ext cx="2954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/>
              <a:t>New </a:t>
            </a:r>
            <a:r>
              <a:rPr lang="en-US" u="sng" dirty="0" smtClean="0"/>
              <a:t>input bill </a:t>
            </a:r>
            <a:r>
              <a:rPr lang="en-US" u="sng" dirty="0"/>
              <a:t>d</a:t>
            </a:r>
            <a:r>
              <a:rPr lang="en-US" u="sng" dirty="0" smtClean="0"/>
              <a:t>eterminants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7083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NPRR617- RUC Make Whole revisions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5388" y="859004"/>
            <a:ext cx="8458200" cy="45858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1200" dirty="0" smtClean="0"/>
              <a:t>SUPR when SUO exists for the hour: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  If Verifiable Costs present for the Resource (VERISU has been produced):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200" b="1" dirty="0" smtClean="0"/>
              <a:t>SUPR_&lt;Q&gt;_&lt;R&gt;_&lt;SP&gt;_&lt;ST&gt;  </a:t>
            </a:r>
            <a:r>
              <a:rPr lang="en-US" sz="1200" dirty="0" smtClean="0"/>
              <a:t>=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Min(</a:t>
            </a:r>
            <a:r>
              <a:rPr lang="en-US" sz="1200" dirty="0" smtClean="0"/>
              <a:t>SUO</a:t>
            </a:r>
            <a:r>
              <a:rPr lang="en-US" sz="1200" dirty="0"/>
              <a:t>_&lt;Q&gt;_&lt;R&gt;_&lt;SP&gt;_&lt;ST&gt;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 ,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							VERISU_&lt;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Q&gt;_&lt;R&gt;_&lt;SP&gt;_&lt;ST&gt;)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        	 If Verifiable Costs missing for the Resource (VERISU missing):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</a:rPr>
              <a:t>SUPR 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_&lt;Q&gt;_&lt;R&gt;_&lt;SP&gt;_&lt;ST&gt; 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=Min(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SUO_&lt;Q&gt;_&lt;R&gt;_&lt;SP&gt;_&lt;ST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&gt;, </a:t>
            </a: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				 Resource Category Startup Offer Generic Cap)</a:t>
            </a:r>
          </a:p>
          <a:p>
            <a:pPr lvl="1"/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n-US" sz="1200" dirty="0" smtClean="0"/>
              <a:t>SUPR </a:t>
            </a:r>
            <a:r>
              <a:rPr lang="en-US" sz="1200" dirty="0"/>
              <a:t>when SUO </a:t>
            </a:r>
            <a:r>
              <a:rPr lang="en-US" sz="1200" dirty="0" smtClean="0"/>
              <a:t>is missing for the hour:</a:t>
            </a:r>
            <a:endParaRPr lang="en-US" sz="1200" dirty="0"/>
          </a:p>
          <a:p>
            <a:endParaRPr lang="en-US" sz="1200" dirty="0"/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200" dirty="0"/>
              <a:t>If Verifiable Costs present for the Resource (VERISU has been produced):</a:t>
            </a: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200" b="1" dirty="0"/>
              <a:t>SUPR_&lt;Q&gt;_&lt;R&gt;_&lt;SP&gt;_&lt;ST&gt;  </a:t>
            </a:r>
            <a:r>
              <a:rPr lang="en-US" sz="1200" dirty="0"/>
              <a:t>= </a:t>
            </a:r>
            <a:r>
              <a:rPr lang="en-US" sz="1200" dirty="0" smtClean="0"/>
              <a:t>VERISU</a:t>
            </a:r>
            <a:r>
              <a:rPr lang="en-US" sz="1200" dirty="0"/>
              <a:t>_&lt;Q&gt;_&lt;R&gt;_&lt;SP&gt;_&lt;ST</a:t>
            </a:r>
            <a:r>
              <a:rPr lang="en-US" sz="1200" dirty="0" smtClean="0"/>
              <a:t>&gt;</a:t>
            </a:r>
            <a:endParaRPr lang="en-US" sz="1200" dirty="0"/>
          </a:p>
          <a:p>
            <a:pPr lvl="1"/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       	 </a:t>
            </a:r>
            <a:r>
              <a:rPr lang="en-US" sz="1200" dirty="0"/>
              <a:t>If Verifiable Costs missing for the Resource (VERISU missing):</a:t>
            </a:r>
          </a:p>
          <a:p>
            <a:pPr lvl="1"/>
            <a:r>
              <a:rPr lang="en-US" sz="1200" dirty="0"/>
              <a:t> </a:t>
            </a:r>
          </a:p>
          <a:p>
            <a:pPr lvl="1"/>
            <a:r>
              <a:rPr lang="en-US" sz="1200" dirty="0"/>
              <a:t>	      </a:t>
            </a:r>
            <a:r>
              <a:rPr lang="en-US" sz="1200" b="1" dirty="0"/>
              <a:t>SUPR _&lt;Q&gt;_&lt;R&gt;_&lt;SP&gt;_&lt;ST&gt;  </a:t>
            </a:r>
            <a:r>
              <a:rPr lang="en-US" sz="1200" dirty="0"/>
              <a:t>=  Resource Category Startup Offer Generic Cap</a:t>
            </a:r>
          </a:p>
          <a:p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10" name="Right Arrow 9"/>
          <p:cNvSpPr/>
          <p:nvPr/>
        </p:nvSpPr>
        <p:spPr>
          <a:xfrm rot="1332999">
            <a:off x="1201159" y="2450987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9553859">
            <a:off x="1176515" y="1915716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699" y="1897472"/>
            <a:ext cx="11430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Ensures Startup Cap at VC or GC</a:t>
            </a:r>
          </a:p>
          <a:p>
            <a:pPr algn="ctr"/>
            <a:r>
              <a:rPr lang="en-US" sz="1050" dirty="0" smtClean="0"/>
              <a:t>(NPRR617)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884390"/>
            <a:ext cx="853440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**</a:t>
            </a:r>
            <a:r>
              <a:rPr lang="en-US" sz="1400" dirty="0" smtClean="0"/>
              <a:t> </a:t>
            </a:r>
            <a:r>
              <a:rPr lang="en-US" sz="1000" dirty="0"/>
              <a:t>Above </a:t>
            </a:r>
            <a:r>
              <a:rPr lang="en-US" sz="1000" dirty="0" smtClean="0"/>
              <a:t>SUPR calculations </a:t>
            </a:r>
            <a:r>
              <a:rPr lang="en-US" sz="1000" dirty="0"/>
              <a:t>for Non-AGRs. AGRs currently, and will continue to, have SUPR capped at their Verifiable Startup Costs scaled by the ratio of online generators for the aggregate.</a:t>
            </a:r>
          </a:p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67004" y="5424136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1400" dirty="0" smtClean="0"/>
              <a:t> </a:t>
            </a:r>
            <a:r>
              <a:rPr lang="en-US" sz="1000" dirty="0" smtClean="0"/>
              <a:t>SUPR is currently being utilized in </a:t>
            </a:r>
            <a:r>
              <a:rPr lang="en-US" sz="1000" dirty="0" smtClean="0"/>
              <a:t>intermediate RUC formulas that consider guaranteed costs. No downstream formulas require a change.</a:t>
            </a:r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71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NPRR617- RUC Make Whole revisions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5388" y="859004"/>
            <a:ext cx="8458200" cy="45858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1200" dirty="0" smtClean="0"/>
              <a:t>MEPR when MEO exists for the hour: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  If Verifiable Costs present for the Resource (VERIME has been produced):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200" b="1" dirty="0" smtClean="0"/>
              <a:t>MEPR_&lt;Q&gt;_&lt;R&gt;_&lt;SP&gt;  </a:t>
            </a:r>
            <a:r>
              <a:rPr lang="en-US" sz="1200" dirty="0" smtClean="0"/>
              <a:t>=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Min(</a:t>
            </a:r>
            <a:r>
              <a:rPr lang="en-US" sz="1200" dirty="0" smtClean="0"/>
              <a:t>MEO</a:t>
            </a:r>
            <a:r>
              <a:rPr lang="en-US" sz="1200" dirty="0"/>
              <a:t>_&lt;Q&gt;_&lt;R&gt;_&lt;SP</a:t>
            </a:r>
            <a:r>
              <a:rPr lang="en-US" sz="1200" dirty="0" smtClean="0"/>
              <a:t>&gt;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 ,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								VERIME_&lt;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Q&gt;_&lt;R&gt;_&lt;SP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&gt;)  </a:t>
            </a:r>
          </a:p>
          <a:p>
            <a:pPr lvl="1"/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        	 If Verifiable Costs missing for the Resource (VERIME missing):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MEPR _&lt;Q&gt;_&lt;R&gt;_&lt;SP&gt; 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=Min(MEO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_&lt;Q&gt;_&lt;R&gt;_&lt;SP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&gt;, </a:t>
            </a: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				 Resource Category Min-Energy Generic Cap)</a:t>
            </a:r>
          </a:p>
          <a:p>
            <a:pPr lvl="1"/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lvl="1"/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n-US" sz="1200" dirty="0" smtClean="0"/>
              <a:t>MEPR </a:t>
            </a:r>
            <a:r>
              <a:rPr lang="en-US" sz="1200" dirty="0"/>
              <a:t>when </a:t>
            </a:r>
            <a:r>
              <a:rPr lang="en-US" sz="1200" dirty="0" smtClean="0"/>
              <a:t>MEO is missing for the hour:</a:t>
            </a:r>
            <a:endParaRPr lang="en-US" sz="1200" dirty="0"/>
          </a:p>
          <a:p>
            <a:endParaRPr lang="en-US" sz="1200" dirty="0"/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200" dirty="0"/>
              <a:t>If Verifiable Costs present for the Resource (</a:t>
            </a:r>
            <a:r>
              <a:rPr lang="en-US" sz="1200" dirty="0" smtClean="0"/>
              <a:t>VERIME </a:t>
            </a:r>
            <a:r>
              <a:rPr lang="en-US" sz="1200" dirty="0"/>
              <a:t>has been produced):</a:t>
            </a: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200" b="1" dirty="0" smtClean="0"/>
              <a:t>MEPR</a:t>
            </a:r>
            <a:r>
              <a:rPr lang="en-US" sz="1200" b="1" dirty="0"/>
              <a:t>_&lt;Q&gt;_&lt;R&gt;_&lt;SP</a:t>
            </a:r>
            <a:r>
              <a:rPr lang="en-US" sz="1200" b="1" dirty="0" smtClean="0"/>
              <a:t>&gt;  </a:t>
            </a:r>
            <a:r>
              <a:rPr lang="en-US" sz="1200" dirty="0"/>
              <a:t>= </a:t>
            </a:r>
            <a:r>
              <a:rPr lang="en-US" sz="1200" dirty="0" smtClean="0"/>
              <a:t>VERIME_&lt;</a:t>
            </a:r>
            <a:r>
              <a:rPr lang="en-US" sz="1200" dirty="0"/>
              <a:t>Q&gt;_&lt;R&gt;_&lt;SP</a:t>
            </a:r>
            <a:r>
              <a:rPr lang="en-US" sz="1200" dirty="0" smtClean="0"/>
              <a:t>&gt;</a:t>
            </a:r>
            <a:endParaRPr lang="en-US" sz="1200" dirty="0"/>
          </a:p>
          <a:p>
            <a:pPr lvl="1"/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        	 </a:t>
            </a:r>
            <a:r>
              <a:rPr lang="en-US" sz="1200" dirty="0"/>
              <a:t>If Verifiable Costs missing for the Resource (</a:t>
            </a:r>
            <a:r>
              <a:rPr lang="en-US" sz="1200" dirty="0" smtClean="0"/>
              <a:t>VERIME </a:t>
            </a:r>
            <a:r>
              <a:rPr lang="en-US" sz="1200" dirty="0"/>
              <a:t>missing):</a:t>
            </a:r>
          </a:p>
          <a:p>
            <a:pPr lvl="1"/>
            <a:r>
              <a:rPr lang="en-US" sz="1200" dirty="0"/>
              <a:t> </a:t>
            </a:r>
          </a:p>
          <a:p>
            <a:pPr lvl="1"/>
            <a:r>
              <a:rPr lang="en-US" sz="1200" dirty="0"/>
              <a:t>	      </a:t>
            </a:r>
            <a:r>
              <a:rPr lang="en-US" sz="1200" b="1" dirty="0" smtClean="0"/>
              <a:t>MEPR </a:t>
            </a:r>
            <a:r>
              <a:rPr lang="en-US" sz="1200" b="1" dirty="0"/>
              <a:t>_&lt;Q&gt;_&lt;R&gt;_&lt;SP</a:t>
            </a:r>
            <a:r>
              <a:rPr lang="en-US" sz="1200" b="1" dirty="0" smtClean="0"/>
              <a:t>&gt;  </a:t>
            </a:r>
            <a:r>
              <a:rPr lang="en-US" sz="1200" dirty="0"/>
              <a:t>=  Resource Category </a:t>
            </a:r>
            <a:r>
              <a:rPr lang="en-US" sz="1200" dirty="0" smtClean="0"/>
              <a:t>Min-Energy Generic </a:t>
            </a:r>
            <a:r>
              <a:rPr lang="en-US" sz="1200" dirty="0"/>
              <a:t>Cap</a:t>
            </a:r>
          </a:p>
          <a:p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10" name="Right Arrow 9"/>
          <p:cNvSpPr/>
          <p:nvPr/>
        </p:nvSpPr>
        <p:spPr>
          <a:xfrm rot="1332999">
            <a:off x="1201159" y="2450987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9553859">
            <a:off x="1176515" y="1915716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699" y="1897472"/>
            <a:ext cx="11430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Ensures Min Energy Cap at VC or GC</a:t>
            </a:r>
          </a:p>
          <a:p>
            <a:pPr algn="ctr"/>
            <a:r>
              <a:rPr lang="en-US" sz="1050" dirty="0"/>
              <a:t>(NPRR617)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" y="5509554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1400" dirty="0"/>
              <a:t> </a:t>
            </a:r>
            <a:r>
              <a:rPr lang="en-US" sz="1000" dirty="0" smtClean="0"/>
              <a:t>MEPR </a:t>
            </a:r>
            <a:r>
              <a:rPr lang="en-US" sz="1000" dirty="0"/>
              <a:t>is currently being utilized in intermediate RUC formulas that consider guaranteed costs. No downstream formulas require a change.</a:t>
            </a:r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75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320331"/>
              </p:ext>
            </p:extLst>
          </p:nvPr>
        </p:nvGraphicFramePr>
        <p:xfrm>
          <a:off x="609600" y="1007190"/>
          <a:ext cx="8153400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/>
                <a:gridCol w="2407920"/>
                <a:gridCol w="1143000"/>
                <a:gridCol w="13716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NPRR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Timeframe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NPRR662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Proxy Energy Offer Curves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AUG-2016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JUL-2016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NPRR272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Definition</a:t>
                      </a:r>
                      <a:r>
                        <a:rPr lang="en-US" sz="1600" baseline="0" dirty="0" smtClean="0"/>
                        <a:t> and Participation of QSGRs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DEC-2016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NOV-2016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smtClean="0"/>
              <a:t>What’s on the horizon?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7317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Agenda</a:t>
            </a:r>
          </a:p>
          <a:p>
            <a:r>
              <a:rPr lang="en-US" sz="2400" dirty="0" smtClean="0"/>
              <a:t>NPRR617- Energy Offer Flexibility</a:t>
            </a:r>
          </a:p>
          <a:p>
            <a:r>
              <a:rPr lang="en-US" sz="2400" dirty="0" smtClean="0"/>
              <a:t>NPRR700- Actual Fuel Costs in SUCAP</a:t>
            </a:r>
          </a:p>
          <a:p>
            <a:r>
              <a:rPr lang="en-US" sz="2400" dirty="0" smtClean="0"/>
              <a:t>Revisions to DAMW</a:t>
            </a:r>
          </a:p>
          <a:p>
            <a:r>
              <a:rPr lang="en-US" sz="2400" dirty="0" smtClean="0"/>
              <a:t>Revisions to RUCMW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NPRR700- Using </a:t>
            </a:r>
            <a:r>
              <a:rPr lang="en-US" sz="2400" dirty="0"/>
              <a:t>Actual Fuel Costs in SUCAP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4319832"/>
          </a:xfrm>
        </p:spPr>
        <p:txBody>
          <a:bodyPr/>
          <a:lstStyle/>
          <a:p>
            <a:r>
              <a:rPr lang="en-US" sz="2000" dirty="0" smtClean="0"/>
              <a:t>Real-Time revenues earned while ramping from breaker close to LSL are not included in RUCMWAMT. Verifiable Startup Costs are reduced by an amount that approximates the Real-Time revenues to ensure a balanced equation.</a:t>
            </a:r>
          </a:p>
          <a:p>
            <a:r>
              <a:rPr lang="en-US" sz="2000" dirty="0"/>
              <a:t>The reduction in Startup Costs affects both Day-Ahead Market (DAM) and RUC procurement given that both use the same cost structure in the calculation of Startup Offer </a:t>
            </a:r>
            <a:r>
              <a:rPr lang="en-US" sz="2000" dirty="0" smtClean="0"/>
              <a:t>caps</a:t>
            </a:r>
          </a:p>
          <a:p>
            <a:r>
              <a:rPr lang="en-US" sz="2000" dirty="0" smtClean="0"/>
              <a:t>Reducing Startup Costs </a:t>
            </a:r>
            <a:r>
              <a:rPr lang="en-US" sz="2000" dirty="0"/>
              <a:t>in the DAM is not desirable since the DAM is a financial market and Qualified Scheduling Entities (QSEs) do not earn additional revenues for Generation Resources ramping to their LSL.</a:t>
            </a:r>
          </a:p>
          <a:p>
            <a:r>
              <a:rPr lang="en-US" sz="2000" dirty="0" smtClean="0"/>
              <a:t>NPRR700 rectifies this problem by </a:t>
            </a:r>
            <a:r>
              <a:rPr lang="en-US" sz="2000" dirty="0"/>
              <a:t>incorporating the actual fuel costs into the DAM and RUC procurement process and DAM Make-Whole Payment calculation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NPRR617- </a:t>
            </a:r>
            <a:r>
              <a:rPr lang="en-US" sz="2400" dirty="0"/>
              <a:t>Energy Offer Flexibility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r>
              <a:rPr lang="en-US" sz="2000" dirty="0" smtClean="0"/>
              <a:t>NPRR617 allows Startup and Minimum Energy Offers to be up to 200% of Verifiable Costs (or Generic Cost if Verifiable Costs </a:t>
            </a:r>
            <a:r>
              <a:rPr lang="en-US" sz="2000" dirty="0" smtClean="0"/>
              <a:t>do not exist). </a:t>
            </a:r>
            <a:endParaRPr lang="en-US" sz="2000" dirty="0" smtClean="0"/>
          </a:p>
          <a:p>
            <a:r>
              <a:rPr lang="en-US" sz="2000" dirty="0" smtClean="0"/>
              <a:t>NPRR617 Settlement ensures </a:t>
            </a:r>
            <a:r>
              <a:rPr lang="en-US" sz="2000" dirty="0"/>
              <a:t>that generators do not receive Make-Whole </a:t>
            </a:r>
            <a:r>
              <a:rPr lang="en-US" sz="2000" dirty="0" smtClean="0"/>
              <a:t>Payments (DAM/RUC) </a:t>
            </a:r>
            <a:r>
              <a:rPr lang="en-US" sz="2000" dirty="0"/>
              <a:t>in excess of their generic or verifiable costs.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NPRR617- Day Ahead Make Whole revisions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793914"/>
              </p:ext>
            </p:extLst>
          </p:nvPr>
        </p:nvGraphicFramePr>
        <p:xfrm>
          <a:off x="1409699" y="1447800"/>
          <a:ext cx="6400800" cy="1908810"/>
        </p:xfrm>
        <a:graphic>
          <a:graphicData uri="http://schemas.openxmlformats.org/drawingml/2006/table">
            <a:tbl>
              <a:tblPr firstRow="1" firstCol="1" bandRow="1"/>
              <a:tblGrid>
                <a:gridCol w="1535430"/>
                <a:gridCol w="2446020"/>
                <a:gridCol w="682625"/>
                <a:gridCol w="1736725"/>
              </a:tblGrid>
              <a:tr h="177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 Determinant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Short Description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 Table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578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DAPERFIPME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 of FIP (specified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offer)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used for generation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up to LSL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DAM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MKTINPUTHEADER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MKTINPUTINTERVAL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DAPERFOPME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 of FOP (specified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offer)</a:t>
                      </a: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used for generation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up to LSL</a:t>
                      </a:r>
                      <a:endParaRPr lang="en-US" sz="12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DAM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MKTINPUTHEADER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MKTINPUTINTERVAL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DAFCRS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Day-Ahead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Actual Fuel Consumption Rate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SID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SID_VERIFIABLECOSTS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0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32776" y="815182"/>
            <a:ext cx="29546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/>
              <a:t>New </a:t>
            </a:r>
            <a:r>
              <a:rPr lang="en-US" u="sng" dirty="0" smtClean="0"/>
              <a:t>input bill </a:t>
            </a:r>
            <a:r>
              <a:rPr lang="en-US" u="sng" dirty="0"/>
              <a:t>d</a:t>
            </a:r>
            <a:r>
              <a:rPr lang="en-US" u="sng" dirty="0" smtClean="0"/>
              <a:t>eterminants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0093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NPRR617- Day Ahead Make Whole revisions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800853"/>
              </p:ext>
            </p:extLst>
          </p:nvPr>
        </p:nvGraphicFramePr>
        <p:xfrm>
          <a:off x="1409699" y="1447800"/>
          <a:ext cx="6400800" cy="1818005"/>
        </p:xfrm>
        <a:graphic>
          <a:graphicData uri="http://schemas.openxmlformats.org/drawingml/2006/table">
            <a:tbl>
              <a:tblPr firstRow="1" firstCol="1" bandRow="1"/>
              <a:tblGrid>
                <a:gridCol w="1535430"/>
                <a:gridCol w="2446020"/>
                <a:gridCol w="682625"/>
                <a:gridCol w="1736725"/>
              </a:tblGrid>
              <a:tr h="177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Bill Determinant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Short Description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Extract Table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578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DAMEPR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Day-Ahead Minimum Energy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Price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DAM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PREPROCESSHEADER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PREPROCESSINTERVAL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DAVERIME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Day-Ahead Verifiable Minimum Energy Cost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DAM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PREPROCESSHEADER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PREPROCESSINTERVAL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6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DAMECAP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Day-Ahead Verifiable Minimum</a:t>
                      </a:r>
                      <a:r>
                        <a:rPr lang="en-US" sz="12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Energy Cap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DAM 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PREPROCESSHEADER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PREPROCESSINTERVAL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09716" y="815182"/>
            <a:ext cx="2800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/>
              <a:t>New intermediate outputs</a:t>
            </a:r>
          </a:p>
        </p:txBody>
      </p:sp>
    </p:spTree>
    <p:extLst>
      <p:ext uri="{BB962C8B-B14F-4D97-AF65-F5344CB8AC3E}">
        <p14:creationId xmlns:p14="http://schemas.microsoft.com/office/powerpoint/2010/main" val="29914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ight Arrow 11"/>
          <p:cNvSpPr/>
          <p:nvPr/>
        </p:nvSpPr>
        <p:spPr>
          <a:xfrm rot="16200000">
            <a:off x="3397094" y="1453100"/>
            <a:ext cx="331406" cy="115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743200" y="1624837"/>
            <a:ext cx="1676400" cy="577081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Utilizes actual fuel consumption rate</a:t>
            </a:r>
          </a:p>
          <a:p>
            <a:pPr algn="ctr"/>
            <a:r>
              <a:rPr lang="en-US" sz="1050" dirty="0" smtClean="0"/>
              <a:t>(NPRR700)</a:t>
            </a:r>
            <a:endParaRPr lang="en-US" sz="10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NPRR617- Day Ahead Make Whole revisions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66800"/>
            <a:ext cx="8458200" cy="452431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DAVERISU_&lt;Q&gt;_&lt;R&gt;_&lt;SP&gt;_&lt;ST&gt; = [</a:t>
            </a:r>
            <a:r>
              <a:rPr lang="en-US" sz="1400" u="sng" dirty="0" smtClean="0">
                <a:solidFill>
                  <a:schemeClr val="accent1">
                    <a:lumMod val="75000"/>
                  </a:schemeClr>
                </a:solidFill>
              </a:rPr>
              <a:t>D</a:t>
            </a:r>
            <a:r>
              <a:rPr lang="en-US" sz="1400" dirty="0" smtClean="0"/>
              <a:t>AFCRS </a:t>
            </a:r>
            <a:r>
              <a:rPr lang="pt-BR" sz="1400" b="1" dirty="0" smtClean="0"/>
              <a:t>*</a:t>
            </a:r>
            <a:r>
              <a:rPr lang="en-US" sz="1400" dirty="0" smtClean="0"/>
              <a:t> ((GASPERSU </a:t>
            </a:r>
            <a:r>
              <a:rPr lang="pt-BR" sz="1400" b="1" dirty="0" smtClean="0"/>
              <a:t>*</a:t>
            </a:r>
            <a:r>
              <a:rPr lang="en-US" sz="1400" dirty="0" smtClean="0"/>
              <a:t> FIP) </a:t>
            </a:r>
            <a:r>
              <a:rPr lang="pt-BR" sz="1400" b="1" dirty="0" smtClean="0"/>
              <a:t>+</a:t>
            </a:r>
            <a:r>
              <a:rPr lang="en-US" sz="1400" dirty="0" smtClean="0"/>
              <a:t> (OILPERSU </a:t>
            </a:r>
            <a:r>
              <a:rPr lang="pt-BR" sz="1400" b="1" dirty="0" smtClean="0"/>
              <a:t>*</a:t>
            </a:r>
            <a:r>
              <a:rPr lang="en-US" sz="1400" dirty="0" smtClean="0"/>
              <a:t> FOP) </a:t>
            </a:r>
            <a:r>
              <a:rPr lang="pt-BR" sz="1400" b="1" dirty="0" smtClean="0"/>
              <a:t>+</a:t>
            </a:r>
            <a:r>
              <a:rPr lang="en-US" sz="1400" dirty="0" smtClean="0"/>
              <a:t> 					(SFPERSU </a:t>
            </a:r>
            <a:r>
              <a:rPr lang="pt-BR" sz="1400" b="1" dirty="0" smtClean="0"/>
              <a:t>*</a:t>
            </a:r>
            <a:r>
              <a:rPr lang="en-US" sz="1400" dirty="0" smtClean="0"/>
              <a:t> SFP))] </a:t>
            </a:r>
            <a:r>
              <a:rPr lang="pt-BR" sz="1400" b="1" dirty="0" smtClean="0"/>
              <a:t>+</a:t>
            </a:r>
            <a:r>
              <a:rPr lang="pt-BR" sz="1400" dirty="0" smtClean="0"/>
              <a:t> </a:t>
            </a:r>
            <a:r>
              <a:rPr lang="en-US" sz="1400" dirty="0" smtClean="0"/>
              <a:t>VOMS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       If Verifiable Costs present for the Resource (DAVERISU has been produced):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DASUCAP_&lt;Q&gt;_&lt;R&gt;_&lt;SP&gt;_&lt;ST&gt;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=  DAVERISU_&lt;Q&gt;_&lt;R&gt;_&lt;SP&gt;_&lt;ST&gt;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       If Verifiable Costs missing for the Resource (DAVERISU missing):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DASUCAP_&lt;Q&gt;_&lt;R&gt;_&lt;SP&gt;_&lt;ST&gt;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=  Resource Category Startup Offer Generic Cap</a:t>
            </a:r>
          </a:p>
          <a:p>
            <a:pPr lvl="1"/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1400" dirty="0"/>
          </a:p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DASUPR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_&lt;Q&gt;_&lt;R&gt;_&lt;SP&gt;_&lt;ST&gt;   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=    </a:t>
            </a:r>
          </a:p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	Min(DASUO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_&lt;Q&gt;_&lt;R&gt;_&lt;SP&gt;_&lt;ST&gt; , DASUCAP_&lt;Q&gt;_&lt;R&gt;_&lt;SP&gt;_&lt;ST&gt;) </a:t>
            </a:r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</p:txBody>
      </p:sp>
      <p:sp>
        <p:nvSpPr>
          <p:cNvPr id="10" name="Right Arrow 9"/>
          <p:cNvSpPr/>
          <p:nvPr/>
        </p:nvSpPr>
        <p:spPr>
          <a:xfrm rot="1332999">
            <a:off x="1183239" y="3699921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20177140">
            <a:off x="1182945" y="3091503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" y="3124200"/>
            <a:ext cx="1143000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Ensures Startup Cap at VC or GC</a:t>
            </a:r>
          </a:p>
          <a:p>
            <a:pPr algn="ctr"/>
            <a:r>
              <a:rPr lang="en-US" sz="1050" dirty="0" smtClean="0"/>
              <a:t>(NPRR617)</a:t>
            </a:r>
            <a:endParaRPr lang="en-US" sz="105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304800" y="2438400"/>
            <a:ext cx="8458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04800" y="4267200"/>
            <a:ext cx="8458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1475" y="5770562"/>
            <a:ext cx="853440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1400" dirty="0"/>
              <a:t> </a:t>
            </a:r>
            <a:r>
              <a:rPr lang="en-US" sz="1000" dirty="0"/>
              <a:t>Above DASUCAP calculations for Non-AGRs. AGRs currently, and will continue to, be </a:t>
            </a:r>
            <a:r>
              <a:rPr lang="en-US" sz="1000" dirty="0" smtClean="0"/>
              <a:t>capped (DASUCAP) </a:t>
            </a:r>
            <a:r>
              <a:rPr lang="en-US" sz="1000" dirty="0"/>
              <a:t>at their Verifiable Startup Costs scaled by the ratio of online generators for the aggregate.</a:t>
            </a:r>
          </a:p>
          <a:p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6200000">
            <a:off x="1533064" y="4755849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143000" y="4800600"/>
            <a:ext cx="962025" cy="900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Startup $ allowed in guarantee</a:t>
            </a:r>
          </a:p>
          <a:p>
            <a:pPr algn="ctr"/>
            <a:r>
              <a:rPr lang="en-US" sz="1050" dirty="0"/>
              <a:t>(NPRR617)</a:t>
            </a:r>
          </a:p>
          <a:p>
            <a:pPr algn="ctr"/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2885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NPRR617- Day Ahead Make Whole revisions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36842" y="958395"/>
            <a:ext cx="8458200" cy="480131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DAVERIME_&lt;Q&gt;_&lt;R&gt;_&lt;SP&gt;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= [VFCLSL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((GASPERME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FIP)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(OILPERME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FOP)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					(SFPERME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SFP))]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</a:rPr>
              <a:t>+</a:t>
            </a:r>
            <a:r>
              <a:rPr lang="pt-BR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VOMLSL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       If Verifiable Costs present for the Resource (DAVERIME has been produced):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DAMECAP_&lt;Q&gt;_&lt;R&gt;_&lt;SP&gt;=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DAVERIME_&lt;Q&gt;_&lt;R&gt;_&lt;SP&gt;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       If Verifiable Costs missing for the Resource (DAVERIME missing):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	    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DAMECAP_&lt;Q&gt;_&lt;R&gt;_&lt;SP&gt;=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Resource Category Minimum-Energy Generic Cap</a:t>
            </a:r>
          </a:p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 </a:t>
            </a:r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</p:txBody>
      </p:sp>
      <p:sp>
        <p:nvSpPr>
          <p:cNvPr id="9" name="Right Arrow 8"/>
          <p:cNvSpPr/>
          <p:nvPr/>
        </p:nvSpPr>
        <p:spPr>
          <a:xfrm rot="20177140">
            <a:off x="1228557" y="3300998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332999">
            <a:off x="1228850" y="3956834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200000">
            <a:off x="1015569" y="1387806"/>
            <a:ext cx="331406" cy="115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36842" y="2514600"/>
            <a:ext cx="8458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6842" y="4419600"/>
            <a:ext cx="8458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28600" y="3299936"/>
            <a:ext cx="1089317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Ensures Min Energy Cap at VC or GC</a:t>
            </a:r>
          </a:p>
          <a:p>
            <a:pPr algn="ctr"/>
            <a:r>
              <a:rPr lang="en-US" sz="1050" dirty="0" smtClean="0"/>
              <a:t>(NPRR617)</a:t>
            </a:r>
            <a:endParaRPr lang="en-US" sz="1050" dirty="0"/>
          </a:p>
        </p:txBody>
      </p:sp>
      <p:sp>
        <p:nvSpPr>
          <p:cNvPr id="4" name="Rectangle 3"/>
          <p:cNvSpPr/>
          <p:nvPr/>
        </p:nvSpPr>
        <p:spPr>
          <a:xfrm>
            <a:off x="860716" y="4550930"/>
            <a:ext cx="75212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DAMEPR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_&lt;Q&gt;_&lt;R&gt;_&lt;</a:t>
            </a:r>
            <a:r>
              <a:rPr lang="en-US" sz="1400" b="1" dirty="0" smtClean="0">
                <a:solidFill>
                  <a:schemeClr val="accent1">
                    <a:lumMod val="75000"/>
                  </a:schemeClr>
                </a:solidFill>
              </a:rPr>
              <a:t>SP&gt;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=    </a:t>
            </a:r>
            <a:endParaRPr lang="en-US" sz="1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	</a:t>
            </a:r>
          </a:p>
          <a:p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	  Min(DAMEO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_&lt;Q&gt;_&lt;R&gt;_&lt;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SP&gt;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,DAMECAP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</a:rPr>
              <a:t>_&lt;Q&gt;_&lt;R&gt;_&lt;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SP&gt;)</a:t>
            </a:r>
            <a:endParaRPr lang="en-US" sz="1400" dirty="0"/>
          </a:p>
        </p:txBody>
      </p:sp>
      <p:sp>
        <p:nvSpPr>
          <p:cNvPr id="15" name="Right Arrow 14"/>
          <p:cNvSpPr/>
          <p:nvPr/>
        </p:nvSpPr>
        <p:spPr>
          <a:xfrm rot="16200000">
            <a:off x="1275889" y="4908249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47896" y="5029200"/>
            <a:ext cx="1057104" cy="900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Min Energy $ allowed in guarantee</a:t>
            </a:r>
          </a:p>
          <a:p>
            <a:pPr algn="ctr"/>
            <a:r>
              <a:rPr lang="en-US" sz="1050" dirty="0"/>
              <a:t>(NPRR617)</a:t>
            </a:r>
          </a:p>
          <a:p>
            <a:pPr algn="ctr"/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393820" y="1573006"/>
            <a:ext cx="1676400" cy="577081"/>
          </a:xfrm>
          <a:prstGeom prst="rect">
            <a:avLst/>
          </a:prstGeom>
          <a:solidFill>
            <a:schemeClr val="accent4">
              <a:lumMod val="25000"/>
              <a:lumOff val="75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Verifiable Min Energy Costs</a:t>
            </a:r>
          </a:p>
          <a:p>
            <a:pPr algn="ctr"/>
            <a:r>
              <a:rPr lang="en-US" sz="1050" dirty="0" smtClean="0"/>
              <a:t>(NPRR617)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32657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NPRR617- Day Ahead Make Whole revisions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7631" y="1049211"/>
            <a:ext cx="8893969" cy="437042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r>
              <a:rPr lang="en-US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r>
              <a:rPr lang="en-US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DAMGCOST</a:t>
            </a: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_&lt;Q&gt;_&lt;R&gt;_&lt;SP&gt;   </a:t>
            </a:r>
            <a:r>
              <a:rPr lang="en-US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  </a:t>
            </a:r>
            <a:endParaRPr lang="en-US" altLang="en-US" sz="14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endParaRPr lang="en-US" altLang="en-US" sz="14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r>
              <a:rPr lang="en-US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(</a:t>
            </a: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DAMSUFLAG_&lt;Q&gt;_&lt;R&gt;_&lt;SP&gt; </a:t>
            </a:r>
            <a:r>
              <a:rPr lang="pt-BR" alt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pt-BR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n-US" sz="1400" strike="sngStrike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DASUO</a:t>
            </a:r>
            <a:r>
              <a:rPr lang="en-US" altLang="en-US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DASUPR</a:t>
            </a: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_&lt;Q&gt;_&lt;R&gt;_&lt;SP&gt;_&lt;ST</a:t>
            </a:r>
            <a:r>
              <a:rPr lang="en-US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&gt;)</a:t>
            </a:r>
            <a:r>
              <a:rPr lang="pt-BR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+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endParaRPr lang="pt-BR" altLang="en-US" sz="1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endParaRPr lang="pt-BR" altLang="en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r>
              <a:rPr lang="en-US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(DAMTFLAG</a:t>
            </a: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_&lt;Q&gt;_&lt;R&gt;_&lt;SP&gt; </a:t>
            </a:r>
            <a:r>
              <a:rPr lang="pt-BR" altLang="en-US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pt-BR" altLang="en-US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n-US" sz="1400" strike="sngStrike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DASUO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DASUPR</a:t>
            </a:r>
            <a:r>
              <a:rPr lang="en-US" altLang="en-US" sz="1400" baseline="-25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aftercc</a:t>
            </a:r>
            <a:r>
              <a:rPr lang="en-US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_&lt;</a:t>
            </a: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Q&gt;_&lt;R&gt;_&lt;SP&gt;_&lt;ST</a:t>
            </a:r>
            <a:r>
              <a:rPr lang="en-US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&gt; -</a:t>
            </a:r>
            <a:r>
              <a:rPr lang="pt-BR" altLang="en-US" sz="14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							</a:t>
            </a:r>
            <a:r>
              <a:rPr lang="pt-BR" altLang="en-US" sz="1400" strike="sngStrike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DASUO</a:t>
            </a:r>
            <a:r>
              <a:rPr lang="en-US" altLang="en-US" sz="14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DASUPR</a:t>
            </a:r>
            <a:r>
              <a:rPr lang="en-US" altLang="en-US" sz="1400" baseline="-25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beforecc</a:t>
            </a:r>
            <a:r>
              <a:rPr lang="en-US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_&lt;Q&gt;_&lt;R&gt;_&lt;SP&gt;_&lt;ST&gt;)</a:t>
            </a:r>
            <a:endParaRPr lang="pt-BR" altLang="en-US" sz="1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endParaRPr lang="pt-BR" altLang="en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endParaRPr lang="pt-BR" altLang="en-US" sz="1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(DAMWENEFLAG</a:t>
            </a:r>
            <a:r>
              <a:rPr lang="pt-BR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_&lt;Q&gt;_&lt;R&gt;_&lt;SP&gt; </a:t>
            </a:r>
            <a:r>
              <a:rPr lang="pt-BR" alt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pt-BR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pt-BR" altLang="en-US" sz="1400" strike="sngStrike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DAMEO</a:t>
            </a:r>
            <a:r>
              <a:rPr lang="pt-BR" altLang="en-US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DAMEPR</a:t>
            </a:r>
            <a:r>
              <a:rPr lang="pt-BR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_&lt;Q&gt;_&lt;R&gt;_&lt;SP&gt; </a:t>
            </a:r>
            <a:endParaRPr lang="pt-BR" altLang="en-US" sz="1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r>
              <a:rPr lang="pt-BR" altLang="en-US" sz="1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pt-BR" altLang="en-US" sz="1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					</a:t>
            </a:r>
            <a:r>
              <a:rPr lang="pt-BR" altLang="en-US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DALSL_&lt;Q&gt;_&lt;R&gt;_&lt;SP&gt;)) +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endParaRPr lang="pt-BR" altLang="en-U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	(DAMWENEFLAG</a:t>
            </a:r>
            <a:r>
              <a:rPr lang="pt-BR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_&lt;Q&gt;_&lt;R&gt;_&lt;SP&gt; </a:t>
            </a:r>
            <a:r>
              <a:rPr lang="pt-BR" alt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pt-BR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(DAAIEC_&lt;Q&gt;_&lt;R&gt;_&lt;SP&gt; </a:t>
            </a:r>
            <a:r>
              <a:rPr lang="pt-BR" altLang="en-US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(DAESR_&lt;Q&gt;_&lt;R&gt;_&lt;SP&gt;               	</a:t>
            </a: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pt-BR" altLang="en-US" sz="24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DALSL_&lt;Q&gt;_&lt;R&gt;_&lt;SP&gt;))) </a:t>
            </a:r>
            <a:endParaRPr lang="pt-BR" altLang="en-US" sz="3600" dirty="0"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r>
              <a:rPr lang="pt-BR" alt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en-US" altLang="en-US" sz="14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17488" algn="l"/>
                <a:tab pos="1892300" algn="l"/>
                <a:tab pos="2120900" algn="l"/>
              </a:tabLst>
            </a:pPr>
            <a:endParaRPr lang="en-US" altLang="en-US" sz="1400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032137"/>
              </p:ext>
            </p:extLst>
          </p:nvPr>
        </p:nvGraphicFramePr>
        <p:xfrm>
          <a:off x="133350" y="3347863"/>
          <a:ext cx="295275" cy="423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4" imgW="139680" imgH="279360" progId="Equation.3">
                  <p:embed/>
                </p:oleObj>
              </mc:Choice>
              <mc:Fallback>
                <p:oleObj name="Equation" r:id="rId4" imgW="139680" imgH="2793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3347863"/>
                        <a:ext cx="295275" cy="4235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29130"/>
              </p:ext>
            </p:extLst>
          </p:nvPr>
        </p:nvGraphicFramePr>
        <p:xfrm>
          <a:off x="161924" y="4135147"/>
          <a:ext cx="2381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6" imgW="139700" imgH="279400" progId="Equation.3">
                  <p:embed/>
                </p:oleObj>
              </mc:Choice>
              <mc:Fallback>
                <p:oleObj name="Equation" r:id="rId6" imgW="139700" imgH="279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4" y="4135147"/>
                        <a:ext cx="238125" cy="460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ight Arrow 24"/>
          <p:cNvSpPr/>
          <p:nvPr/>
        </p:nvSpPr>
        <p:spPr>
          <a:xfrm rot="10800000">
            <a:off x="6768497" y="1865092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0800000">
            <a:off x="6650419" y="3530611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972300" y="3033828"/>
            <a:ext cx="1527777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Min Energy $ allowed in guarantee</a:t>
            </a:r>
          </a:p>
          <a:p>
            <a:pPr algn="ctr"/>
            <a:r>
              <a:rPr lang="en-US" sz="1050" dirty="0"/>
              <a:t>(NPRR617)</a:t>
            </a:r>
          </a:p>
          <a:p>
            <a:pPr algn="ctr"/>
            <a:endParaRPr lang="en-US" sz="1050" dirty="0"/>
          </a:p>
        </p:txBody>
      </p:sp>
      <p:sp>
        <p:nvSpPr>
          <p:cNvPr id="28" name="Right Arrow 27"/>
          <p:cNvSpPr/>
          <p:nvPr/>
        </p:nvSpPr>
        <p:spPr>
          <a:xfrm rot="5400000">
            <a:off x="7110332" y="2384396"/>
            <a:ext cx="331406" cy="1161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052278" y="1576150"/>
            <a:ext cx="1580807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Startup/</a:t>
            </a:r>
            <a:r>
              <a:rPr lang="en-US" sz="1050" dirty="0" err="1" smtClean="0"/>
              <a:t>CCTransition</a:t>
            </a:r>
            <a:r>
              <a:rPr lang="en-US" sz="1050" dirty="0" smtClean="0"/>
              <a:t> $ allowed in guarantee</a:t>
            </a:r>
          </a:p>
          <a:p>
            <a:pPr algn="ctr"/>
            <a:r>
              <a:rPr lang="en-US" sz="1050" dirty="0"/>
              <a:t>(NPRR617)</a:t>
            </a:r>
          </a:p>
          <a:p>
            <a:pPr algn="ctr"/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53235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Words>731</Words>
  <Application>Microsoft Office PowerPoint</Application>
  <PresentationFormat>On-screen Show (4:3)</PresentationFormat>
  <Paragraphs>239</Paragraphs>
  <Slides>13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1_Custom Design</vt:lpstr>
      <vt:lpstr>Office Theme</vt:lpstr>
      <vt:lpstr>Custom Design</vt:lpstr>
      <vt:lpstr>Equation</vt:lpstr>
      <vt:lpstr>PowerPoint Presentation</vt:lpstr>
      <vt:lpstr>PowerPoint Presentation</vt:lpstr>
      <vt:lpstr>NPRR700- Using Actual Fuel Costs in SUCAP </vt:lpstr>
      <vt:lpstr>NPRR617- Energy Offer Flexibility </vt:lpstr>
      <vt:lpstr>NPRR617- Day Ahead Make Whole revisions </vt:lpstr>
      <vt:lpstr>NPRR617- Day Ahead Make Whole revisions </vt:lpstr>
      <vt:lpstr>NPRR617- Day Ahead Make Whole revisions </vt:lpstr>
      <vt:lpstr>NPRR617- Day Ahead Make Whole revisions </vt:lpstr>
      <vt:lpstr>NPRR617- Day Ahead Make Whole revisions </vt:lpstr>
      <vt:lpstr>NPRR617- RUC Make Whole revisions </vt:lpstr>
      <vt:lpstr>NPRR617- RUC Make Whole revisions </vt:lpstr>
      <vt:lpstr>NPRR617- RUC Make Whole revisions </vt:lpstr>
      <vt:lpstr>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Holt, Blake</cp:lastModifiedBy>
  <cp:revision>52</cp:revision>
  <cp:lastPrinted>2016-01-21T20:53:15Z</cp:lastPrinted>
  <dcterms:created xsi:type="dcterms:W3CDTF">2016-01-21T15:20:31Z</dcterms:created>
  <dcterms:modified xsi:type="dcterms:W3CDTF">2016-05-13T14:44:00Z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