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298" r:id="rId19"/>
    <p:sldId id="299" r:id="rId20"/>
    <p:sldId id="279" r:id="rId21"/>
    <p:sldId id="264" r:id="rId22"/>
    <p:sldId id="265" r:id="rId23"/>
    <p:sldId id="266" r:id="rId24"/>
    <p:sldId id="271" r:id="rId25"/>
    <p:sldId id="30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Fast Responding Regulation Service (FRRS)</a:t>
            </a:r>
          </a:p>
          <a:p>
            <a:r>
              <a:rPr lang="en-US" b="1" i="1" dirty="0" smtClean="0"/>
              <a:t>Overview</a:t>
            </a:r>
            <a:endParaRPr lang="en-US" b="1" i="1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QMWG</a:t>
            </a:r>
            <a:endParaRPr lang="en-US" dirty="0"/>
          </a:p>
          <a:p>
            <a:r>
              <a:rPr lang="en-US" dirty="0" smtClean="0"/>
              <a:t>May 13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FRRS Up Deployments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98" y="914400"/>
            <a:ext cx="8502203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FRRS Down Deployments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34016"/>
            <a:ext cx="8534400" cy="51423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FRRS Deployments per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FRRS Up Deployments per Hour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76" y="914400"/>
            <a:ext cx="8520447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1219201"/>
            <a:ext cx="24384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*Data from Jan-15 to Apr-16</a:t>
            </a:r>
            <a:endParaRPr lang="en-US" sz="14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810161"/>
          <a:ext cx="2133600" cy="11258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1200"/>
                <a:gridCol w="711200"/>
                <a:gridCol w="711200"/>
              </a:tblGrid>
              <a:tr h="934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Deployments per Hour</a:t>
                      </a:r>
                      <a:endParaRPr lang="en-US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346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FRRS-Up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FRRS-</a:t>
                      </a:r>
                      <a:r>
                        <a:rPr lang="en-US" sz="1100" b="1" u="none" strike="noStrike" dirty="0" err="1">
                          <a:effectLst/>
                        </a:rPr>
                        <a:t>Dn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6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FRRS Down </a:t>
            </a:r>
            <a:r>
              <a:rPr lang="en-US" dirty="0"/>
              <a:t>Deployments per Hour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66335"/>
            <a:ext cx="8534400" cy="50777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1219201"/>
            <a:ext cx="24384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*Data from Jan-15 to Apr-16</a:t>
            </a:r>
            <a:endParaRPr lang="en-US" sz="14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1143000"/>
          <a:ext cx="2133600" cy="11258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1200"/>
                <a:gridCol w="711200"/>
                <a:gridCol w="711200"/>
              </a:tblGrid>
              <a:tr h="934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smtClean="0">
                          <a:effectLst/>
                        </a:rPr>
                        <a:t>Deployments per Hour</a:t>
                      </a:r>
                      <a:endParaRPr lang="en-US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346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FRRS-Up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FRRS-</a:t>
                      </a:r>
                      <a:r>
                        <a:rPr lang="en-US" sz="1100" b="1" u="none" strike="noStrike" dirty="0" err="1">
                          <a:effectLst/>
                        </a:rPr>
                        <a:t>Dn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66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Evaluating battery performance during ERCOT frequency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2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1/21/2016 </a:t>
            </a:r>
            <a:r>
              <a:rPr lang="en-US" dirty="0" smtClean="0"/>
              <a:t>11:14:45 PM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0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1/26/2016  11:25:07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2/8/2016  10:31:08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9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3/8/2016  5:03:11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FRRS Parameters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FRRS deployment parameters currently set in ERCOT 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6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2/11/2016  9:09:19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FRRS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FRRS carrying units respond to ERCOT deployment signals?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1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2/18/2016 HE16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96" y="914400"/>
            <a:ext cx="8522607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5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1/7/2016 HE18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94" y="914400"/>
            <a:ext cx="8532611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1/8/2016 HE23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96" y="914400"/>
            <a:ext cx="8522607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1/20/2016 HE23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96" y="914400"/>
            <a:ext cx="8522607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6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3/3/2016 HE14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96" y="914400"/>
            <a:ext cx="8522607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FRRS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76" y="2709962"/>
            <a:ext cx="7819048" cy="15904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Scenario 1: Frequency below 59.97 Hz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821" name="TextBox 27820"/>
          <p:cNvSpPr txBox="1"/>
          <p:nvPr/>
        </p:nvSpPr>
        <p:spPr>
          <a:xfrm>
            <a:off x="5844038" y="6196726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Using a Max </a:t>
            </a:r>
            <a:r>
              <a:rPr lang="en-US" sz="1000" dirty="0"/>
              <a:t>deployment </a:t>
            </a:r>
            <a:r>
              <a:rPr lang="en-US" sz="1000" dirty="0" smtClean="0"/>
              <a:t>Time/Band = 1 minute</a:t>
            </a:r>
            <a:endParaRPr lang="en-US" sz="100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5751" y="704851"/>
            <a:ext cx="8823326" cy="5513389"/>
            <a:chOff x="180" y="444"/>
            <a:chExt cx="5558" cy="347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80" y="469"/>
              <a:ext cx="5445" cy="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10" y="732"/>
              <a:ext cx="3573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215" y="73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11" y="73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196" y="72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201" y="486"/>
              <a:ext cx="0" cy="327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161" y="444"/>
              <a:ext cx="90" cy="54"/>
            </a:xfrm>
            <a:custGeom>
              <a:avLst/>
              <a:gdLst>
                <a:gd name="T0" fmla="*/ 67 w 151"/>
                <a:gd name="T1" fmla="*/ 0 h 144"/>
                <a:gd name="T2" fmla="*/ 147 w 151"/>
                <a:gd name="T3" fmla="*/ 144 h 144"/>
                <a:gd name="T4" fmla="*/ 151 w 151"/>
                <a:gd name="T5" fmla="*/ 143 h 144"/>
                <a:gd name="T6" fmla="*/ 0 w 151"/>
                <a:gd name="T7" fmla="*/ 143 h 144"/>
                <a:gd name="T8" fmla="*/ 3 w 151"/>
                <a:gd name="T9" fmla="*/ 144 h 144"/>
                <a:gd name="T10" fmla="*/ 67 w 151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44">
                  <a:moveTo>
                    <a:pt x="67" y="0"/>
                  </a:moveTo>
                  <a:lnTo>
                    <a:pt x="147" y="144"/>
                  </a:lnTo>
                  <a:lnTo>
                    <a:pt x="151" y="143"/>
                  </a:lnTo>
                  <a:cubicBezTo>
                    <a:pt x="103" y="119"/>
                    <a:pt x="48" y="119"/>
                    <a:pt x="0" y="143"/>
                  </a:cubicBezTo>
                  <a:lnTo>
                    <a:pt x="3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45" y="637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60.00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54" y="826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59.99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860" y="7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86" y="727"/>
              <a:ext cx="697" cy="675"/>
            </a:xfrm>
            <a:custGeom>
              <a:avLst/>
              <a:gdLst>
                <a:gd name="T0" fmla="*/ 63 w 1177"/>
                <a:gd name="T1" fmla="*/ 19 h 1801"/>
                <a:gd name="T2" fmla="*/ 1167 w 1177"/>
                <a:gd name="T3" fmla="*/ 1747 h 1801"/>
                <a:gd name="T4" fmla="*/ 1157 w 1177"/>
                <a:gd name="T5" fmla="*/ 1791 h 1801"/>
                <a:gd name="T6" fmla="*/ 1113 w 1177"/>
                <a:gd name="T7" fmla="*/ 1781 h 1801"/>
                <a:gd name="T8" fmla="*/ 9 w 1177"/>
                <a:gd name="T9" fmla="*/ 53 h 1801"/>
                <a:gd name="T10" fmla="*/ 19 w 1177"/>
                <a:gd name="T11" fmla="*/ 9 h 1801"/>
                <a:gd name="T12" fmla="*/ 63 w 1177"/>
                <a:gd name="T13" fmla="*/ 19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1801">
                  <a:moveTo>
                    <a:pt x="63" y="19"/>
                  </a:moveTo>
                  <a:lnTo>
                    <a:pt x="1167" y="1747"/>
                  </a:lnTo>
                  <a:cubicBezTo>
                    <a:pt x="1177" y="1762"/>
                    <a:pt x="1172" y="1782"/>
                    <a:pt x="1157" y="1791"/>
                  </a:cubicBezTo>
                  <a:cubicBezTo>
                    <a:pt x="1143" y="1801"/>
                    <a:pt x="1123" y="1796"/>
                    <a:pt x="1113" y="1781"/>
                  </a:cubicBezTo>
                  <a:lnTo>
                    <a:pt x="9" y="53"/>
                  </a:lnTo>
                  <a:cubicBezTo>
                    <a:pt x="0" y="39"/>
                    <a:pt x="4" y="19"/>
                    <a:pt x="19" y="9"/>
                  </a:cubicBezTo>
                  <a:cubicBezTo>
                    <a:pt x="34" y="0"/>
                    <a:pt x="54" y="4"/>
                    <a:pt x="63" y="1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689" y="729"/>
              <a:ext cx="654" cy="648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08" name="Freeform 33"/>
            <p:cNvSpPr>
              <a:spLocks/>
            </p:cNvSpPr>
            <p:nvPr/>
          </p:nvSpPr>
          <p:spPr bwMode="auto">
            <a:xfrm>
              <a:off x="2340" y="1159"/>
              <a:ext cx="952" cy="243"/>
            </a:xfrm>
            <a:custGeom>
              <a:avLst/>
              <a:gdLst>
                <a:gd name="T0" fmla="*/ 25 w 1608"/>
                <a:gd name="T1" fmla="*/ 582 h 648"/>
                <a:gd name="T2" fmla="*/ 1561 w 1608"/>
                <a:gd name="T3" fmla="*/ 6 h 648"/>
                <a:gd name="T4" fmla="*/ 1602 w 1608"/>
                <a:gd name="T5" fmla="*/ 25 h 648"/>
                <a:gd name="T6" fmla="*/ 1583 w 1608"/>
                <a:gd name="T7" fmla="*/ 66 h 648"/>
                <a:gd name="T8" fmla="*/ 47 w 1608"/>
                <a:gd name="T9" fmla="*/ 642 h 648"/>
                <a:gd name="T10" fmla="*/ 6 w 1608"/>
                <a:gd name="T11" fmla="*/ 623 h 648"/>
                <a:gd name="T12" fmla="*/ 25 w 1608"/>
                <a:gd name="T13" fmla="*/ 58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8" h="648">
                  <a:moveTo>
                    <a:pt x="25" y="582"/>
                  </a:moveTo>
                  <a:lnTo>
                    <a:pt x="1561" y="6"/>
                  </a:lnTo>
                  <a:cubicBezTo>
                    <a:pt x="1577" y="0"/>
                    <a:pt x="1596" y="8"/>
                    <a:pt x="1602" y="25"/>
                  </a:cubicBezTo>
                  <a:cubicBezTo>
                    <a:pt x="1608" y="42"/>
                    <a:pt x="1600" y="60"/>
                    <a:pt x="1583" y="66"/>
                  </a:cubicBezTo>
                  <a:lnTo>
                    <a:pt x="47" y="642"/>
                  </a:lnTo>
                  <a:cubicBezTo>
                    <a:pt x="31" y="648"/>
                    <a:pt x="12" y="640"/>
                    <a:pt x="6" y="623"/>
                  </a:cubicBezTo>
                  <a:cubicBezTo>
                    <a:pt x="0" y="607"/>
                    <a:pt x="8" y="588"/>
                    <a:pt x="25" y="58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0" name="Line 35"/>
            <p:cNvSpPr>
              <a:spLocks noChangeShapeType="1"/>
            </p:cNvSpPr>
            <p:nvPr/>
          </p:nvSpPr>
          <p:spPr bwMode="auto">
            <a:xfrm flipV="1">
              <a:off x="2343" y="1161"/>
              <a:ext cx="909" cy="216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2" name="Freeform 37"/>
            <p:cNvSpPr>
              <a:spLocks/>
            </p:cNvSpPr>
            <p:nvPr/>
          </p:nvSpPr>
          <p:spPr bwMode="auto">
            <a:xfrm>
              <a:off x="3249" y="799"/>
              <a:ext cx="839" cy="387"/>
            </a:xfrm>
            <a:custGeom>
              <a:avLst/>
              <a:gdLst>
                <a:gd name="T0" fmla="*/ 18 w 1416"/>
                <a:gd name="T1" fmla="*/ 970 h 1033"/>
                <a:gd name="T2" fmla="*/ 1362 w 1416"/>
                <a:gd name="T3" fmla="*/ 10 h 1033"/>
                <a:gd name="T4" fmla="*/ 1406 w 1416"/>
                <a:gd name="T5" fmla="*/ 18 h 1033"/>
                <a:gd name="T6" fmla="*/ 1399 w 1416"/>
                <a:gd name="T7" fmla="*/ 62 h 1033"/>
                <a:gd name="T8" fmla="*/ 55 w 1416"/>
                <a:gd name="T9" fmla="*/ 1022 h 1033"/>
                <a:gd name="T10" fmla="*/ 10 w 1416"/>
                <a:gd name="T11" fmla="*/ 1015 h 1033"/>
                <a:gd name="T12" fmla="*/ 18 w 1416"/>
                <a:gd name="T13" fmla="*/ 97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6" h="1033">
                  <a:moveTo>
                    <a:pt x="18" y="970"/>
                  </a:moveTo>
                  <a:lnTo>
                    <a:pt x="1362" y="10"/>
                  </a:lnTo>
                  <a:cubicBezTo>
                    <a:pt x="1376" y="0"/>
                    <a:pt x="1396" y="3"/>
                    <a:pt x="1406" y="18"/>
                  </a:cubicBezTo>
                  <a:cubicBezTo>
                    <a:pt x="1416" y="32"/>
                    <a:pt x="1413" y="52"/>
                    <a:pt x="1399" y="62"/>
                  </a:cubicBezTo>
                  <a:lnTo>
                    <a:pt x="55" y="1022"/>
                  </a:lnTo>
                  <a:cubicBezTo>
                    <a:pt x="40" y="1033"/>
                    <a:pt x="20" y="1029"/>
                    <a:pt x="10" y="1015"/>
                  </a:cubicBezTo>
                  <a:cubicBezTo>
                    <a:pt x="0" y="1000"/>
                    <a:pt x="3" y="980"/>
                    <a:pt x="18" y="97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4" name="Line 39"/>
            <p:cNvSpPr>
              <a:spLocks noChangeShapeType="1"/>
            </p:cNvSpPr>
            <p:nvPr/>
          </p:nvSpPr>
          <p:spPr bwMode="auto">
            <a:xfrm flipV="1">
              <a:off x="3252" y="801"/>
              <a:ext cx="796" cy="360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6" name="Freeform 41"/>
            <p:cNvSpPr>
              <a:spLocks/>
            </p:cNvSpPr>
            <p:nvPr/>
          </p:nvSpPr>
          <p:spPr bwMode="auto">
            <a:xfrm>
              <a:off x="4045" y="727"/>
              <a:ext cx="384" cy="99"/>
            </a:xfrm>
            <a:custGeom>
              <a:avLst/>
              <a:gdLst>
                <a:gd name="T0" fmla="*/ 26 w 648"/>
                <a:gd name="T1" fmla="*/ 198 h 264"/>
                <a:gd name="T2" fmla="*/ 602 w 648"/>
                <a:gd name="T3" fmla="*/ 6 h 264"/>
                <a:gd name="T4" fmla="*/ 643 w 648"/>
                <a:gd name="T5" fmla="*/ 26 h 264"/>
                <a:gd name="T6" fmla="*/ 622 w 648"/>
                <a:gd name="T7" fmla="*/ 67 h 264"/>
                <a:gd name="T8" fmla="*/ 46 w 648"/>
                <a:gd name="T9" fmla="*/ 259 h 264"/>
                <a:gd name="T10" fmla="*/ 6 w 648"/>
                <a:gd name="T11" fmla="*/ 238 h 264"/>
                <a:gd name="T12" fmla="*/ 26 w 648"/>
                <a:gd name="T13" fmla="*/ 19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264">
                  <a:moveTo>
                    <a:pt x="26" y="198"/>
                  </a:moveTo>
                  <a:lnTo>
                    <a:pt x="602" y="6"/>
                  </a:lnTo>
                  <a:cubicBezTo>
                    <a:pt x="619" y="0"/>
                    <a:pt x="637" y="9"/>
                    <a:pt x="643" y="26"/>
                  </a:cubicBezTo>
                  <a:cubicBezTo>
                    <a:pt x="648" y="43"/>
                    <a:pt x="639" y="61"/>
                    <a:pt x="622" y="67"/>
                  </a:cubicBezTo>
                  <a:lnTo>
                    <a:pt x="46" y="259"/>
                  </a:lnTo>
                  <a:cubicBezTo>
                    <a:pt x="30" y="264"/>
                    <a:pt x="11" y="255"/>
                    <a:pt x="6" y="238"/>
                  </a:cubicBezTo>
                  <a:cubicBezTo>
                    <a:pt x="0" y="222"/>
                    <a:pt x="9" y="203"/>
                    <a:pt x="26" y="19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8" name="Line 43"/>
            <p:cNvSpPr>
              <a:spLocks noChangeShapeType="1"/>
            </p:cNvSpPr>
            <p:nvPr/>
          </p:nvSpPr>
          <p:spPr bwMode="auto">
            <a:xfrm flipV="1">
              <a:off x="4048" y="729"/>
              <a:ext cx="341" cy="72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0" name="Freeform 45"/>
            <p:cNvSpPr>
              <a:spLocks noEditPoints="1"/>
            </p:cNvSpPr>
            <p:nvPr/>
          </p:nvSpPr>
          <p:spPr bwMode="auto">
            <a:xfrm>
              <a:off x="2125" y="1167"/>
              <a:ext cx="9" cy="2544"/>
            </a:xfrm>
            <a:custGeom>
              <a:avLst/>
              <a:gdLst>
                <a:gd name="T0" fmla="*/ 16 w 16"/>
                <a:gd name="T1" fmla="*/ 248 h 6784"/>
                <a:gd name="T2" fmla="*/ 0 w 16"/>
                <a:gd name="T3" fmla="*/ 248 h 6784"/>
                <a:gd name="T4" fmla="*/ 8 w 16"/>
                <a:gd name="T5" fmla="*/ 0 h 6784"/>
                <a:gd name="T6" fmla="*/ 16 w 16"/>
                <a:gd name="T7" fmla="*/ 392 h 6784"/>
                <a:gd name="T8" fmla="*/ 8 w 16"/>
                <a:gd name="T9" fmla="*/ 640 h 6784"/>
                <a:gd name="T10" fmla="*/ 0 w 16"/>
                <a:gd name="T11" fmla="*/ 392 h 6784"/>
                <a:gd name="T12" fmla="*/ 16 w 16"/>
                <a:gd name="T13" fmla="*/ 392 h 6784"/>
                <a:gd name="T14" fmla="*/ 16 w 16"/>
                <a:gd name="T15" fmla="*/ 1016 h 6784"/>
                <a:gd name="T16" fmla="*/ 0 w 16"/>
                <a:gd name="T17" fmla="*/ 1016 h 6784"/>
                <a:gd name="T18" fmla="*/ 8 w 16"/>
                <a:gd name="T19" fmla="*/ 768 h 6784"/>
                <a:gd name="T20" fmla="*/ 16 w 16"/>
                <a:gd name="T21" fmla="*/ 1160 h 6784"/>
                <a:gd name="T22" fmla="*/ 8 w 16"/>
                <a:gd name="T23" fmla="*/ 1408 h 6784"/>
                <a:gd name="T24" fmla="*/ 0 w 16"/>
                <a:gd name="T25" fmla="*/ 1160 h 6784"/>
                <a:gd name="T26" fmla="*/ 16 w 16"/>
                <a:gd name="T27" fmla="*/ 1160 h 6784"/>
                <a:gd name="T28" fmla="*/ 16 w 16"/>
                <a:gd name="T29" fmla="*/ 1784 h 6784"/>
                <a:gd name="T30" fmla="*/ 0 w 16"/>
                <a:gd name="T31" fmla="*/ 1784 h 6784"/>
                <a:gd name="T32" fmla="*/ 8 w 16"/>
                <a:gd name="T33" fmla="*/ 1536 h 6784"/>
                <a:gd name="T34" fmla="*/ 16 w 16"/>
                <a:gd name="T35" fmla="*/ 1928 h 6784"/>
                <a:gd name="T36" fmla="*/ 8 w 16"/>
                <a:gd name="T37" fmla="*/ 2176 h 6784"/>
                <a:gd name="T38" fmla="*/ 0 w 16"/>
                <a:gd name="T39" fmla="*/ 1928 h 6784"/>
                <a:gd name="T40" fmla="*/ 16 w 16"/>
                <a:gd name="T41" fmla="*/ 1928 h 6784"/>
                <a:gd name="T42" fmla="*/ 16 w 16"/>
                <a:gd name="T43" fmla="*/ 2552 h 6784"/>
                <a:gd name="T44" fmla="*/ 0 w 16"/>
                <a:gd name="T45" fmla="*/ 2552 h 6784"/>
                <a:gd name="T46" fmla="*/ 8 w 16"/>
                <a:gd name="T47" fmla="*/ 2304 h 6784"/>
                <a:gd name="T48" fmla="*/ 16 w 16"/>
                <a:gd name="T49" fmla="*/ 2696 h 6784"/>
                <a:gd name="T50" fmla="*/ 8 w 16"/>
                <a:gd name="T51" fmla="*/ 2944 h 6784"/>
                <a:gd name="T52" fmla="*/ 0 w 16"/>
                <a:gd name="T53" fmla="*/ 2696 h 6784"/>
                <a:gd name="T54" fmla="*/ 16 w 16"/>
                <a:gd name="T55" fmla="*/ 2696 h 6784"/>
                <a:gd name="T56" fmla="*/ 16 w 16"/>
                <a:gd name="T57" fmla="*/ 3320 h 6784"/>
                <a:gd name="T58" fmla="*/ 0 w 16"/>
                <a:gd name="T59" fmla="*/ 3320 h 6784"/>
                <a:gd name="T60" fmla="*/ 8 w 16"/>
                <a:gd name="T61" fmla="*/ 3072 h 6784"/>
                <a:gd name="T62" fmla="*/ 16 w 16"/>
                <a:gd name="T63" fmla="*/ 3464 h 6784"/>
                <a:gd name="T64" fmla="*/ 8 w 16"/>
                <a:gd name="T65" fmla="*/ 3712 h 6784"/>
                <a:gd name="T66" fmla="*/ 0 w 16"/>
                <a:gd name="T67" fmla="*/ 3464 h 6784"/>
                <a:gd name="T68" fmla="*/ 16 w 16"/>
                <a:gd name="T69" fmla="*/ 3464 h 6784"/>
                <a:gd name="T70" fmla="*/ 16 w 16"/>
                <a:gd name="T71" fmla="*/ 4088 h 6784"/>
                <a:gd name="T72" fmla="*/ 0 w 16"/>
                <a:gd name="T73" fmla="*/ 4088 h 6784"/>
                <a:gd name="T74" fmla="*/ 8 w 16"/>
                <a:gd name="T75" fmla="*/ 3840 h 6784"/>
                <a:gd name="T76" fmla="*/ 16 w 16"/>
                <a:gd name="T77" fmla="*/ 4232 h 6784"/>
                <a:gd name="T78" fmla="*/ 8 w 16"/>
                <a:gd name="T79" fmla="*/ 4480 h 6784"/>
                <a:gd name="T80" fmla="*/ 0 w 16"/>
                <a:gd name="T81" fmla="*/ 4232 h 6784"/>
                <a:gd name="T82" fmla="*/ 16 w 16"/>
                <a:gd name="T83" fmla="*/ 4232 h 6784"/>
                <a:gd name="T84" fmla="*/ 16 w 16"/>
                <a:gd name="T85" fmla="*/ 4856 h 6784"/>
                <a:gd name="T86" fmla="*/ 0 w 16"/>
                <a:gd name="T87" fmla="*/ 4856 h 6784"/>
                <a:gd name="T88" fmla="*/ 8 w 16"/>
                <a:gd name="T89" fmla="*/ 4608 h 6784"/>
                <a:gd name="T90" fmla="*/ 16 w 16"/>
                <a:gd name="T91" fmla="*/ 5000 h 6784"/>
                <a:gd name="T92" fmla="*/ 8 w 16"/>
                <a:gd name="T93" fmla="*/ 5248 h 6784"/>
                <a:gd name="T94" fmla="*/ 0 w 16"/>
                <a:gd name="T95" fmla="*/ 5000 h 6784"/>
                <a:gd name="T96" fmla="*/ 16 w 16"/>
                <a:gd name="T97" fmla="*/ 5000 h 6784"/>
                <a:gd name="T98" fmla="*/ 16 w 16"/>
                <a:gd name="T99" fmla="*/ 5624 h 6784"/>
                <a:gd name="T100" fmla="*/ 0 w 16"/>
                <a:gd name="T101" fmla="*/ 5624 h 6784"/>
                <a:gd name="T102" fmla="*/ 8 w 16"/>
                <a:gd name="T103" fmla="*/ 5376 h 6784"/>
                <a:gd name="T104" fmla="*/ 16 w 16"/>
                <a:gd name="T105" fmla="*/ 5768 h 6784"/>
                <a:gd name="T106" fmla="*/ 8 w 16"/>
                <a:gd name="T107" fmla="*/ 6016 h 6784"/>
                <a:gd name="T108" fmla="*/ 0 w 16"/>
                <a:gd name="T109" fmla="*/ 5768 h 6784"/>
                <a:gd name="T110" fmla="*/ 16 w 16"/>
                <a:gd name="T111" fmla="*/ 5768 h 6784"/>
                <a:gd name="T112" fmla="*/ 16 w 16"/>
                <a:gd name="T113" fmla="*/ 6392 h 6784"/>
                <a:gd name="T114" fmla="*/ 0 w 16"/>
                <a:gd name="T115" fmla="*/ 6392 h 6784"/>
                <a:gd name="T116" fmla="*/ 8 w 16"/>
                <a:gd name="T117" fmla="*/ 6144 h 6784"/>
                <a:gd name="T118" fmla="*/ 16 w 16"/>
                <a:gd name="T119" fmla="*/ 6536 h 6784"/>
                <a:gd name="T120" fmla="*/ 8 w 16"/>
                <a:gd name="T121" fmla="*/ 6784 h 6784"/>
                <a:gd name="T122" fmla="*/ 0 w 16"/>
                <a:gd name="T123" fmla="*/ 6536 h 6784"/>
                <a:gd name="T124" fmla="*/ 16 w 16"/>
                <a:gd name="T125" fmla="*/ 6536 h 6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" h="6784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2" name="Rectangle 46"/>
            <p:cNvSpPr>
              <a:spLocks noChangeArrowheads="1"/>
            </p:cNvSpPr>
            <p:nvPr/>
          </p:nvSpPr>
          <p:spPr bwMode="auto">
            <a:xfrm>
              <a:off x="2120" y="1164"/>
              <a:ext cx="19" cy="255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3" name="Freeform 47"/>
            <p:cNvSpPr>
              <a:spLocks noEditPoints="1"/>
            </p:cNvSpPr>
            <p:nvPr/>
          </p:nvSpPr>
          <p:spPr bwMode="auto">
            <a:xfrm>
              <a:off x="2106" y="1161"/>
              <a:ext cx="0" cy="2544"/>
            </a:xfrm>
            <a:custGeom>
              <a:avLst/>
              <a:gdLst>
                <a:gd name="T0" fmla="*/ 16 w 16"/>
                <a:gd name="T1" fmla="*/ 248 h 6784"/>
                <a:gd name="T2" fmla="*/ 0 w 16"/>
                <a:gd name="T3" fmla="*/ 248 h 6784"/>
                <a:gd name="T4" fmla="*/ 8 w 16"/>
                <a:gd name="T5" fmla="*/ 0 h 6784"/>
                <a:gd name="T6" fmla="*/ 16 w 16"/>
                <a:gd name="T7" fmla="*/ 392 h 6784"/>
                <a:gd name="T8" fmla="*/ 8 w 16"/>
                <a:gd name="T9" fmla="*/ 640 h 6784"/>
                <a:gd name="T10" fmla="*/ 0 w 16"/>
                <a:gd name="T11" fmla="*/ 392 h 6784"/>
                <a:gd name="T12" fmla="*/ 16 w 16"/>
                <a:gd name="T13" fmla="*/ 392 h 6784"/>
                <a:gd name="T14" fmla="*/ 16 w 16"/>
                <a:gd name="T15" fmla="*/ 1016 h 6784"/>
                <a:gd name="T16" fmla="*/ 0 w 16"/>
                <a:gd name="T17" fmla="*/ 1016 h 6784"/>
                <a:gd name="T18" fmla="*/ 8 w 16"/>
                <a:gd name="T19" fmla="*/ 768 h 6784"/>
                <a:gd name="T20" fmla="*/ 16 w 16"/>
                <a:gd name="T21" fmla="*/ 1160 h 6784"/>
                <a:gd name="T22" fmla="*/ 8 w 16"/>
                <a:gd name="T23" fmla="*/ 1408 h 6784"/>
                <a:gd name="T24" fmla="*/ 0 w 16"/>
                <a:gd name="T25" fmla="*/ 1160 h 6784"/>
                <a:gd name="T26" fmla="*/ 16 w 16"/>
                <a:gd name="T27" fmla="*/ 1160 h 6784"/>
                <a:gd name="T28" fmla="*/ 16 w 16"/>
                <a:gd name="T29" fmla="*/ 1784 h 6784"/>
                <a:gd name="T30" fmla="*/ 0 w 16"/>
                <a:gd name="T31" fmla="*/ 1784 h 6784"/>
                <a:gd name="T32" fmla="*/ 8 w 16"/>
                <a:gd name="T33" fmla="*/ 1536 h 6784"/>
                <a:gd name="T34" fmla="*/ 16 w 16"/>
                <a:gd name="T35" fmla="*/ 1928 h 6784"/>
                <a:gd name="T36" fmla="*/ 8 w 16"/>
                <a:gd name="T37" fmla="*/ 2176 h 6784"/>
                <a:gd name="T38" fmla="*/ 0 w 16"/>
                <a:gd name="T39" fmla="*/ 1928 h 6784"/>
                <a:gd name="T40" fmla="*/ 16 w 16"/>
                <a:gd name="T41" fmla="*/ 1928 h 6784"/>
                <a:gd name="T42" fmla="*/ 16 w 16"/>
                <a:gd name="T43" fmla="*/ 2552 h 6784"/>
                <a:gd name="T44" fmla="*/ 0 w 16"/>
                <a:gd name="T45" fmla="*/ 2552 h 6784"/>
                <a:gd name="T46" fmla="*/ 8 w 16"/>
                <a:gd name="T47" fmla="*/ 2304 h 6784"/>
                <a:gd name="T48" fmla="*/ 16 w 16"/>
                <a:gd name="T49" fmla="*/ 2696 h 6784"/>
                <a:gd name="T50" fmla="*/ 8 w 16"/>
                <a:gd name="T51" fmla="*/ 2944 h 6784"/>
                <a:gd name="T52" fmla="*/ 0 w 16"/>
                <a:gd name="T53" fmla="*/ 2696 h 6784"/>
                <a:gd name="T54" fmla="*/ 16 w 16"/>
                <a:gd name="T55" fmla="*/ 2696 h 6784"/>
                <a:gd name="T56" fmla="*/ 16 w 16"/>
                <a:gd name="T57" fmla="*/ 3320 h 6784"/>
                <a:gd name="T58" fmla="*/ 0 w 16"/>
                <a:gd name="T59" fmla="*/ 3320 h 6784"/>
                <a:gd name="T60" fmla="*/ 8 w 16"/>
                <a:gd name="T61" fmla="*/ 3072 h 6784"/>
                <a:gd name="T62" fmla="*/ 16 w 16"/>
                <a:gd name="T63" fmla="*/ 3464 h 6784"/>
                <a:gd name="T64" fmla="*/ 8 w 16"/>
                <a:gd name="T65" fmla="*/ 3712 h 6784"/>
                <a:gd name="T66" fmla="*/ 0 w 16"/>
                <a:gd name="T67" fmla="*/ 3464 h 6784"/>
                <a:gd name="T68" fmla="*/ 16 w 16"/>
                <a:gd name="T69" fmla="*/ 3464 h 6784"/>
                <a:gd name="T70" fmla="*/ 16 w 16"/>
                <a:gd name="T71" fmla="*/ 4088 h 6784"/>
                <a:gd name="T72" fmla="*/ 0 w 16"/>
                <a:gd name="T73" fmla="*/ 4088 h 6784"/>
                <a:gd name="T74" fmla="*/ 8 w 16"/>
                <a:gd name="T75" fmla="*/ 3840 h 6784"/>
                <a:gd name="T76" fmla="*/ 16 w 16"/>
                <a:gd name="T77" fmla="*/ 4232 h 6784"/>
                <a:gd name="T78" fmla="*/ 8 w 16"/>
                <a:gd name="T79" fmla="*/ 4480 h 6784"/>
                <a:gd name="T80" fmla="*/ 0 w 16"/>
                <a:gd name="T81" fmla="*/ 4232 h 6784"/>
                <a:gd name="T82" fmla="*/ 16 w 16"/>
                <a:gd name="T83" fmla="*/ 4232 h 6784"/>
                <a:gd name="T84" fmla="*/ 16 w 16"/>
                <a:gd name="T85" fmla="*/ 4856 h 6784"/>
                <a:gd name="T86" fmla="*/ 0 w 16"/>
                <a:gd name="T87" fmla="*/ 4856 h 6784"/>
                <a:gd name="T88" fmla="*/ 8 w 16"/>
                <a:gd name="T89" fmla="*/ 4608 h 6784"/>
                <a:gd name="T90" fmla="*/ 16 w 16"/>
                <a:gd name="T91" fmla="*/ 5000 h 6784"/>
                <a:gd name="T92" fmla="*/ 8 w 16"/>
                <a:gd name="T93" fmla="*/ 5248 h 6784"/>
                <a:gd name="T94" fmla="*/ 0 w 16"/>
                <a:gd name="T95" fmla="*/ 5000 h 6784"/>
                <a:gd name="T96" fmla="*/ 16 w 16"/>
                <a:gd name="T97" fmla="*/ 5000 h 6784"/>
                <a:gd name="T98" fmla="*/ 16 w 16"/>
                <a:gd name="T99" fmla="*/ 5624 h 6784"/>
                <a:gd name="T100" fmla="*/ 0 w 16"/>
                <a:gd name="T101" fmla="*/ 5624 h 6784"/>
                <a:gd name="T102" fmla="*/ 8 w 16"/>
                <a:gd name="T103" fmla="*/ 5376 h 6784"/>
                <a:gd name="T104" fmla="*/ 16 w 16"/>
                <a:gd name="T105" fmla="*/ 5768 h 6784"/>
                <a:gd name="T106" fmla="*/ 8 w 16"/>
                <a:gd name="T107" fmla="*/ 6016 h 6784"/>
                <a:gd name="T108" fmla="*/ 0 w 16"/>
                <a:gd name="T109" fmla="*/ 5768 h 6784"/>
                <a:gd name="T110" fmla="*/ 16 w 16"/>
                <a:gd name="T111" fmla="*/ 5768 h 6784"/>
                <a:gd name="T112" fmla="*/ 16 w 16"/>
                <a:gd name="T113" fmla="*/ 6392 h 6784"/>
                <a:gd name="T114" fmla="*/ 0 w 16"/>
                <a:gd name="T115" fmla="*/ 6392 h 6784"/>
                <a:gd name="T116" fmla="*/ 8 w 16"/>
                <a:gd name="T117" fmla="*/ 6144 h 6784"/>
                <a:gd name="T118" fmla="*/ 16 w 16"/>
                <a:gd name="T119" fmla="*/ 6536 h 6784"/>
                <a:gd name="T120" fmla="*/ 8 w 16"/>
                <a:gd name="T121" fmla="*/ 6784 h 6784"/>
                <a:gd name="T122" fmla="*/ 0 w 16"/>
                <a:gd name="T123" fmla="*/ 6536 h 6784"/>
                <a:gd name="T124" fmla="*/ 16 w 16"/>
                <a:gd name="T125" fmla="*/ 6536 h 6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" h="6784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4" name="Rectangle 48"/>
            <p:cNvSpPr>
              <a:spLocks noChangeArrowheads="1"/>
            </p:cNvSpPr>
            <p:nvPr/>
          </p:nvSpPr>
          <p:spPr bwMode="auto">
            <a:xfrm>
              <a:off x="775" y="2670"/>
              <a:ext cx="3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5" name="Rectangle 49"/>
            <p:cNvSpPr>
              <a:spLocks noChangeArrowheads="1"/>
            </p:cNvSpPr>
            <p:nvPr/>
          </p:nvSpPr>
          <p:spPr bwMode="auto">
            <a:xfrm>
              <a:off x="670" y="3246"/>
              <a:ext cx="5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Down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6" name="Rectangle 50"/>
            <p:cNvSpPr>
              <a:spLocks noChangeArrowheads="1"/>
            </p:cNvSpPr>
            <p:nvPr/>
          </p:nvSpPr>
          <p:spPr bwMode="auto">
            <a:xfrm>
              <a:off x="746" y="2958"/>
              <a:ext cx="3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Idle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7" name="Rectangle 51"/>
            <p:cNvSpPr>
              <a:spLocks noChangeArrowheads="1"/>
            </p:cNvSpPr>
            <p:nvPr/>
          </p:nvSpPr>
          <p:spPr bwMode="auto">
            <a:xfrm>
              <a:off x="1210" y="3030"/>
              <a:ext cx="95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8" name="Freeform 52"/>
            <p:cNvSpPr>
              <a:spLocks/>
            </p:cNvSpPr>
            <p:nvPr/>
          </p:nvSpPr>
          <p:spPr bwMode="auto">
            <a:xfrm>
              <a:off x="1219" y="3032"/>
              <a:ext cx="948" cy="24"/>
            </a:xfrm>
            <a:custGeom>
              <a:avLst/>
              <a:gdLst>
                <a:gd name="T0" fmla="*/ 32 w 1600"/>
                <a:gd name="T1" fmla="*/ 0 h 64"/>
                <a:gd name="T2" fmla="*/ 1568 w 1600"/>
                <a:gd name="T3" fmla="*/ 0 h 64"/>
                <a:gd name="T4" fmla="*/ 1600 w 1600"/>
                <a:gd name="T5" fmla="*/ 32 h 64"/>
                <a:gd name="T6" fmla="*/ 1568 w 1600"/>
                <a:gd name="T7" fmla="*/ 64 h 64"/>
                <a:gd name="T8" fmla="*/ 32 w 1600"/>
                <a:gd name="T9" fmla="*/ 64 h 64"/>
                <a:gd name="T10" fmla="*/ 0 w 1600"/>
                <a:gd name="T11" fmla="*/ 32 h 64"/>
                <a:gd name="T12" fmla="*/ 32 w 16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64">
                  <a:moveTo>
                    <a:pt x="32" y="0"/>
                  </a:moveTo>
                  <a:lnTo>
                    <a:pt x="1568" y="0"/>
                  </a:lnTo>
                  <a:cubicBezTo>
                    <a:pt x="1586" y="0"/>
                    <a:pt x="1600" y="15"/>
                    <a:pt x="1600" y="32"/>
                  </a:cubicBezTo>
                  <a:cubicBezTo>
                    <a:pt x="1600" y="50"/>
                    <a:pt x="1586" y="64"/>
                    <a:pt x="156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9" name="Rectangle 53"/>
            <p:cNvSpPr>
              <a:spLocks noChangeArrowheads="1"/>
            </p:cNvSpPr>
            <p:nvPr/>
          </p:nvSpPr>
          <p:spPr bwMode="auto">
            <a:xfrm>
              <a:off x="1211" y="3030"/>
              <a:ext cx="956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0" name="Line 54"/>
            <p:cNvSpPr>
              <a:spLocks noChangeShapeType="1"/>
            </p:cNvSpPr>
            <p:nvPr/>
          </p:nvSpPr>
          <p:spPr bwMode="auto">
            <a:xfrm>
              <a:off x="1220" y="3033"/>
              <a:ext cx="910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1" name="Rectangle 55"/>
            <p:cNvSpPr>
              <a:spLocks noChangeArrowheads="1"/>
            </p:cNvSpPr>
            <p:nvPr/>
          </p:nvSpPr>
          <p:spPr bwMode="auto">
            <a:xfrm>
              <a:off x="21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2" name="Freeform 56"/>
            <p:cNvSpPr>
              <a:spLocks/>
            </p:cNvSpPr>
            <p:nvPr/>
          </p:nvSpPr>
          <p:spPr bwMode="auto">
            <a:xfrm>
              <a:off x="2121" y="2740"/>
              <a:ext cx="46" cy="317"/>
            </a:xfrm>
            <a:custGeom>
              <a:avLst/>
              <a:gdLst>
                <a:gd name="T0" fmla="*/ 14 w 79"/>
                <a:gd name="T1" fmla="*/ 813 h 845"/>
                <a:gd name="T2" fmla="*/ 0 w 79"/>
                <a:gd name="T3" fmla="*/ 33 h 845"/>
                <a:gd name="T4" fmla="*/ 31 w 79"/>
                <a:gd name="T5" fmla="*/ 0 h 845"/>
                <a:gd name="T6" fmla="*/ 64 w 79"/>
                <a:gd name="T7" fmla="*/ 32 h 845"/>
                <a:gd name="T8" fmla="*/ 78 w 79"/>
                <a:gd name="T9" fmla="*/ 812 h 845"/>
                <a:gd name="T10" fmla="*/ 47 w 79"/>
                <a:gd name="T11" fmla="*/ 844 h 845"/>
                <a:gd name="T12" fmla="*/ 14 w 79"/>
                <a:gd name="T13" fmla="*/ 813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5">
                  <a:moveTo>
                    <a:pt x="14" y="813"/>
                  </a:moveTo>
                  <a:lnTo>
                    <a:pt x="0" y="33"/>
                  </a:lnTo>
                  <a:cubicBezTo>
                    <a:pt x="0" y="15"/>
                    <a:pt x="14" y="1"/>
                    <a:pt x="31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78" y="812"/>
                  </a:lnTo>
                  <a:cubicBezTo>
                    <a:pt x="79" y="829"/>
                    <a:pt x="64" y="844"/>
                    <a:pt x="47" y="844"/>
                  </a:cubicBezTo>
                  <a:cubicBezTo>
                    <a:pt x="29" y="845"/>
                    <a:pt x="15" y="830"/>
                    <a:pt x="14" y="8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3" name="Rectangle 57"/>
            <p:cNvSpPr>
              <a:spLocks noChangeArrowheads="1"/>
            </p:cNvSpPr>
            <p:nvPr/>
          </p:nvSpPr>
          <p:spPr bwMode="auto">
            <a:xfrm>
              <a:off x="21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4" name="Line 58"/>
            <p:cNvSpPr>
              <a:spLocks noChangeShapeType="1"/>
            </p:cNvSpPr>
            <p:nvPr/>
          </p:nvSpPr>
          <p:spPr bwMode="auto">
            <a:xfrm flipH="1" flipV="1">
              <a:off x="2121" y="2741"/>
              <a:ext cx="9" cy="292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5" name="Rectangle 59"/>
            <p:cNvSpPr>
              <a:spLocks noChangeArrowheads="1"/>
            </p:cNvSpPr>
            <p:nvPr/>
          </p:nvSpPr>
          <p:spPr bwMode="auto">
            <a:xfrm>
              <a:off x="2120" y="2730"/>
              <a:ext cx="186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6" name="Freeform 60"/>
            <p:cNvSpPr>
              <a:spLocks/>
            </p:cNvSpPr>
            <p:nvPr/>
          </p:nvSpPr>
          <p:spPr bwMode="auto">
            <a:xfrm>
              <a:off x="2121" y="2732"/>
              <a:ext cx="1851" cy="24"/>
            </a:xfrm>
            <a:custGeom>
              <a:avLst/>
              <a:gdLst>
                <a:gd name="T0" fmla="*/ 3094 w 3126"/>
                <a:gd name="T1" fmla="*/ 64 h 64"/>
                <a:gd name="T2" fmla="*/ 32 w 3126"/>
                <a:gd name="T3" fmla="*/ 64 h 64"/>
                <a:gd name="T4" fmla="*/ 0 w 3126"/>
                <a:gd name="T5" fmla="*/ 32 h 64"/>
                <a:gd name="T6" fmla="*/ 32 w 3126"/>
                <a:gd name="T7" fmla="*/ 0 h 64"/>
                <a:gd name="T8" fmla="*/ 3094 w 3126"/>
                <a:gd name="T9" fmla="*/ 0 h 64"/>
                <a:gd name="T10" fmla="*/ 3126 w 3126"/>
                <a:gd name="T11" fmla="*/ 32 h 64"/>
                <a:gd name="T12" fmla="*/ 3094 w 312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6" h="64">
                  <a:moveTo>
                    <a:pt x="3094" y="64"/>
                  </a:moveTo>
                  <a:lnTo>
                    <a:pt x="32" y="64"/>
                  </a:ln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lnTo>
                    <a:pt x="3094" y="0"/>
                  </a:lnTo>
                  <a:cubicBezTo>
                    <a:pt x="3112" y="0"/>
                    <a:pt x="3126" y="15"/>
                    <a:pt x="3126" y="32"/>
                  </a:cubicBezTo>
                  <a:cubicBezTo>
                    <a:pt x="3126" y="50"/>
                    <a:pt x="3112" y="64"/>
                    <a:pt x="3094" y="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7" name="Rectangle 61"/>
            <p:cNvSpPr>
              <a:spLocks noChangeArrowheads="1"/>
            </p:cNvSpPr>
            <p:nvPr/>
          </p:nvSpPr>
          <p:spPr bwMode="auto">
            <a:xfrm>
              <a:off x="2120" y="2730"/>
              <a:ext cx="186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8" name="Line 62"/>
            <p:cNvSpPr>
              <a:spLocks noChangeShapeType="1"/>
            </p:cNvSpPr>
            <p:nvPr/>
          </p:nvSpPr>
          <p:spPr bwMode="auto">
            <a:xfrm flipH="1">
              <a:off x="2121" y="2733"/>
              <a:ext cx="1814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9" name="Rectangle 63"/>
            <p:cNvSpPr>
              <a:spLocks noChangeArrowheads="1"/>
            </p:cNvSpPr>
            <p:nvPr/>
          </p:nvSpPr>
          <p:spPr bwMode="auto">
            <a:xfrm>
              <a:off x="3939" y="876"/>
              <a:ext cx="19" cy="2838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48" name="Freeform 64"/>
            <p:cNvSpPr>
              <a:spLocks noEditPoints="1"/>
            </p:cNvSpPr>
            <p:nvPr/>
          </p:nvSpPr>
          <p:spPr bwMode="auto">
            <a:xfrm>
              <a:off x="3944" y="879"/>
              <a:ext cx="10" cy="2832"/>
            </a:xfrm>
            <a:custGeom>
              <a:avLst/>
              <a:gdLst>
                <a:gd name="T0" fmla="*/ 8 w 16"/>
                <a:gd name="T1" fmla="*/ 256 h 7552"/>
                <a:gd name="T2" fmla="*/ 8 w 16"/>
                <a:gd name="T3" fmla="*/ 0 h 7552"/>
                <a:gd name="T4" fmla="*/ 16 w 16"/>
                <a:gd name="T5" fmla="*/ 632 h 7552"/>
                <a:gd name="T6" fmla="*/ 0 w 16"/>
                <a:gd name="T7" fmla="*/ 392 h 7552"/>
                <a:gd name="T8" fmla="*/ 16 w 16"/>
                <a:gd name="T9" fmla="*/ 776 h 7552"/>
                <a:gd name="T10" fmla="*/ 0 w 16"/>
                <a:gd name="T11" fmla="*/ 1016 h 7552"/>
                <a:gd name="T12" fmla="*/ 16 w 16"/>
                <a:gd name="T13" fmla="*/ 776 h 7552"/>
                <a:gd name="T14" fmla="*/ 8 w 16"/>
                <a:gd name="T15" fmla="*/ 1408 h 7552"/>
                <a:gd name="T16" fmla="*/ 8 w 16"/>
                <a:gd name="T17" fmla="*/ 1152 h 7552"/>
                <a:gd name="T18" fmla="*/ 16 w 16"/>
                <a:gd name="T19" fmla="*/ 1784 h 7552"/>
                <a:gd name="T20" fmla="*/ 0 w 16"/>
                <a:gd name="T21" fmla="*/ 1544 h 7552"/>
                <a:gd name="T22" fmla="*/ 16 w 16"/>
                <a:gd name="T23" fmla="*/ 1928 h 7552"/>
                <a:gd name="T24" fmla="*/ 0 w 16"/>
                <a:gd name="T25" fmla="*/ 2168 h 7552"/>
                <a:gd name="T26" fmla="*/ 16 w 16"/>
                <a:gd name="T27" fmla="*/ 1928 h 7552"/>
                <a:gd name="T28" fmla="*/ 8 w 16"/>
                <a:gd name="T29" fmla="*/ 2560 h 7552"/>
                <a:gd name="T30" fmla="*/ 8 w 16"/>
                <a:gd name="T31" fmla="*/ 2304 h 7552"/>
                <a:gd name="T32" fmla="*/ 16 w 16"/>
                <a:gd name="T33" fmla="*/ 2936 h 7552"/>
                <a:gd name="T34" fmla="*/ 0 w 16"/>
                <a:gd name="T35" fmla="*/ 2696 h 7552"/>
                <a:gd name="T36" fmla="*/ 16 w 16"/>
                <a:gd name="T37" fmla="*/ 3080 h 7552"/>
                <a:gd name="T38" fmla="*/ 0 w 16"/>
                <a:gd name="T39" fmla="*/ 3320 h 7552"/>
                <a:gd name="T40" fmla="*/ 16 w 16"/>
                <a:gd name="T41" fmla="*/ 3080 h 7552"/>
                <a:gd name="T42" fmla="*/ 8 w 16"/>
                <a:gd name="T43" fmla="*/ 3712 h 7552"/>
                <a:gd name="T44" fmla="*/ 8 w 16"/>
                <a:gd name="T45" fmla="*/ 3456 h 7552"/>
                <a:gd name="T46" fmla="*/ 16 w 16"/>
                <a:gd name="T47" fmla="*/ 4088 h 7552"/>
                <a:gd name="T48" fmla="*/ 0 w 16"/>
                <a:gd name="T49" fmla="*/ 3848 h 7552"/>
                <a:gd name="T50" fmla="*/ 16 w 16"/>
                <a:gd name="T51" fmla="*/ 4232 h 7552"/>
                <a:gd name="T52" fmla="*/ 0 w 16"/>
                <a:gd name="T53" fmla="*/ 4472 h 7552"/>
                <a:gd name="T54" fmla="*/ 16 w 16"/>
                <a:gd name="T55" fmla="*/ 4232 h 7552"/>
                <a:gd name="T56" fmla="*/ 8 w 16"/>
                <a:gd name="T57" fmla="*/ 4864 h 7552"/>
                <a:gd name="T58" fmla="*/ 8 w 16"/>
                <a:gd name="T59" fmla="*/ 4608 h 7552"/>
                <a:gd name="T60" fmla="*/ 16 w 16"/>
                <a:gd name="T61" fmla="*/ 5240 h 7552"/>
                <a:gd name="T62" fmla="*/ 0 w 16"/>
                <a:gd name="T63" fmla="*/ 5000 h 7552"/>
                <a:gd name="T64" fmla="*/ 16 w 16"/>
                <a:gd name="T65" fmla="*/ 5384 h 7552"/>
                <a:gd name="T66" fmla="*/ 0 w 16"/>
                <a:gd name="T67" fmla="*/ 5624 h 7552"/>
                <a:gd name="T68" fmla="*/ 16 w 16"/>
                <a:gd name="T69" fmla="*/ 5384 h 7552"/>
                <a:gd name="T70" fmla="*/ 8 w 16"/>
                <a:gd name="T71" fmla="*/ 6016 h 7552"/>
                <a:gd name="T72" fmla="*/ 8 w 16"/>
                <a:gd name="T73" fmla="*/ 5760 h 7552"/>
                <a:gd name="T74" fmla="*/ 16 w 16"/>
                <a:gd name="T75" fmla="*/ 6392 h 7552"/>
                <a:gd name="T76" fmla="*/ 0 w 16"/>
                <a:gd name="T77" fmla="*/ 6152 h 7552"/>
                <a:gd name="T78" fmla="*/ 16 w 16"/>
                <a:gd name="T79" fmla="*/ 6536 h 7552"/>
                <a:gd name="T80" fmla="*/ 0 w 16"/>
                <a:gd name="T81" fmla="*/ 6776 h 7552"/>
                <a:gd name="T82" fmla="*/ 16 w 16"/>
                <a:gd name="T83" fmla="*/ 6536 h 7552"/>
                <a:gd name="T84" fmla="*/ 8 w 16"/>
                <a:gd name="T85" fmla="*/ 7168 h 7552"/>
                <a:gd name="T86" fmla="*/ 8 w 16"/>
                <a:gd name="T87" fmla="*/ 6912 h 7552"/>
                <a:gd name="T88" fmla="*/ 16 w 16"/>
                <a:gd name="T89" fmla="*/ 7544 h 7552"/>
                <a:gd name="T90" fmla="*/ 0 w 16"/>
                <a:gd name="T91" fmla="*/ 7304 h 7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7552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  <a:moveTo>
                    <a:pt x="16" y="6920"/>
                  </a:moveTo>
                  <a:lnTo>
                    <a:pt x="16" y="7160"/>
                  </a:lnTo>
                  <a:cubicBezTo>
                    <a:pt x="16" y="7165"/>
                    <a:pt x="13" y="7168"/>
                    <a:pt x="8" y="7168"/>
                  </a:cubicBezTo>
                  <a:cubicBezTo>
                    <a:pt x="4" y="7168"/>
                    <a:pt x="0" y="7165"/>
                    <a:pt x="0" y="7160"/>
                  </a:cubicBezTo>
                  <a:lnTo>
                    <a:pt x="0" y="6920"/>
                  </a:lnTo>
                  <a:cubicBezTo>
                    <a:pt x="0" y="6916"/>
                    <a:pt x="4" y="6912"/>
                    <a:pt x="8" y="6912"/>
                  </a:cubicBezTo>
                  <a:cubicBezTo>
                    <a:pt x="13" y="6912"/>
                    <a:pt x="16" y="6916"/>
                    <a:pt x="16" y="6920"/>
                  </a:cubicBezTo>
                  <a:close/>
                  <a:moveTo>
                    <a:pt x="16" y="7304"/>
                  </a:moveTo>
                  <a:lnTo>
                    <a:pt x="16" y="7544"/>
                  </a:lnTo>
                  <a:cubicBezTo>
                    <a:pt x="16" y="7549"/>
                    <a:pt x="13" y="7552"/>
                    <a:pt x="8" y="7552"/>
                  </a:cubicBezTo>
                  <a:cubicBezTo>
                    <a:pt x="4" y="7552"/>
                    <a:pt x="0" y="7549"/>
                    <a:pt x="0" y="7544"/>
                  </a:cubicBezTo>
                  <a:lnTo>
                    <a:pt x="0" y="7304"/>
                  </a:lnTo>
                  <a:cubicBezTo>
                    <a:pt x="0" y="7300"/>
                    <a:pt x="4" y="7296"/>
                    <a:pt x="8" y="7296"/>
                  </a:cubicBezTo>
                  <a:cubicBezTo>
                    <a:pt x="13" y="7296"/>
                    <a:pt x="16" y="7300"/>
                    <a:pt x="16" y="730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49" name="Rectangle 65"/>
            <p:cNvSpPr>
              <a:spLocks noChangeArrowheads="1"/>
            </p:cNvSpPr>
            <p:nvPr/>
          </p:nvSpPr>
          <p:spPr bwMode="auto">
            <a:xfrm>
              <a:off x="3939" y="876"/>
              <a:ext cx="19" cy="2838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1" name="Freeform 66"/>
            <p:cNvSpPr>
              <a:spLocks noEditPoints="1"/>
            </p:cNvSpPr>
            <p:nvPr/>
          </p:nvSpPr>
          <p:spPr bwMode="auto">
            <a:xfrm>
              <a:off x="3925" y="873"/>
              <a:ext cx="0" cy="2832"/>
            </a:xfrm>
            <a:custGeom>
              <a:avLst/>
              <a:gdLst>
                <a:gd name="T0" fmla="*/ 8 w 16"/>
                <a:gd name="T1" fmla="*/ 256 h 7552"/>
                <a:gd name="T2" fmla="*/ 8 w 16"/>
                <a:gd name="T3" fmla="*/ 0 h 7552"/>
                <a:gd name="T4" fmla="*/ 16 w 16"/>
                <a:gd name="T5" fmla="*/ 632 h 7552"/>
                <a:gd name="T6" fmla="*/ 0 w 16"/>
                <a:gd name="T7" fmla="*/ 392 h 7552"/>
                <a:gd name="T8" fmla="*/ 16 w 16"/>
                <a:gd name="T9" fmla="*/ 776 h 7552"/>
                <a:gd name="T10" fmla="*/ 0 w 16"/>
                <a:gd name="T11" fmla="*/ 1016 h 7552"/>
                <a:gd name="T12" fmla="*/ 16 w 16"/>
                <a:gd name="T13" fmla="*/ 776 h 7552"/>
                <a:gd name="T14" fmla="*/ 8 w 16"/>
                <a:gd name="T15" fmla="*/ 1408 h 7552"/>
                <a:gd name="T16" fmla="*/ 8 w 16"/>
                <a:gd name="T17" fmla="*/ 1152 h 7552"/>
                <a:gd name="T18" fmla="*/ 16 w 16"/>
                <a:gd name="T19" fmla="*/ 1784 h 7552"/>
                <a:gd name="T20" fmla="*/ 0 w 16"/>
                <a:gd name="T21" fmla="*/ 1544 h 7552"/>
                <a:gd name="T22" fmla="*/ 16 w 16"/>
                <a:gd name="T23" fmla="*/ 1928 h 7552"/>
                <a:gd name="T24" fmla="*/ 0 w 16"/>
                <a:gd name="T25" fmla="*/ 2168 h 7552"/>
                <a:gd name="T26" fmla="*/ 16 w 16"/>
                <a:gd name="T27" fmla="*/ 1928 h 7552"/>
                <a:gd name="T28" fmla="*/ 8 w 16"/>
                <a:gd name="T29" fmla="*/ 2560 h 7552"/>
                <a:gd name="T30" fmla="*/ 8 w 16"/>
                <a:gd name="T31" fmla="*/ 2304 h 7552"/>
                <a:gd name="T32" fmla="*/ 16 w 16"/>
                <a:gd name="T33" fmla="*/ 2936 h 7552"/>
                <a:gd name="T34" fmla="*/ 0 w 16"/>
                <a:gd name="T35" fmla="*/ 2696 h 7552"/>
                <a:gd name="T36" fmla="*/ 16 w 16"/>
                <a:gd name="T37" fmla="*/ 3080 h 7552"/>
                <a:gd name="T38" fmla="*/ 0 w 16"/>
                <a:gd name="T39" fmla="*/ 3320 h 7552"/>
                <a:gd name="T40" fmla="*/ 16 w 16"/>
                <a:gd name="T41" fmla="*/ 3080 h 7552"/>
                <a:gd name="T42" fmla="*/ 8 w 16"/>
                <a:gd name="T43" fmla="*/ 3712 h 7552"/>
                <a:gd name="T44" fmla="*/ 8 w 16"/>
                <a:gd name="T45" fmla="*/ 3456 h 7552"/>
                <a:gd name="T46" fmla="*/ 16 w 16"/>
                <a:gd name="T47" fmla="*/ 4088 h 7552"/>
                <a:gd name="T48" fmla="*/ 0 w 16"/>
                <a:gd name="T49" fmla="*/ 3848 h 7552"/>
                <a:gd name="T50" fmla="*/ 16 w 16"/>
                <a:gd name="T51" fmla="*/ 4232 h 7552"/>
                <a:gd name="T52" fmla="*/ 0 w 16"/>
                <a:gd name="T53" fmla="*/ 4472 h 7552"/>
                <a:gd name="T54" fmla="*/ 16 w 16"/>
                <a:gd name="T55" fmla="*/ 4232 h 7552"/>
                <a:gd name="T56" fmla="*/ 8 w 16"/>
                <a:gd name="T57" fmla="*/ 4864 h 7552"/>
                <a:gd name="T58" fmla="*/ 8 w 16"/>
                <a:gd name="T59" fmla="*/ 4608 h 7552"/>
                <a:gd name="T60" fmla="*/ 16 w 16"/>
                <a:gd name="T61" fmla="*/ 5240 h 7552"/>
                <a:gd name="T62" fmla="*/ 0 w 16"/>
                <a:gd name="T63" fmla="*/ 5000 h 7552"/>
                <a:gd name="T64" fmla="*/ 16 w 16"/>
                <a:gd name="T65" fmla="*/ 5384 h 7552"/>
                <a:gd name="T66" fmla="*/ 0 w 16"/>
                <a:gd name="T67" fmla="*/ 5624 h 7552"/>
                <a:gd name="T68" fmla="*/ 16 w 16"/>
                <a:gd name="T69" fmla="*/ 5384 h 7552"/>
                <a:gd name="T70" fmla="*/ 8 w 16"/>
                <a:gd name="T71" fmla="*/ 6016 h 7552"/>
                <a:gd name="T72" fmla="*/ 8 w 16"/>
                <a:gd name="T73" fmla="*/ 5760 h 7552"/>
                <a:gd name="T74" fmla="*/ 16 w 16"/>
                <a:gd name="T75" fmla="*/ 6392 h 7552"/>
                <a:gd name="T76" fmla="*/ 0 w 16"/>
                <a:gd name="T77" fmla="*/ 6152 h 7552"/>
                <a:gd name="T78" fmla="*/ 16 w 16"/>
                <a:gd name="T79" fmla="*/ 6536 h 7552"/>
                <a:gd name="T80" fmla="*/ 0 w 16"/>
                <a:gd name="T81" fmla="*/ 6776 h 7552"/>
                <a:gd name="T82" fmla="*/ 16 w 16"/>
                <a:gd name="T83" fmla="*/ 6536 h 7552"/>
                <a:gd name="T84" fmla="*/ 8 w 16"/>
                <a:gd name="T85" fmla="*/ 7168 h 7552"/>
                <a:gd name="T86" fmla="*/ 8 w 16"/>
                <a:gd name="T87" fmla="*/ 6912 h 7552"/>
                <a:gd name="T88" fmla="*/ 16 w 16"/>
                <a:gd name="T89" fmla="*/ 7544 h 7552"/>
                <a:gd name="T90" fmla="*/ 0 w 16"/>
                <a:gd name="T91" fmla="*/ 7304 h 7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7552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  <a:moveTo>
                    <a:pt x="16" y="6920"/>
                  </a:moveTo>
                  <a:lnTo>
                    <a:pt x="16" y="7160"/>
                  </a:lnTo>
                  <a:cubicBezTo>
                    <a:pt x="16" y="7165"/>
                    <a:pt x="13" y="7168"/>
                    <a:pt x="8" y="7168"/>
                  </a:cubicBezTo>
                  <a:cubicBezTo>
                    <a:pt x="4" y="7168"/>
                    <a:pt x="0" y="7165"/>
                    <a:pt x="0" y="7160"/>
                  </a:cubicBezTo>
                  <a:lnTo>
                    <a:pt x="0" y="6920"/>
                  </a:lnTo>
                  <a:cubicBezTo>
                    <a:pt x="0" y="6916"/>
                    <a:pt x="4" y="6912"/>
                    <a:pt x="8" y="6912"/>
                  </a:cubicBezTo>
                  <a:cubicBezTo>
                    <a:pt x="13" y="6912"/>
                    <a:pt x="16" y="6916"/>
                    <a:pt x="16" y="6920"/>
                  </a:cubicBezTo>
                  <a:close/>
                  <a:moveTo>
                    <a:pt x="16" y="7304"/>
                  </a:moveTo>
                  <a:lnTo>
                    <a:pt x="16" y="7544"/>
                  </a:lnTo>
                  <a:cubicBezTo>
                    <a:pt x="16" y="7549"/>
                    <a:pt x="13" y="7552"/>
                    <a:pt x="8" y="7552"/>
                  </a:cubicBezTo>
                  <a:cubicBezTo>
                    <a:pt x="4" y="7552"/>
                    <a:pt x="0" y="7549"/>
                    <a:pt x="0" y="7544"/>
                  </a:cubicBezTo>
                  <a:lnTo>
                    <a:pt x="0" y="7304"/>
                  </a:lnTo>
                  <a:cubicBezTo>
                    <a:pt x="0" y="7300"/>
                    <a:pt x="4" y="7296"/>
                    <a:pt x="8" y="7296"/>
                  </a:cubicBezTo>
                  <a:cubicBezTo>
                    <a:pt x="13" y="7296"/>
                    <a:pt x="16" y="7300"/>
                    <a:pt x="16" y="7304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2" name="Rectangle 67"/>
            <p:cNvSpPr>
              <a:spLocks noChangeArrowheads="1"/>
            </p:cNvSpPr>
            <p:nvPr/>
          </p:nvSpPr>
          <p:spPr bwMode="auto">
            <a:xfrm>
              <a:off x="39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Freeform 68"/>
            <p:cNvSpPr>
              <a:spLocks/>
            </p:cNvSpPr>
            <p:nvPr/>
          </p:nvSpPr>
          <p:spPr bwMode="auto">
            <a:xfrm>
              <a:off x="3926" y="2740"/>
              <a:ext cx="46" cy="317"/>
            </a:xfrm>
            <a:custGeom>
              <a:avLst/>
              <a:gdLst>
                <a:gd name="T0" fmla="*/ 14 w 79"/>
                <a:gd name="T1" fmla="*/ 813 h 845"/>
                <a:gd name="T2" fmla="*/ 0 w 79"/>
                <a:gd name="T3" fmla="*/ 33 h 845"/>
                <a:gd name="T4" fmla="*/ 31 w 79"/>
                <a:gd name="T5" fmla="*/ 0 h 845"/>
                <a:gd name="T6" fmla="*/ 64 w 79"/>
                <a:gd name="T7" fmla="*/ 32 h 845"/>
                <a:gd name="T8" fmla="*/ 78 w 79"/>
                <a:gd name="T9" fmla="*/ 812 h 845"/>
                <a:gd name="T10" fmla="*/ 47 w 79"/>
                <a:gd name="T11" fmla="*/ 844 h 845"/>
                <a:gd name="T12" fmla="*/ 14 w 79"/>
                <a:gd name="T13" fmla="*/ 813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5">
                  <a:moveTo>
                    <a:pt x="14" y="813"/>
                  </a:moveTo>
                  <a:lnTo>
                    <a:pt x="0" y="33"/>
                  </a:lnTo>
                  <a:cubicBezTo>
                    <a:pt x="0" y="15"/>
                    <a:pt x="14" y="1"/>
                    <a:pt x="31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78" y="812"/>
                  </a:lnTo>
                  <a:cubicBezTo>
                    <a:pt x="79" y="829"/>
                    <a:pt x="64" y="844"/>
                    <a:pt x="47" y="844"/>
                  </a:cubicBezTo>
                  <a:cubicBezTo>
                    <a:pt x="29" y="845"/>
                    <a:pt x="15" y="830"/>
                    <a:pt x="14" y="8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Rectangle 69"/>
            <p:cNvSpPr>
              <a:spLocks noChangeArrowheads="1"/>
            </p:cNvSpPr>
            <p:nvPr/>
          </p:nvSpPr>
          <p:spPr bwMode="auto">
            <a:xfrm>
              <a:off x="39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Line 70"/>
            <p:cNvSpPr>
              <a:spLocks noChangeShapeType="1"/>
            </p:cNvSpPr>
            <p:nvPr/>
          </p:nvSpPr>
          <p:spPr bwMode="auto">
            <a:xfrm flipH="1" flipV="1">
              <a:off x="3926" y="2741"/>
              <a:ext cx="9" cy="292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Rectangle 71"/>
            <p:cNvSpPr>
              <a:spLocks noChangeArrowheads="1"/>
            </p:cNvSpPr>
            <p:nvPr/>
          </p:nvSpPr>
          <p:spPr bwMode="auto">
            <a:xfrm>
              <a:off x="3939" y="3030"/>
              <a:ext cx="60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Freeform 72"/>
            <p:cNvSpPr>
              <a:spLocks/>
            </p:cNvSpPr>
            <p:nvPr/>
          </p:nvSpPr>
          <p:spPr bwMode="auto">
            <a:xfrm>
              <a:off x="3948" y="3032"/>
              <a:ext cx="592" cy="24"/>
            </a:xfrm>
            <a:custGeom>
              <a:avLst/>
              <a:gdLst>
                <a:gd name="T0" fmla="*/ 968 w 1000"/>
                <a:gd name="T1" fmla="*/ 64 h 64"/>
                <a:gd name="T2" fmla="*/ 32 w 1000"/>
                <a:gd name="T3" fmla="*/ 64 h 64"/>
                <a:gd name="T4" fmla="*/ 0 w 1000"/>
                <a:gd name="T5" fmla="*/ 32 h 64"/>
                <a:gd name="T6" fmla="*/ 32 w 1000"/>
                <a:gd name="T7" fmla="*/ 0 h 64"/>
                <a:gd name="T8" fmla="*/ 968 w 1000"/>
                <a:gd name="T9" fmla="*/ 0 h 64"/>
                <a:gd name="T10" fmla="*/ 1000 w 1000"/>
                <a:gd name="T11" fmla="*/ 32 h 64"/>
                <a:gd name="T12" fmla="*/ 968 w 1000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64">
                  <a:moveTo>
                    <a:pt x="968" y="64"/>
                  </a:move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lnTo>
                    <a:pt x="968" y="0"/>
                  </a:lnTo>
                  <a:cubicBezTo>
                    <a:pt x="986" y="0"/>
                    <a:pt x="1000" y="15"/>
                    <a:pt x="1000" y="32"/>
                  </a:cubicBezTo>
                  <a:cubicBezTo>
                    <a:pt x="1000" y="50"/>
                    <a:pt x="986" y="64"/>
                    <a:pt x="968" y="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Rectangle 73"/>
            <p:cNvSpPr>
              <a:spLocks noChangeArrowheads="1"/>
            </p:cNvSpPr>
            <p:nvPr/>
          </p:nvSpPr>
          <p:spPr bwMode="auto">
            <a:xfrm>
              <a:off x="3939" y="3030"/>
              <a:ext cx="60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74"/>
            <p:cNvSpPr>
              <a:spLocks noChangeShapeType="1"/>
            </p:cNvSpPr>
            <p:nvPr/>
          </p:nvSpPr>
          <p:spPr bwMode="auto">
            <a:xfrm flipH="1">
              <a:off x="3949" y="3033"/>
              <a:ext cx="554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75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Freeform 76"/>
            <p:cNvSpPr>
              <a:spLocks/>
            </p:cNvSpPr>
            <p:nvPr/>
          </p:nvSpPr>
          <p:spPr bwMode="auto">
            <a:xfrm>
              <a:off x="1205" y="729"/>
              <a:ext cx="521" cy="24"/>
            </a:xfrm>
            <a:custGeom>
              <a:avLst/>
              <a:gdLst>
                <a:gd name="T0" fmla="*/ 32 w 880"/>
                <a:gd name="T1" fmla="*/ 0 h 64"/>
                <a:gd name="T2" fmla="*/ 848 w 880"/>
                <a:gd name="T3" fmla="*/ 0 h 64"/>
                <a:gd name="T4" fmla="*/ 880 w 880"/>
                <a:gd name="T5" fmla="*/ 32 h 64"/>
                <a:gd name="T6" fmla="*/ 848 w 880"/>
                <a:gd name="T7" fmla="*/ 64 h 64"/>
                <a:gd name="T8" fmla="*/ 32 w 880"/>
                <a:gd name="T9" fmla="*/ 64 h 64"/>
                <a:gd name="T10" fmla="*/ 0 w 880"/>
                <a:gd name="T11" fmla="*/ 32 h 64"/>
                <a:gd name="T12" fmla="*/ 32 w 88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64">
                  <a:moveTo>
                    <a:pt x="32" y="0"/>
                  </a:moveTo>
                  <a:lnTo>
                    <a:pt x="848" y="0"/>
                  </a:lnTo>
                  <a:cubicBezTo>
                    <a:pt x="866" y="0"/>
                    <a:pt x="880" y="15"/>
                    <a:pt x="880" y="32"/>
                  </a:cubicBezTo>
                  <a:cubicBezTo>
                    <a:pt x="880" y="50"/>
                    <a:pt x="866" y="64"/>
                    <a:pt x="84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77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Line 78"/>
            <p:cNvSpPr>
              <a:spLocks noChangeShapeType="1"/>
            </p:cNvSpPr>
            <p:nvPr/>
          </p:nvSpPr>
          <p:spPr bwMode="auto">
            <a:xfrm>
              <a:off x="1206" y="729"/>
              <a:ext cx="483" cy="0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Rectangle 79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Freeform 80"/>
            <p:cNvSpPr>
              <a:spLocks noEditPoints="1"/>
            </p:cNvSpPr>
            <p:nvPr/>
          </p:nvSpPr>
          <p:spPr bwMode="auto">
            <a:xfrm>
              <a:off x="1215" y="87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7" name="Rectangle 81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8" name="Freeform 82"/>
            <p:cNvSpPr>
              <a:spLocks noEditPoints="1"/>
            </p:cNvSpPr>
            <p:nvPr/>
          </p:nvSpPr>
          <p:spPr bwMode="auto">
            <a:xfrm>
              <a:off x="1196" y="87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Rectangle 83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Freeform 84"/>
            <p:cNvSpPr>
              <a:spLocks noEditPoints="1"/>
            </p:cNvSpPr>
            <p:nvPr/>
          </p:nvSpPr>
          <p:spPr bwMode="auto">
            <a:xfrm>
              <a:off x="1215" y="116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Rectangle 85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Freeform 86"/>
            <p:cNvSpPr>
              <a:spLocks noEditPoints="1"/>
            </p:cNvSpPr>
            <p:nvPr/>
          </p:nvSpPr>
          <p:spPr bwMode="auto">
            <a:xfrm>
              <a:off x="1196" y="116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3" name="Rectangle 87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4" name="Freeform 88"/>
            <p:cNvSpPr>
              <a:spLocks noEditPoints="1"/>
            </p:cNvSpPr>
            <p:nvPr/>
          </p:nvSpPr>
          <p:spPr bwMode="auto">
            <a:xfrm>
              <a:off x="1215" y="145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5" name="Rectangle 89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6" name="Freeform 90"/>
            <p:cNvSpPr>
              <a:spLocks noEditPoints="1"/>
            </p:cNvSpPr>
            <p:nvPr/>
          </p:nvSpPr>
          <p:spPr bwMode="auto">
            <a:xfrm>
              <a:off x="1196" y="144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7" name="Rectangle 91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8" name="Freeform 92"/>
            <p:cNvSpPr>
              <a:spLocks noEditPoints="1"/>
            </p:cNvSpPr>
            <p:nvPr/>
          </p:nvSpPr>
          <p:spPr bwMode="auto">
            <a:xfrm>
              <a:off x="1215" y="174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9" name="Rectangle 93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0" name="Freeform 94"/>
            <p:cNvSpPr>
              <a:spLocks noEditPoints="1"/>
            </p:cNvSpPr>
            <p:nvPr/>
          </p:nvSpPr>
          <p:spPr bwMode="auto">
            <a:xfrm>
              <a:off x="1196" y="173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1" name="Rectangle 95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2" name="Freeform 96"/>
            <p:cNvSpPr>
              <a:spLocks noEditPoints="1"/>
            </p:cNvSpPr>
            <p:nvPr/>
          </p:nvSpPr>
          <p:spPr bwMode="auto">
            <a:xfrm>
              <a:off x="1215" y="203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3" name="Rectangle 97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4" name="Freeform 98"/>
            <p:cNvSpPr>
              <a:spLocks noEditPoints="1"/>
            </p:cNvSpPr>
            <p:nvPr/>
          </p:nvSpPr>
          <p:spPr bwMode="auto">
            <a:xfrm>
              <a:off x="1196" y="202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5" name="Rectangle 99"/>
            <p:cNvSpPr>
              <a:spLocks noChangeArrowheads="1"/>
            </p:cNvSpPr>
            <p:nvPr/>
          </p:nvSpPr>
          <p:spPr bwMode="auto">
            <a:xfrm rot="16200000">
              <a:off x="351" y="161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6" name="Rectangle 100"/>
            <p:cNvSpPr>
              <a:spLocks noChangeArrowheads="1"/>
            </p:cNvSpPr>
            <p:nvPr/>
          </p:nvSpPr>
          <p:spPr bwMode="auto">
            <a:xfrm rot="16200000">
              <a:off x="360" y="1572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7" name="Rectangle 101"/>
            <p:cNvSpPr>
              <a:spLocks noChangeArrowheads="1"/>
            </p:cNvSpPr>
            <p:nvPr/>
          </p:nvSpPr>
          <p:spPr bwMode="auto">
            <a:xfrm rot="16200000">
              <a:off x="346" y="151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8" name="Rectangle 102"/>
            <p:cNvSpPr>
              <a:spLocks noChangeArrowheads="1"/>
            </p:cNvSpPr>
            <p:nvPr/>
          </p:nvSpPr>
          <p:spPr bwMode="auto">
            <a:xfrm rot="16200000">
              <a:off x="341" y="145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9" name="Rectangle 103"/>
            <p:cNvSpPr>
              <a:spLocks noChangeArrowheads="1"/>
            </p:cNvSpPr>
            <p:nvPr/>
          </p:nvSpPr>
          <p:spPr bwMode="auto">
            <a:xfrm rot="16200000">
              <a:off x="341" y="13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0" name="Rectangle 104"/>
            <p:cNvSpPr>
              <a:spLocks noChangeArrowheads="1"/>
            </p:cNvSpPr>
            <p:nvPr/>
          </p:nvSpPr>
          <p:spPr bwMode="auto">
            <a:xfrm rot="16200000">
              <a:off x="346" y="1342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1" name="Rectangle 105"/>
            <p:cNvSpPr>
              <a:spLocks noChangeArrowheads="1"/>
            </p:cNvSpPr>
            <p:nvPr/>
          </p:nvSpPr>
          <p:spPr bwMode="auto">
            <a:xfrm rot="16200000">
              <a:off x="341" y="128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2" name="Rectangle 106"/>
            <p:cNvSpPr>
              <a:spLocks noChangeArrowheads="1"/>
            </p:cNvSpPr>
            <p:nvPr/>
          </p:nvSpPr>
          <p:spPr bwMode="auto">
            <a:xfrm rot="16200000">
              <a:off x="355" y="1237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3" name="Rectangle 107"/>
            <p:cNvSpPr>
              <a:spLocks noChangeArrowheads="1"/>
            </p:cNvSpPr>
            <p:nvPr/>
          </p:nvSpPr>
          <p:spPr bwMode="auto">
            <a:xfrm rot="16200000">
              <a:off x="351" y="119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4" name="Rectangle 108"/>
            <p:cNvSpPr>
              <a:spLocks noChangeArrowheads="1"/>
            </p:cNvSpPr>
            <p:nvPr/>
          </p:nvSpPr>
          <p:spPr bwMode="auto">
            <a:xfrm rot="16200000">
              <a:off x="370" y="115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5" name="Rectangle 109"/>
            <p:cNvSpPr>
              <a:spLocks noChangeArrowheads="1"/>
            </p:cNvSpPr>
            <p:nvPr/>
          </p:nvSpPr>
          <p:spPr bwMode="auto">
            <a:xfrm rot="16200000">
              <a:off x="365" y="112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6" name="Rectangle 110"/>
            <p:cNvSpPr>
              <a:spLocks noChangeArrowheads="1"/>
            </p:cNvSpPr>
            <p:nvPr/>
          </p:nvSpPr>
          <p:spPr bwMode="auto">
            <a:xfrm rot="16200000">
              <a:off x="337" y="106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7" name="Rectangle 111"/>
            <p:cNvSpPr>
              <a:spLocks noChangeArrowheads="1"/>
            </p:cNvSpPr>
            <p:nvPr/>
          </p:nvSpPr>
          <p:spPr bwMode="auto">
            <a:xfrm rot="16200000">
              <a:off x="355" y="1015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8" name="Rectangle 112"/>
            <p:cNvSpPr>
              <a:spLocks noChangeArrowheads="1"/>
            </p:cNvSpPr>
            <p:nvPr/>
          </p:nvSpPr>
          <p:spPr bwMode="auto">
            <a:xfrm rot="16200000">
              <a:off x="365" y="97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9" name="Rectangle 113"/>
            <p:cNvSpPr>
              <a:spLocks noChangeArrowheads="1"/>
            </p:cNvSpPr>
            <p:nvPr/>
          </p:nvSpPr>
          <p:spPr bwMode="auto">
            <a:xfrm rot="16200000">
              <a:off x="351" y="3279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0" name="Rectangle 114"/>
            <p:cNvSpPr>
              <a:spLocks noChangeArrowheads="1"/>
            </p:cNvSpPr>
            <p:nvPr/>
          </p:nvSpPr>
          <p:spPr bwMode="auto">
            <a:xfrm rot="16200000">
              <a:off x="341" y="321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1" name="Rectangle 115"/>
            <p:cNvSpPr>
              <a:spLocks noChangeArrowheads="1"/>
            </p:cNvSpPr>
            <p:nvPr/>
          </p:nvSpPr>
          <p:spPr bwMode="auto">
            <a:xfrm rot="16200000">
              <a:off x="341" y="31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2" name="Rectangle 116"/>
            <p:cNvSpPr>
              <a:spLocks noChangeArrowheads="1"/>
            </p:cNvSpPr>
            <p:nvPr/>
          </p:nvSpPr>
          <p:spPr bwMode="auto">
            <a:xfrm rot="16200000">
              <a:off x="351" y="3105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3" name="Rectangle 117"/>
            <p:cNvSpPr>
              <a:spLocks noChangeArrowheads="1"/>
            </p:cNvSpPr>
            <p:nvPr/>
          </p:nvSpPr>
          <p:spPr bwMode="auto">
            <a:xfrm rot="16200000">
              <a:off x="370" y="307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4" name="Rectangle 118"/>
            <p:cNvSpPr>
              <a:spLocks noChangeArrowheads="1"/>
            </p:cNvSpPr>
            <p:nvPr/>
          </p:nvSpPr>
          <p:spPr bwMode="auto">
            <a:xfrm rot="16200000">
              <a:off x="337" y="301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5" name="Rectangle 119"/>
            <p:cNvSpPr>
              <a:spLocks noChangeArrowheads="1"/>
            </p:cNvSpPr>
            <p:nvPr/>
          </p:nvSpPr>
          <p:spPr bwMode="auto">
            <a:xfrm rot="16200000">
              <a:off x="346" y="295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6" name="Rectangle 120"/>
            <p:cNvSpPr>
              <a:spLocks noChangeArrowheads="1"/>
            </p:cNvSpPr>
            <p:nvPr/>
          </p:nvSpPr>
          <p:spPr bwMode="auto">
            <a:xfrm rot="16200000">
              <a:off x="341" y="28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7" name="Rectangle 121"/>
            <p:cNvSpPr>
              <a:spLocks noChangeArrowheads="1"/>
            </p:cNvSpPr>
            <p:nvPr/>
          </p:nvSpPr>
          <p:spPr bwMode="auto">
            <a:xfrm rot="16200000">
              <a:off x="370" y="286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8" name="Rectangle 122"/>
            <p:cNvSpPr>
              <a:spLocks noChangeArrowheads="1"/>
            </p:cNvSpPr>
            <p:nvPr/>
          </p:nvSpPr>
          <p:spPr bwMode="auto">
            <a:xfrm rot="16200000">
              <a:off x="341" y="281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9" name="Rectangle 123"/>
            <p:cNvSpPr>
              <a:spLocks noChangeArrowheads="1"/>
            </p:cNvSpPr>
            <p:nvPr/>
          </p:nvSpPr>
          <p:spPr bwMode="auto">
            <a:xfrm rot="16200000">
              <a:off x="351" y="2763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0" name="Rectangle 124"/>
            <p:cNvSpPr>
              <a:spLocks noChangeArrowheads="1"/>
            </p:cNvSpPr>
            <p:nvPr/>
          </p:nvSpPr>
          <p:spPr bwMode="auto">
            <a:xfrm rot="16200000">
              <a:off x="318" y="2676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1" name="Rectangle 125"/>
            <p:cNvSpPr>
              <a:spLocks noChangeArrowheads="1"/>
            </p:cNvSpPr>
            <p:nvPr/>
          </p:nvSpPr>
          <p:spPr bwMode="auto">
            <a:xfrm rot="16200000">
              <a:off x="346" y="2614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2" name="Rectangle 126"/>
            <p:cNvSpPr>
              <a:spLocks noChangeArrowheads="1"/>
            </p:cNvSpPr>
            <p:nvPr/>
          </p:nvSpPr>
          <p:spPr bwMode="auto">
            <a:xfrm rot="16200000">
              <a:off x="341" y="25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3" name="Rectangle 127"/>
            <p:cNvSpPr>
              <a:spLocks noChangeArrowheads="1"/>
            </p:cNvSpPr>
            <p:nvPr/>
          </p:nvSpPr>
          <p:spPr bwMode="auto">
            <a:xfrm rot="16200000">
              <a:off x="360" y="2514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4" name="Line 128"/>
            <p:cNvSpPr>
              <a:spLocks noChangeShapeType="1"/>
            </p:cNvSpPr>
            <p:nvPr/>
          </p:nvSpPr>
          <p:spPr bwMode="auto">
            <a:xfrm>
              <a:off x="1201" y="3468"/>
              <a:ext cx="3572" cy="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5" name="Freeform 129"/>
            <p:cNvSpPr>
              <a:spLocks/>
            </p:cNvSpPr>
            <p:nvPr/>
          </p:nvSpPr>
          <p:spPr bwMode="auto">
            <a:xfrm>
              <a:off x="4754" y="3437"/>
              <a:ext cx="85" cy="56"/>
            </a:xfrm>
            <a:custGeom>
              <a:avLst/>
              <a:gdLst>
                <a:gd name="T0" fmla="*/ 144 w 144"/>
                <a:gd name="T1" fmla="*/ 83 h 151"/>
                <a:gd name="T2" fmla="*/ 0 w 144"/>
                <a:gd name="T3" fmla="*/ 147 h 151"/>
                <a:gd name="T4" fmla="*/ 2 w 144"/>
                <a:gd name="T5" fmla="*/ 151 h 151"/>
                <a:gd name="T6" fmla="*/ 2 w 144"/>
                <a:gd name="T7" fmla="*/ 0 h 151"/>
                <a:gd name="T8" fmla="*/ 0 w 144"/>
                <a:gd name="T9" fmla="*/ 3 h 151"/>
                <a:gd name="T10" fmla="*/ 144 w 144"/>
                <a:gd name="T1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51">
                  <a:moveTo>
                    <a:pt x="144" y="83"/>
                  </a:moveTo>
                  <a:lnTo>
                    <a:pt x="0" y="147"/>
                  </a:lnTo>
                  <a:lnTo>
                    <a:pt x="2" y="151"/>
                  </a:lnTo>
                  <a:cubicBezTo>
                    <a:pt x="26" y="103"/>
                    <a:pt x="26" y="48"/>
                    <a:pt x="2" y="0"/>
                  </a:cubicBezTo>
                  <a:lnTo>
                    <a:pt x="0" y="3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6" name="Rectangle 130"/>
            <p:cNvSpPr>
              <a:spLocks noChangeArrowheads="1"/>
            </p:cNvSpPr>
            <p:nvPr/>
          </p:nvSpPr>
          <p:spPr bwMode="auto">
            <a:xfrm>
              <a:off x="2395" y="367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8" name="Rectangle 132"/>
            <p:cNvSpPr>
              <a:spLocks noChangeArrowheads="1"/>
            </p:cNvSpPr>
            <p:nvPr/>
          </p:nvSpPr>
          <p:spPr bwMode="auto">
            <a:xfrm>
              <a:off x="2850" y="3678"/>
              <a:ext cx="4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(minutes)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80" name="Rectangle 134"/>
            <p:cNvSpPr>
              <a:spLocks noChangeArrowheads="1"/>
            </p:cNvSpPr>
            <p:nvPr/>
          </p:nvSpPr>
          <p:spPr bwMode="auto">
            <a:xfrm>
              <a:off x="2075" y="3781"/>
              <a:ext cx="1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0+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82" name="Rectangle 136"/>
            <p:cNvSpPr>
              <a:spLocks noChangeArrowheads="1"/>
            </p:cNvSpPr>
            <p:nvPr/>
          </p:nvSpPr>
          <p:spPr bwMode="auto">
            <a:xfrm>
              <a:off x="3839" y="3758"/>
              <a:ext cx="1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&lt;=1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99" name="Rectangle 153"/>
            <p:cNvSpPr>
              <a:spLocks noChangeArrowheads="1"/>
            </p:cNvSpPr>
            <p:nvPr/>
          </p:nvSpPr>
          <p:spPr bwMode="auto">
            <a:xfrm rot="5400000">
              <a:off x="1809" y="2850"/>
              <a:ext cx="11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01" name="Rectangle 155"/>
            <p:cNvSpPr>
              <a:spLocks noChangeArrowheads="1"/>
            </p:cNvSpPr>
            <p:nvPr/>
          </p:nvSpPr>
          <p:spPr bwMode="auto">
            <a:xfrm>
              <a:off x="2177" y="3180"/>
              <a:ext cx="1734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2" name="Freeform 156"/>
            <p:cNvSpPr>
              <a:spLocks noEditPoints="1"/>
            </p:cNvSpPr>
            <p:nvPr/>
          </p:nvSpPr>
          <p:spPr bwMode="auto">
            <a:xfrm>
              <a:off x="2182" y="3183"/>
              <a:ext cx="1724" cy="6"/>
            </a:xfrm>
            <a:custGeom>
              <a:avLst/>
              <a:gdLst>
                <a:gd name="T0" fmla="*/ 120 w 2912"/>
                <a:gd name="T1" fmla="*/ 0 h 16"/>
                <a:gd name="T2" fmla="*/ 120 w 2912"/>
                <a:gd name="T3" fmla="*/ 16 h 16"/>
                <a:gd name="T4" fmla="*/ 0 w 2912"/>
                <a:gd name="T5" fmla="*/ 8 h 16"/>
                <a:gd name="T6" fmla="*/ 200 w 2912"/>
                <a:gd name="T7" fmla="*/ 0 h 16"/>
                <a:gd name="T8" fmla="*/ 320 w 2912"/>
                <a:gd name="T9" fmla="*/ 8 h 16"/>
                <a:gd name="T10" fmla="*/ 200 w 2912"/>
                <a:gd name="T11" fmla="*/ 16 h 16"/>
                <a:gd name="T12" fmla="*/ 200 w 2912"/>
                <a:gd name="T13" fmla="*/ 0 h 16"/>
                <a:gd name="T14" fmla="*/ 504 w 2912"/>
                <a:gd name="T15" fmla="*/ 0 h 16"/>
                <a:gd name="T16" fmla="*/ 504 w 2912"/>
                <a:gd name="T17" fmla="*/ 16 h 16"/>
                <a:gd name="T18" fmla="*/ 384 w 2912"/>
                <a:gd name="T19" fmla="*/ 8 h 16"/>
                <a:gd name="T20" fmla="*/ 584 w 2912"/>
                <a:gd name="T21" fmla="*/ 0 h 16"/>
                <a:gd name="T22" fmla="*/ 704 w 2912"/>
                <a:gd name="T23" fmla="*/ 8 h 16"/>
                <a:gd name="T24" fmla="*/ 584 w 2912"/>
                <a:gd name="T25" fmla="*/ 16 h 16"/>
                <a:gd name="T26" fmla="*/ 584 w 2912"/>
                <a:gd name="T27" fmla="*/ 0 h 16"/>
                <a:gd name="T28" fmla="*/ 888 w 2912"/>
                <a:gd name="T29" fmla="*/ 0 h 16"/>
                <a:gd name="T30" fmla="*/ 888 w 2912"/>
                <a:gd name="T31" fmla="*/ 16 h 16"/>
                <a:gd name="T32" fmla="*/ 768 w 2912"/>
                <a:gd name="T33" fmla="*/ 8 h 16"/>
                <a:gd name="T34" fmla="*/ 968 w 2912"/>
                <a:gd name="T35" fmla="*/ 0 h 16"/>
                <a:gd name="T36" fmla="*/ 1088 w 2912"/>
                <a:gd name="T37" fmla="*/ 8 h 16"/>
                <a:gd name="T38" fmla="*/ 968 w 2912"/>
                <a:gd name="T39" fmla="*/ 16 h 16"/>
                <a:gd name="T40" fmla="*/ 968 w 2912"/>
                <a:gd name="T41" fmla="*/ 0 h 16"/>
                <a:gd name="T42" fmla="*/ 1272 w 2912"/>
                <a:gd name="T43" fmla="*/ 0 h 16"/>
                <a:gd name="T44" fmla="*/ 1272 w 2912"/>
                <a:gd name="T45" fmla="*/ 16 h 16"/>
                <a:gd name="T46" fmla="*/ 1152 w 2912"/>
                <a:gd name="T47" fmla="*/ 8 h 16"/>
                <a:gd name="T48" fmla="*/ 1352 w 2912"/>
                <a:gd name="T49" fmla="*/ 0 h 16"/>
                <a:gd name="T50" fmla="*/ 1472 w 2912"/>
                <a:gd name="T51" fmla="*/ 8 h 16"/>
                <a:gd name="T52" fmla="*/ 1352 w 2912"/>
                <a:gd name="T53" fmla="*/ 16 h 16"/>
                <a:gd name="T54" fmla="*/ 1352 w 2912"/>
                <a:gd name="T55" fmla="*/ 0 h 16"/>
                <a:gd name="T56" fmla="*/ 1656 w 2912"/>
                <a:gd name="T57" fmla="*/ 0 h 16"/>
                <a:gd name="T58" fmla="*/ 1656 w 2912"/>
                <a:gd name="T59" fmla="*/ 16 h 16"/>
                <a:gd name="T60" fmla="*/ 1536 w 2912"/>
                <a:gd name="T61" fmla="*/ 8 h 16"/>
                <a:gd name="T62" fmla="*/ 1736 w 2912"/>
                <a:gd name="T63" fmla="*/ 0 h 16"/>
                <a:gd name="T64" fmla="*/ 1856 w 2912"/>
                <a:gd name="T65" fmla="*/ 8 h 16"/>
                <a:gd name="T66" fmla="*/ 1736 w 2912"/>
                <a:gd name="T67" fmla="*/ 16 h 16"/>
                <a:gd name="T68" fmla="*/ 1736 w 2912"/>
                <a:gd name="T69" fmla="*/ 0 h 16"/>
                <a:gd name="T70" fmla="*/ 2040 w 2912"/>
                <a:gd name="T71" fmla="*/ 0 h 16"/>
                <a:gd name="T72" fmla="*/ 2040 w 2912"/>
                <a:gd name="T73" fmla="*/ 16 h 16"/>
                <a:gd name="T74" fmla="*/ 1920 w 2912"/>
                <a:gd name="T75" fmla="*/ 8 h 16"/>
                <a:gd name="T76" fmla="*/ 2120 w 2912"/>
                <a:gd name="T77" fmla="*/ 0 h 16"/>
                <a:gd name="T78" fmla="*/ 2240 w 2912"/>
                <a:gd name="T79" fmla="*/ 8 h 16"/>
                <a:gd name="T80" fmla="*/ 2120 w 2912"/>
                <a:gd name="T81" fmla="*/ 16 h 16"/>
                <a:gd name="T82" fmla="*/ 2120 w 2912"/>
                <a:gd name="T83" fmla="*/ 0 h 16"/>
                <a:gd name="T84" fmla="*/ 2424 w 2912"/>
                <a:gd name="T85" fmla="*/ 0 h 16"/>
                <a:gd name="T86" fmla="*/ 2424 w 2912"/>
                <a:gd name="T87" fmla="*/ 16 h 16"/>
                <a:gd name="T88" fmla="*/ 2304 w 2912"/>
                <a:gd name="T89" fmla="*/ 8 h 16"/>
                <a:gd name="T90" fmla="*/ 2504 w 2912"/>
                <a:gd name="T91" fmla="*/ 0 h 16"/>
                <a:gd name="T92" fmla="*/ 2624 w 2912"/>
                <a:gd name="T93" fmla="*/ 8 h 16"/>
                <a:gd name="T94" fmla="*/ 2504 w 2912"/>
                <a:gd name="T95" fmla="*/ 16 h 16"/>
                <a:gd name="T96" fmla="*/ 2504 w 2912"/>
                <a:gd name="T97" fmla="*/ 0 h 16"/>
                <a:gd name="T98" fmla="*/ 2808 w 2912"/>
                <a:gd name="T99" fmla="*/ 0 h 16"/>
                <a:gd name="T100" fmla="*/ 2808 w 2912"/>
                <a:gd name="T101" fmla="*/ 16 h 16"/>
                <a:gd name="T102" fmla="*/ 2688 w 2912"/>
                <a:gd name="T103" fmla="*/ 8 h 16"/>
                <a:gd name="T104" fmla="*/ 2888 w 2912"/>
                <a:gd name="T105" fmla="*/ 0 h 16"/>
                <a:gd name="T106" fmla="*/ 2912 w 2912"/>
                <a:gd name="T107" fmla="*/ 8 h 16"/>
                <a:gd name="T108" fmla="*/ 2888 w 2912"/>
                <a:gd name="T109" fmla="*/ 16 h 16"/>
                <a:gd name="T110" fmla="*/ 2888 w 2912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12" h="16">
                  <a:moveTo>
                    <a:pt x="8" y="0"/>
                  </a:move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cubicBezTo>
                    <a:pt x="128" y="13"/>
                    <a:pt x="125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7" y="0"/>
                    <a:pt x="320" y="4"/>
                    <a:pt x="320" y="8"/>
                  </a:cubicBezTo>
                  <a:cubicBezTo>
                    <a:pt x="320" y="13"/>
                    <a:pt x="317" y="16"/>
                    <a:pt x="312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9" y="0"/>
                    <a:pt x="512" y="4"/>
                    <a:pt x="512" y="8"/>
                  </a:cubicBezTo>
                  <a:cubicBezTo>
                    <a:pt x="512" y="13"/>
                    <a:pt x="509" y="16"/>
                    <a:pt x="504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1" y="0"/>
                    <a:pt x="704" y="4"/>
                    <a:pt x="704" y="8"/>
                  </a:cubicBezTo>
                  <a:cubicBezTo>
                    <a:pt x="704" y="13"/>
                    <a:pt x="701" y="16"/>
                    <a:pt x="696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3" y="0"/>
                    <a:pt x="896" y="4"/>
                    <a:pt x="896" y="8"/>
                  </a:cubicBezTo>
                  <a:cubicBezTo>
                    <a:pt x="896" y="13"/>
                    <a:pt x="893" y="16"/>
                    <a:pt x="888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5" y="0"/>
                    <a:pt x="1088" y="4"/>
                    <a:pt x="1088" y="8"/>
                  </a:cubicBezTo>
                  <a:cubicBezTo>
                    <a:pt x="1088" y="13"/>
                    <a:pt x="1085" y="16"/>
                    <a:pt x="1080" y="16"/>
                  </a:cubicBezTo>
                  <a:lnTo>
                    <a:pt x="968" y="16"/>
                  </a:lnTo>
                  <a:cubicBezTo>
                    <a:pt x="964" y="16"/>
                    <a:pt x="960" y="13"/>
                    <a:pt x="960" y="8"/>
                  </a:cubicBezTo>
                  <a:cubicBezTo>
                    <a:pt x="960" y="4"/>
                    <a:pt x="964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7" y="0"/>
                    <a:pt x="1280" y="4"/>
                    <a:pt x="1280" y="8"/>
                  </a:cubicBezTo>
                  <a:cubicBezTo>
                    <a:pt x="1280" y="13"/>
                    <a:pt x="1277" y="16"/>
                    <a:pt x="1272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9" y="0"/>
                    <a:pt x="1472" y="4"/>
                    <a:pt x="1472" y="8"/>
                  </a:cubicBezTo>
                  <a:cubicBezTo>
                    <a:pt x="1472" y="13"/>
                    <a:pt x="1469" y="16"/>
                    <a:pt x="1464" y="16"/>
                  </a:cubicBezTo>
                  <a:lnTo>
                    <a:pt x="1352" y="16"/>
                  </a:lnTo>
                  <a:cubicBezTo>
                    <a:pt x="1348" y="16"/>
                    <a:pt x="1344" y="13"/>
                    <a:pt x="1344" y="8"/>
                  </a:cubicBezTo>
                  <a:cubicBezTo>
                    <a:pt x="1344" y="4"/>
                    <a:pt x="1348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1" y="0"/>
                    <a:pt x="1664" y="4"/>
                    <a:pt x="1664" y="8"/>
                  </a:cubicBezTo>
                  <a:cubicBezTo>
                    <a:pt x="1664" y="13"/>
                    <a:pt x="1661" y="16"/>
                    <a:pt x="1656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3" y="0"/>
                    <a:pt x="1856" y="4"/>
                    <a:pt x="1856" y="8"/>
                  </a:cubicBezTo>
                  <a:cubicBezTo>
                    <a:pt x="1856" y="13"/>
                    <a:pt x="1853" y="16"/>
                    <a:pt x="1848" y="16"/>
                  </a:cubicBezTo>
                  <a:lnTo>
                    <a:pt x="1736" y="16"/>
                  </a:lnTo>
                  <a:cubicBezTo>
                    <a:pt x="1732" y="16"/>
                    <a:pt x="1728" y="13"/>
                    <a:pt x="1728" y="8"/>
                  </a:cubicBezTo>
                  <a:cubicBezTo>
                    <a:pt x="1728" y="4"/>
                    <a:pt x="1732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5" y="0"/>
                    <a:pt x="2048" y="4"/>
                    <a:pt x="2048" y="8"/>
                  </a:cubicBezTo>
                  <a:cubicBezTo>
                    <a:pt x="2048" y="13"/>
                    <a:pt x="2045" y="16"/>
                    <a:pt x="2040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7" y="0"/>
                    <a:pt x="2240" y="4"/>
                    <a:pt x="2240" y="8"/>
                  </a:cubicBezTo>
                  <a:cubicBezTo>
                    <a:pt x="2240" y="13"/>
                    <a:pt x="2237" y="16"/>
                    <a:pt x="2232" y="16"/>
                  </a:cubicBezTo>
                  <a:lnTo>
                    <a:pt x="2120" y="16"/>
                  </a:lnTo>
                  <a:cubicBezTo>
                    <a:pt x="2116" y="16"/>
                    <a:pt x="2112" y="13"/>
                    <a:pt x="2112" y="8"/>
                  </a:cubicBezTo>
                  <a:cubicBezTo>
                    <a:pt x="2112" y="4"/>
                    <a:pt x="2116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9" y="0"/>
                    <a:pt x="2432" y="4"/>
                    <a:pt x="2432" y="8"/>
                  </a:cubicBezTo>
                  <a:cubicBezTo>
                    <a:pt x="2432" y="13"/>
                    <a:pt x="2429" y="16"/>
                    <a:pt x="2424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1" y="0"/>
                    <a:pt x="2624" y="4"/>
                    <a:pt x="2624" y="8"/>
                  </a:cubicBezTo>
                  <a:cubicBezTo>
                    <a:pt x="2624" y="13"/>
                    <a:pt x="2621" y="16"/>
                    <a:pt x="2616" y="16"/>
                  </a:cubicBezTo>
                  <a:lnTo>
                    <a:pt x="2504" y="16"/>
                  </a:lnTo>
                  <a:cubicBezTo>
                    <a:pt x="2500" y="16"/>
                    <a:pt x="2496" y="13"/>
                    <a:pt x="2496" y="8"/>
                  </a:cubicBezTo>
                  <a:cubicBezTo>
                    <a:pt x="2496" y="4"/>
                    <a:pt x="2500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3" y="0"/>
                    <a:pt x="2816" y="4"/>
                    <a:pt x="2816" y="8"/>
                  </a:cubicBezTo>
                  <a:cubicBezTo>
                    <a:pt x="2816" y="13"/>
                    <a:pt x="2813" y="16"/>
                    <a:pt x="2808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2888" y="0"/>
                  </a:moveTo>
                  <a:lnTo>
                    <a:pt x="2904" y="0"/>
                  </a:lnTo>
                  <a:cubicBezTo>
                    <a:pt x="2909" y="0"/>
                    <a:pt x="2912" y="4"/>
                    <a:pt x="2912" y="8"/>
                  </a:cubicBezTo>
                  <a:cubicBezTo>
                    <a:pt x="2912" y="13"/>
                    <a:pt x="2909" y="16"/>
                    <a:pt x="2904" y="16"/>
                  </a:cubicBezTo>
                  <a:lnTo>
                    <a:pt x="2888" y="16"/>
                  </a:lnTo>
                  <a:cubicBezTo>
                    <a:pt x="2884" y="16"/>
                    <a:pt x="2880" y="13"/>
                    <a:pt x="2880" y="8"/>
                  </a:cubicBezTo>
                  <a:cubicBezTo>
                    <a:pt x="2880" y="4"/>
                    <a:pt x="2884" y="0"/>
                    <a:pt x="288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3" name="Rectangle 157"/>
            <p:cNvSpPr>
              <a:spLocks noChangeArrowheads="1"/>
            </p:cNvSpPr>
            <p:nvPr/>
          </p:nvSpPr>
          <p:spPr bwMode="auto">
            <a:xfrm>
              <a:off x="2177" y="3180"/>
              <a:ext cx="1734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4" name="Rectangle 158"/>
            <p:cNvSpPr>
              <a:spLocks noChangeArrowheads="1"/>
            </p:cNvSpPr>
            <p:nvPr/>
          </p:nvSpPr>
          <p:spPr bwMode="auto">
            <a:xfrm>
              <a:off x="2130" y="3162"/>
              <a:ext cx="85" cy="5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5" name="Freeform 159"/>
            <p:cNvSpPr>
              <a:spLocks/>
            </p:cNvSpPr>
            <p:nvPr/>
          </p:nvSpPr>
          <p:spPr bwMode="auto">
            <a:xfrm>
              <a:off x="2130" y="3166"/>
              <a:ext cx="75" cy="45"/>
            </a:xfrm>
            <a:custGeom>
              <a:avLst/>
              <a:gdLst>
                <a:gd name="T0" fmla="*/ 0 w 128"/>
                <a:gd name="T1" fmla="*/ 52 h 118"/>
                <a:gd name="T2" fmla="*/ 128 w 128"/>
                <a:gd name="T3" fmla="*/ 4 h 118"/>
                <a:gd name="T4" fmla="*/ 125 w 128"/>
                <a:gd name="T5" fmla="*/ 0 h 118"/>
                <a:gd name="T6" fmla="*/ 125 w 128"/>
                <a:gd name="T7" fmla="*/ 118 h 118"/>
                <a:gd name="T8" fmla="*/ 128 w 128"/>
                <a:gd name="T9" fmla="*/ 116 h 118"/>
                <a:gd name="T10" fmla="*/ 0 w 128"/>
                <a:gd name="T11" fmla="*/ 5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18">
                  <a:moveTo>
                    <a:pt x="0" y="52"/>
                  </a:moveTo>
                  <a:lnTo>
                    <a:pt x="128" y="4"/>
                  </a:lnTo>
                  <a:lnTo>
                    <a:pt x="125" y="0"/>
                  </a:lnTo>
                  <a:cubicBezTo>
                    <a:pt x="107" y="37"/>
                    <a:pt x="107" y="81"/>
                    <a:pt x="125" y="118"/>
                  </a:cubicBezTo>
                  <a:lnTo>
                    <a:pt x="128" y="11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6" name="Rectangle 160"/>
            <p:cNvSpPr>
              <a:spLocks noChangeArrowheads="1"/>
            </p:cNvSpPr>
            <p:nvPr/>
          </p:nvSpPr>
          <p:spPr bwMode="auto">
            <a:xfrm>
              <a:off x="2130" y="3162"/>
              <a:ext cx="85" cy="5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7" name="Rectangle 161"/>
            <p:cNvSpPr>
              <a:spLocks noChangeArrowheads="1"/>
            </p:cNvSpPr>
            <p:nvPr/>
          </p:nvSpPr>
          <p:spPr bwMode="auto">
            <a:xfrm>
              <a:off x="3882" y="3162"/>
              <a:ext cx="76" cy="5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8" name="Freeform 162"/>
            <p:cNvSpPr>
              <a:spLocks/>
            </p:cNvSpPr>
            <p:nvPr/>
          </p:nvSpPr>
          <p:spPr bwMode="auto">
            <a:xfrm>
              <a:off x="3882" y="3166"/>
              <a:ext cx="67" cy="45"/>
            </a:xfrm>
            <a:custGeom>
              <a:avLst/>
              <a:gdLst>
                <a:gd name="T0" fmla="*/ 112 w 112"/>
                <a:gd name="T1" fmla="*/ 52 h 118"/>
                <a:gd name="T2" fmla="*/ 0 w 112"/>
                <a:gd name="T3" fmla="*/ 116 h 118"/>
                <a:gd name="T4" fmla="*/ 1 w 112"/>
                <a:gd name="T5" fmla="*/ 118 h 118"/>
                <a:gd name="T6" fmla="*/ 1 w 112"/>
                <a:gd name="T7" fmla="*/ 0 h 118"/>
                <a:gd name="T8" fmla="*/ 0 w 112"/>
                <a:gd name="T9" fmla="*/ 4 h 118"/>
                <a:gd name="T10" fmla="*/ 112 w 112"/>
                <a:gd name="T11" fmla="*/ 5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18">
                  <a:moveTo>
                    <a:pt x="112" y="52"/>
                  </a:moveTo>
                  <a:lnTo>
                    <a:pt x="0" y="116"/>
                  </a:lnTo>
                  <a:lnTo>
                    <a:pt x="1" y="118"/>
                  </a:lnTo>
                  <a:cubicBezTo>
                    <a:pt x="20" y="81"/>
                    <a:pt x="20" y="37"/>
                    <a:pt x="1" y="0"/>
                  </a:cubicBezTo>
                  <a:lnTo>
                    <a:pt x="0" y="4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9" name="Rectangle 163"/>
            <p:cNvSpPr>
              <a:spLocks noChangeArrowheads="1"/>
            </p:cNvSpPr>
            <p:nvPr/>
          </p:nvSpPr>
          <p:spPr bwMode="auto">
            <a:xfrm>
              <a:off x="3882" y="3162"/>
              <a:ext cx="76" cy="5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0" name="Freeform 164"/>
            <p:cNvSpPr>
              <a:spLocks noEditPoints="1"/>
            </p:cNvSpPr>
            <p:nvPr/>
          </p:nvSpPr>
          <p:spPr bwMode="auto">
            <a:xfrm>
              <a:off x="2163" y="3177"/>
              <a:ext cx="1724" cy="6"/>
            </a:xfrm>
            <a:custGeom>
              <a:avLst/>
              <a:gdLst>
                <a:gd name="T0" fmla="*/ 120 w 2912"/>
                <a:gd name="T1" fmla="*/ 0 h 16"/>
                <a:gd name="T2" fmla="*/ 120 w 2912"/>
                <a:gd name="T3" fmla="*/ 16 h 16"/>
                <a:gd name="T4" fmla="*/ 0 w 2912"/>
                <a:gd name="T5" fmla="*/ 8 h 16"/>
                <a:gd name="T6" fmla="*/ 200 w 2912"/>
                <a:gd name="T7" fmla="*/ 0 h 16"/>
                <a:gd name="T8" fmla="*/ 320 w 2912"/>
                <a:gd name="T9" fmla="*/ 8 h 16"/>
                <a:gd name="T10" fmla="*/ 200 w 2912"/>
                <a:gd name="T11" fmla="*/ 16 h 16"/>
                <a:gd name="T12" fmla="*/ 200 w 2912"/>
                <a:gd name="T13" fmla="*/ 0 h 16"/>
                <a:gd name="T14" fmla="*/ 504 w 2912"/>
                <a:gd name="T15" fmla="*/ 0 h 16"/>
                <a:gd name="T16" fmla="*/ 504 w 2912"/>
                <a:gd name="T17" fmla="*/ 16 h 16"/>
                <a:gd name="T18" fmla="*/ 384 w 2912"/>
                <a:gd name="T19" fmla="*/ 8 h 16"/>
                <a:gd name="T20" fmla="*/ 584 w 2912"/>
                <a:gd name="T21" fmla="*/ 0 h 16"/>
                <a:gd name="T22" fmla="*/ 704 w 2912"/>
                <a:gd name="T23" fmla="*/ 8 h 16"/>
                <a:gd name="T24" fmla="*/ 584 w 2912"/>
                <a:gd name="T25" fmla="*/ 16 h 16"/>
                <a:gd name="T26" fmla="*/ 584 w 2912"/>
                <a:gd name="T27" fmla="*/ 0 h 16"/>
                <a:gd name="T28" fmla="*/ 888 w 2912"/>
                <a:gd name="T29" fmla="*/ 0 h 16"/>
                <a:gd name="T30" fmla="*/ 888 w 2912"/>
                <a:gd name="T31" fmla="*/ 16 h 16"/>
                <a:gd name="T32" fmla="*/ 768 w 2912"/>
                <a:gd name="T33" fmla="*/ 8 h 16"/>
                <a:gd name="T34" fmla="*/ 968 w 2912"/>
                <a:gd name="T35" fmla="*/ 0 h 16"/>
                <a:gd name="T36" fmla="*/ 1088 w 2912"/>
                <a:gd name="T37" fmla="*/ 8 h 16"/>
                <a:gd name="T38" fmla="*/ 968 w 2912"/>
                <a:gd name="T39" fmla="*/ 16 h 16"/>
                <a:gd name="T40" fmla="*/ 968 w 2912"/>
                <a:gd name="T41" fmla="*/ 0 h 16"/>
                <a:gd name="T42" fmla="*/ 1272 w 2912"/>
                <a:gd name="T43" fmla="*/ 0 h 16"/>
                <a:gd name="T44" fmla="*/ 1272 w 2912"/>
                <a:gd name="T45" fmla="*/ 16 h 16"/>
                <a:gd name="T46" fmla="*/ 1152 w 2912"/>
                <a:gd name="T47" fmla="*/ 8 h 16"/>
                <a:gd name="T48" fmla="*/ 1352 w 2912"/>
                <a:gd name="T49" fmla="*/ 0 h 16"/>
                <a:gd name="T50" fmla="*/ 1472 w 2912"/>
                <a:gd name="T51" fmla="*/ 8 h 16"/>
                <a:gd name="T52" fmla="*/ 1352 w 2912"/>
                <a:gd name="T53" fmla="*/ 16 h 16"/>
                <a:gd name="T54" fmla="*/ 1352 w 2912"/>
                <a:gd name="T55" fmla="*/ 0 h 16"/>
                <a:gd name="T56" fmla="*/ 1656 w 2912"/>
                <a:gd name="T57" fmla="*/ 0 h 16"/>
                <a:gd name="T58" fmla="*/ 1656 w 2912"/>
                <a:gd name="T59" fmla="*/ 16 h 16"/>
                <a:gd name="T60" fmla="*/ 1536 w 2912"/>
                <a:gd name="T61" fmla="*/ 8 h 16"/>
                <a:gd name="T62" fmla="*/ 1736 w 2912"/>
                <a:gd name="T63" fmla="*/ 0 h 16"/>
                <a:gd name="T64" fmla="*/ 1856 w 2912"/>
                <a:gd name="T65" fmla="*/ 8 h 16"/>
                <a:gd name="T66" fmla="*/ 1736 w 2912"/>
                <a:gd name="T67" fmla="*/ 16 h 16"/>
                <a:gd name="T68" fmla="*/ 1736 w 2912"/>
                <a:gd name="T69" fmla="*/ 0 h 16"/>
                <a:gd name="T70" fmla="*/ 2040 w 2912"/>
                <a:gd name="T71" fmla="*/ 0 h 16"/>
                <a:gd name="T72" fmla="*/ 2040 w 2912"/>
                <a:gd name="T73" fmla="*/ 16 h 16"/>
                <a:gd name="T74" fmla="*/ 1920 w 2912"/>
                <a:gd name="T75" fmla="*/ 8 h 16"/>
                <a:gd name="T76" fmla="*/ 2120 w 2912"/>
                <a:gd name="T77" fmla="*/ 0 h 16"/>
                <a:gd name="T78" fmla="*/ 2240 w 2912"/>
                <a:gd name="T79" fmla="*/ 8 h 16"/>
                <a:gd name="T80" fmla="*/ 2120 w 2912"/>
                <a:gd name="T81" fmla="*/ 16 h 16"/>
                <a:gd name="T82" fmla="*/ 2120 w 2912"/>
                <a:gd name="T83" fmla="*/ 0 h 16"/>
                <a:gd name="T84" fmla="*/ 2424 w 2912"/>
                <a:gd name="T85" fmla="*/ 0 h 16"/>
                <a:gd name="T86" fmla="*/ 2424 w 2912"/>
                <a:gd name="T87" fmla="*/ 16 h 16"/>
                <a:gd name="T88" fmla="*/ 2304 w 2912"/>
                <a:gd name="T89" fmla="*/ 8 h 16"/>
                <a:gd name="T90" fmla="*/ 2504 w 2912"/>
                <a:gd name="T91" fmla="*/ 0 h 16"/>
                <a:gd name="T92" fmla="*/ 2624 w 2912"/>
                <a:gd name="T93" fmla="*/ 8 h 16"/>
                <a:gd name="T94" fmla="*/ 2504 w 2912"/>
                <a:gd name="T95" fmla="*/ 16 h 16"/>
                <a:gd name="T96" fmla="*/ 2504 w 2912"/>
                <a:gd name="T97" fmla="*/ 0 h 16"/>
                <a:gd name="T98" fmla="*/ 2808 w 2912"/>
                <a:gd name="T99" fmla="*/ 0 h 16"/>
                <a:gd name="T100" fmla="*/ 2808 w 2912"/>
                <a:gd name="T101" fmla="*/ 16 h 16"/>
                <a:gd name="T102" fmla="*/ 2688 w 2912"/>
                <a:gd name="T103" fmla="*/ 8 h 16"/>
                <a:gd name="T104" fmla="*/ 2888 w 2912"/>
                <a:gd name="T105" fmla="*/ 0 h 16"/>
                <a:gd name="T106" fmla="*/ 2912 w 2912"/>
                <a:gd name="T107" fmla="*/ 8 h 16"/>
                <a:gd name="T108" fmla="*/ 2888 w 2912"/>
                <a:gd name="T109" fmla="*/ 16 h 16"/>
                <a:gd name="T110" fmla="*/ 2888 w 2912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12" h="16">
                  <a:moveTo>
                    <a:pt x="8" y="0"/>
                  </a:move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cubicBezTo>
                    <a:pt x="128" y="13"/>
                    <a:pt x="125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7" y="0"/>
                    <a:pt x="320" y="4"/>
                    <a:pt x="320" y="8"/>
                  </a:cubicBezTo>
                  <a:cubicBezTo>
                    <a:pt x="320" y="13"/>
                    <a:pt x="317" y="16"/>
                    <a:pt x="312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9" y="0"/>
                    <a:pt x="512" y="4"/>
                    <a:pt x="512" y="8"/>
                  </a:cubicBezTo>
                  <a:cubicBezTo>
                    <a:pt x="512" y="13"/>
                    <a:pt x="509" y="16"/>
                    <a:pt x="504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1" y="0"/>
                    <a:pt x="704" y="4"/>
                    <a:pt x="704" y="8"/>
                  </a:cubicBezTo>
                  <a:cubicBezTo>
                    <a:pt x="704" y="13"/>
                    <a:pt x="701" y="16"/>
                    <a:pt x="696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3" y="0"/>
                    <a:pt x="896" y="4"/>
                    <a:pt x="896" y="8"/>
                  </a:cubicBezTo>
                  <a:cubicBezTo>
                    <a:pt x="896" y="13"/>
                    <a:pt x="893" y="16"/>
                    <a:pt x="888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5" y="0"/>
                    <a:pt x="1088" y="4"/>
                    <a:pt x="1088" y="8"/>
                  </a:cubicBezTo>
                  <a:cubicBezTo>
                    <a:pt x="1088" y="13"/>
                    <a:pt x="1085" y="16"/>
                    <a:pt x="1080" y="16"/>
                  </a:cubicBezTo>
                  <a:lnTo>
                    <a:pt x="968" y="16"/>
                  </a:lnTo>
                  <a:cubicBezTo>
                    <a:pt x="964" y="16"/>
                    <a:pt x="960" y="13"/>
                    <a:pt x="960" y="8"/>
                  </a:cubicBezTo>
                  <a:cubicBezTo>
                    <a:pt x="960" y="4"/>
                    <a:pt x="964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7" y="0"/>
                    <a:pt x="1280" y="4"/>
                    <a:pt x="1280" y="8"/>
                  </a:cubicBezTo>
                  <a:cubicBezTo>
                    <a:pt x="1280" y="13"/>
                    <a:pt x="1277" y="16"/>
                    <a:pt x="1272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9" y="0"/>
                    <a:pt x="1472" y="4"/>
                    <a:pt x="1472" y="8"/>
                  </a:cubicBezTo>
                  <a:cubicBezTo>
                    <a:pt x="1472" y="13"/>
                    <a:pt x="1469" y="16"/>
                    <a:pt x="1464" y="16"/>
                  </a:cubicBezTo>
                  <a:lnTo>
                    <a:pt x="1352" y="16"/>
                  </a:lnTo>
                  <a:cubicBezTo>
                    <a:pt x="1348" y="16"/>
                    <a:pt x="1344" y="13"/>
                    <a:pt x="1344" y="8"/>
                  </a:cubicBezTo>
                  <a:cubicBezTo>
                    <a:pt x="1344" y="4"/>
                    <a:pt x="1348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1" y="0"/>
                    <a:pt x="1664" y="4"/>
                    <a:pt x="1664" y="8"/>
                  </a:cubicBezTo>
                  <a:cubicBezTo>
                    <a:pt x="1664" y="13"/>
                    <a:pt x="1661" y="16"/>
                    <a:pt x="1656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3" y="0"/>
                    <a:pt x="1856" y="4"/>
                    <a:pt x="1856" y="8"/>
                  </a:cubicBezTo>
                  <a:cubicBezTo>
                    <a:pt x="1856" y="13"/>
                    <a:pt x="1853" y="16"/>
                    <a:pt x="1848" y="16"/>
                  </a:cubicBezTo>
                  <a:lnTo>
                    <a:pt x="1736" y="16"/>
                  </a:lnTo>
                  <a:cubicBezTo>
                    <a:pt x="1732" y="16"/>
                    <a:pt x="1728" y="13"/>
                    <a:pt x="1728" y="8"/>
                  </a:cubicBezTo>
                  <a:cubicBezTo>
                    <a:pt x="1728" y="4"/>
                    <a:pt x="1732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5" y="0"/>
                    <a:pt x="2048" y="4"/>
                    <a:pt x="2048" y="8"/>
                  </a:cubicBezTo>
                  <a:cubicBezTo>
                    <a:pt x="2048" y="13"/>
                    <a:pt x="2045" y="16"/>
                    <a:pt x="2040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7" y="0"/>
                    <a:pt x="2240" y="4"/>
                    <a:pt x="2240" y="8"/>
                  </a:cubicBezTo>
                  <a:cubicBezTo>
                    <a:pt x="2240" y="13"/>
                    <a:pt x="2237" y="16"/>
                    <a:pt x="2232" y="16"/>
                  </a:cubicBezTo>
                  <a:lnTo>
                    <a:pt x="2120" y="16"/>
                  </a:lnTo>
                  <a:cubicBezTo>
                    <a:pt x="2116" y="16"/>
                    <a:pt x="2112" y="13"/>
                    <a:pt x="2112" y="8"/>
                  </a:cubicBezTo>
                  <a:cubicBezTo>
                    <a:pt x="2112" y="4"/>
                    <a:pt x="2116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9" y="0"/>
                    <a:pt x="2432" y="4"/>
                    <a:pt x="2432" y="8"/>
                  </a:cubicBezTo>
                  <a:cubicBezTo>
                    <a:pt x="2432" y="13"/>
                    <a:pt x="2429" y="16"/>
                    <a:pt x="2424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1" y="0"/>
                    <a:pt x="2624" y="4"/>
                    <a:pt x="2624" y="8"/>
                  </a:cubicBezTo>
                  <a:cubicBezTo>
                    <a:pt x="2624" y="13"/>
                    <a:pt x="2621" y="16"/>
                    <a:pt x="2616" y="16"/>
                  </a:cubicBezTo>
                  <a:lnTo>
                    <a:pt x="2504" y="16"/>
                  </a:lnTo>
                  <a:cubicBezTo>
                    <a:pt x="2500" y="16"/>
                    <a:pt x="2496" y="13"/>
                    <a:pt x="2496" y="8"/>
                  </a:cubicBezTo>
                  <a:cubicBezTo>
                    <a:pt x="2496" y="4"/>
                    <a:pt x="2500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3" y="0"/>
                    <a:pt x="2816" y="4"/>
                    <a:pt x="2816" y="8"/>
                  </a:cubicBezTo>
                  <a:cubicBezTo>
                    <a:pt x="2816" y="13"/>
                    <a:pt x="2813" y="16"/>
                    <a:pt x="2808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2888" y="0"/>
                  </a:moveTo>
                  <a:lnTo>
                    <a:pt x="2904" y="0"/>
                  </a:lnTo>
                  <a:cubicBezTo>
                    <a:pt x="2909" y="0"/>
                    <a:pt x="2912" y="4"/>
                    <a:pt x="2912" y="8"/>
                  </a:cubicBezTo>
                  <a:cubicBezTo>
                    <a:pt x="2912" y="13"/>
                    <a:pt x="2909" y="16"/>
                    <a:pt x="2904" y="16"/>
                  </a:cubicBezTo>
                  <a:lnTo>
                    <a:pt x="2888" y="16"/>
                  </a:lnTo>
                  <a:cubicBezTo>
                    <a:pt x="2884" y="16"/>
                    <a:pt x="2880" y="13"/>
                    <a:pt x="2880" y="8"/>
                  </a:cubicBezTo>
                  <a:cubicBezTo>
                    <a:pt x="2880" y="4"/>
                    <a:pt x="2884" y="0"/>
                    <a:pt x="288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1" name="Freeform 165"/>
            <p:cNvSpPr>
              <a:spLocks/>
            </p:cNvSpPr>
            <p:nvPr/>
          </p:nvSpPr>
          <p:spPr bwMode="auto">
            <a:xfrm>
              <a:off x="2111" y="3155"/>
              <a:ext cx="75" cy="44"/>
            </a:xfrm>
            <a:custGeom>
              <a:avLst/>
              <a:gdLst>
                <a:gd name="T0" fmla="*/ 0 w 128"/>
                <a:gd name="T1" fmla="*/ 67 h 119"/>
                <a:gd name="T2" fmla="*/ 128 w 128"/>
                <a:gd name="T3" fmla="*/ 3 h 119"/>
                <a:gd name="T4" fmla="*/ 127 w 128"/>
                <a:gd name="T5" fmla="*/ 0 h 119"/>
                <a:gd name="T6" fmla="*/ 127 w 128"/>
                <a:gd name="T7" fmla="*/ 119 h 119"/>
                <a:gd name="T8" fmla="*/ 128 w 128"/>
                <a:gd name="T9" fmla="*/ 115 h 119"/>
                <a:gd name="T10" fmla="*/ 0 w 128"/>
                <a:gd name="T11" fmla="*/ 6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19">
                  <a:moveTo>
                    <a:pt x="0" y="67"/>
                  </a:moveTo>
                  <a:lnTo>
                    <a:pt x="128" y="3"/>
                  </a:lnTo>
                  <a:lnTo>
                    <a:pt x="127" y="0"/>
                  </a:lnTo>
                  <a:cubicBezTo>
                    <a:pt x="108" y="38"/>
                    <a:pt x="108" y="81"/>
                    <a:pt x="127" y="119"/>
                  </a:cubicBezTo>
                  <a:lnTo>
                    <a:pt x="128" y="115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2" name="Freeform 166"/>
            <p:cNvSpPr>
              <a:spLocks/>
            </p:cNvSpPr>
            <p:nvPr/>
          </p:nvSpPr>
          <p:spPr bwMode="auto">
            <a:xfrm>
              <a:off x="3864" y="3155"/>
              <a:ext cx="66" cy="44"/>
            </a:xfrm>
            <a:custGeom>
              <a:avLst/>
              <a:gdLst>
                <a:gd name="T0" fmla="*/ 112 w 112"/>
                <a:gd name="T1" fmla="*/ 67 h 119"/>
                <a:gd name="T2" fmla="*/ 0 w 112"/>
                <a:gd name="T3" fmla="*/ 115 h 119"/>
                <a:gd name="T4" fmla="*/ 2 w 112"/>
                <a:gd name="T5" fmla="*/ 119 h 119"/>
                <a:gd name="T6" fmla="*/ 2 w 112"/>
                <a:gd name="T7" fmla="*/ 0 h 119"/>
                <a:gd name="T8" fmla="*/ 0 w 112"/>
                <a:gd name="T9" fmla="*/ 3 h 119"/>
                <a:gd name="T10" fmla="*/ 112 w 112"/>
                <a:gd name="T11" fmla="*/ 6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19">
                  <a:moveTo>
                    <a:pt x="112" y="67"/>
                  </a:moveTo>
                  <a:lnTo>
                    <a:pt x="0" y="115"/>
                  </a:lnTo>
                  <a:lnTo>
                    <a:pt x="2" y="119"/>
                  </a:lnTo>
                  <a:cubicBezTo>
                    <a:pt x="21" y="81"/>
                    <a:pt x="21" y="38"/>
                    <a:pt x="2" y="0"/>
                  </a:cubicBezTo>
                  <a:lnTo>
                    <a:pt x="0" y="3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3" name="Rectangle 167"/>
            <p:cNvSpPr>
              <a:spLocks noChangeArrowheads="1"/>
            </p:cNvSpPr>
            <p:nvPr/>
          </p:nvSpPr>
          <p:spPr bwMode="auto">
            <a:xfrm>
              <a:off x="2717" y="3120"/>
              <a:ext cx="616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4" name="Rectangle 168"/>
            <p:cNvSpPr>
              <a:spLocks noChangeArrowheads="1"/>
            </p:cNvSpPr>
            <p:nvPr/>
          </p:nvSpPr>
          <p:spPr bwMode="auto">
            <a:xfrm>
              <a:off x="2819" y="3115"/>
              <a:ext cx="6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 minutes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15" name="Rectangle 169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6" name="Freeform 170"/>
            <p:cNvSpPr>
              <a:spLocks/>
            </p:cNvSpPr>
            <p:nvPr/>
          </p:nvSpPr>
          <p:spPr bwMode="auto">
            <a:xfrm>
              <a:off x="1210" y="2019"/>
              <a:ext cx="3894" cy="18"/>
            </a:xfrm>
            <a:custGeom>
              <a:avLst/>
              <a:gdLst>
                <a:gd name="T0" fmla="*/ 24 w 6576"/>
                <a:gd name="T1" fmla="*/ 0 h 48"/>
                <a:gd name="T2" fmla="*/ 6552 w 6576"/>
                <a:gd name="T3" fmla="*/ 0 h 48"/>
                <a:gd name="T4" fmla="*/ 6576 w 6576"/>
                <a:gd name="T5" fmla="*/ 24 h 48"/>
                <a:gd name="T6" fmla="*/ 6552 w 6576"/>
                <a:gd name="T7" fmla="*/ 48 h 48"/>
                <a:gd name="T8" fmla="*/ 24 w 6576"/>
                <a:gd name="T9" fmla="*/ 48 h 48"/>
                <a:gd name="T10" fmla="*/ 0 w 6576"/>
                <a:gd name="T11" fmla="*/ 24 h 48"/>
                <a:gd name="T12" fmla="*/ 24 w 657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6" h="48">
                  <a:moveTo>
                    <a:pt x="24" y="0"/>
                  </a:moveTo>
                  <a:lnTo>
                    <a:pt x="6552" y="0"/>
                  </a:lnTo>
                  <a:cubicBezTo>
                    <a:pt x="6565" y="0"/>
                    <a:pt x="6576" y="11"/>
                    <a:pt x="6576" y="24"/>
                  </a:cubicBezTo>
                  <a:cubicBezTo>
                    <a:pt x="6576" y="37"/>
                    <a:pt x="6565" y="48"/>
                    <a:pt x="6552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7" name="Rectangle 171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8" name="Line 172"/>
            <p:cNvSpPr>
              <a:spLocks noChangeShapeType="1"/>
            </p:cNvSpPr>
            <p:nvPr/>
          </p:nvSpPr>
          <p:spPr bwMode="auto">
            <a:xfrm>
              <a:off x="1205" y="1752"/>
              <a:ext cx="3866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9" name="Rectangle 173"/>
            <p:cNvSpPr>
              <a:spLocks noChangeArrowheads="1"/>
            </p:cNvSpPr>
            <p:nvPr/>
          </p:nvSpPr>
          <p:spPr bwMode="auto">
            <a:xfrm>
              <a:off x="1201" y="14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0" name="Freeform 174"/>
            <p:cNvSpPr>
              <a:spLocks/>
            </p:cNvSpPr>
            <p:nvPr/>
          </p:nvSpPr>
          <p:spPr bwMode="auto">
            <a:xfrm>
              <a:off x="1210" y="1459"/>
              <a:ext cx="3780" cy="18"/>
            </a:xfrm>
            <a:custGeom>
              <a:avLst/>
              <a:gdLst>
                <a:gd name="T0" fmla="*/ 24 w 6384"/>
                <a:gd name="T1" fmla="*/ 0 h 48"/>
                <a:gd name="T2" fmla="*/ 6360 w 6384"/>
                <a:gd name="T3" fmla="*/ 0 h 48"/>
                <a:gd name="T4" fmla="*/ 6384 w 6384"/>
                <a:gd name="T5" fmla="*/ 24 h 48"/>
                <a:gd name="T6" fmla="*/ 6360 w 6384"/>
                <a:gd name="T7" fmla="*/ 48 h 48"/>
                <a:gd name="T8" fmla="*/ 24 w 6384"/>
                <a:gd name="T9" fmla="*/ 48 h 48"/>
                <a:gd name="T10" fmla="*/ 0 w 6384"/>
                <a:gd name="T11" fmla="*/ 24 h 48"/>
                <a:gd name="T12" fmla="*/ 24 w 63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4" h="48">
                  <a:moveTo>
                    <a:pt x="24" y="0"/>
                  </a:moveTo>
                  <a:lnTo>
                    <a:pt x="6360" y="0"/>
                  </a:lnTo>
                  <a:cubicBezTo>
                    <a:pt x="6373" y="0"/>
                    <a:pt x="6384" y="11"/>
                    <a:pt x="6384" y="24"/>
                  </a:cubicBezTo>
                  <a:cubicBezTo>
                    <a:pt x="6384" y="38"/>
                    <a:pt x="6373" y="48"/>
                    <a:pt x="636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1" name="Rectangle 175"/>
            <p:cNvSpPr>
              <a:spLocks noChangeArrowheads="1"/>
            </p:cNvSpPr>
            <p:nvPr/>
          </p:nvSpPr>
          <p:spPr bwMode="auto">
            <a:xfrm>
              <a:off x="1201" y="14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2" name="Line 176"/>
            <p:cNvSpPr>
              <a:spLocks noChangeShapeType="1"/>
            </p:cNvSpPr>
            <p:nvPr/>
          </p:nvSpPr>
          <p:spPr bwMode="auto">
            <a:xfrm>
              <a:off x="1206" y="1456"/>
              <a:ext cx="3752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3" name="Rectangle 177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4" name="Freeform 178"/>
            <p:cNvSpPr>
              <a:spLocks/>
            </p:cNvSpPr>
            <p:nvPr/>
          </p:nvSpPr>
          <p:spPr bwMode="auto">
            <a:xfrm>
              <a:off x="1210" y="1164"/>
              <a:ext cx="3780" cy="18"/>
            </a:xfrm>
            <a:custGeom>
              <a:avLst/>
              <a:gdLst>
                <a:gd name="T0" fmla="*/ 24 w 6384"/>
                <a:gd name="T1" fmla="*/ 0 h 48"/>
                <a:gd name="T2" fmla="*/ 6360 w 6384"/>
                <a:gd name="T3" fmla="*/ 0 h 48"/>
                <a:gd name="T4" fmla="*/ 6384 w 6384"/>
                <a:gd name="T5" fmla="*/ 24 h 48"/>
                <a:gd name="T6" fmla="*/ 6360 w 6384"/>
                <a:gd name="T7" fmla="*/ 48 h 48"/>
                <a:gd name="T8" fmla="*/ 24 w 6384"/>
                <a:gd name="T9" fmla="*/ 48 h 48"/>
                <a:gd name="T10" fmla="*/ 0 w 6384"/>
                <a:gd name="T11" fmla="*/ 24 h 48"/>
                <a:gd name="T12" fmla="*/ 24 w 63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4" h="48">
                  <a:moveTo>
                    <a:pt x="24" y="0"/>
                  </a:moveTo>
                  <a:lnTo>
                    <a:pt x="6360" y="0"/>
                  </a:lnTo>
                  <a:cubicBezTo>
                    <a:pt x="6373" y="0"/>
                    <a:pt x="6384" y="11"/>
                    <a:pt x="6384" y="24"/>
                  </a:cubicBezTo>
                  <a:cubicBezTo>
                    <a:pt x="6384" y="37"/>
                    <a:pt x="6373" y="48"/>
                    <a:pt x="6360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5" name="Rectangle 179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6" name="Line 180"/>
            <p:cNvSpPr>
              <a:spLocks noChangeShapeType="1"/>
            </p:cNvSpPr>
            <p:nvPr/>
          </p:nvSpPr>
          <p:spPr bwMode="auto">
            <a:xfrm>
              <a:off x="1206" y="1161"/>
              <a:ext cx="3752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7" name="Rectangle 181"/>
            <p:cNvSpPr>
              <a:spLocks noChangeArrowheads="1"/>
            </p:cNvSpPr>
            <p:nvPr/>
          </p:nvSpPr>
          <p:spPr bwMode="auto">
            <a:xfrm>
              <a:off x="4887" y="1212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8" name="Rectangle 182"/>
            <p:cNvSpPr>
              <a:spLocks noChangeArrowheads="1"/>
            </p:cNvSpPr>
            <p:nvPr/>
          </p:nvSpPr>
          <p:spPr bwMode="auto">
            <a:xfrm>
              <a:off x="5484" y="1212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9" name="Rectangle 183"/>
            <p:cNvSpPr>
              <a:spLocks noChangeArrowheads="1"/>
            </p:cNvSpPr>
            <p:nvPr/>
          </p:nvSpPr>
          <p:spPr bwMode="auto">
            <a:xfrm>
              <a:off x="4894" y="1539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0" name="Rectangle 184"/>
            <p:cNvSpPr>
              <a:spLocks noChangeArrowheads="1"/>
            </p:cNvSpPr>
            <p:nvPr/>
          </p:nvSpPr>
          <p:spPr bwMode="auto">
            <a:xfrm>
              <a:off x="5492" y="1546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1" name="Rectangle 185"/>
            <p:cNvSpPr>
              <a:spLocks noChangeArrowheads="1"/>
            </p:cNvSpPr>
            <p:nvPr/>
          </p:nvSpPr>
          <p:spPr bwMode="auto">
            <a:xfrm>
              <a:off x="4905" y="1807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2" name="Rectangle 186"/>
            <p:cNvSpPr>
              <a:spLocks noChangeArrowheads="1"/>
            </p:cNvSpPr>
            <p:nvPr/>
          </p:nvSpPr>
          <p:spPr bwMode="auto">
            <a:xfrm>
              <a:off x="5501" y="1807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1196183" y="1724026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13"/>
          <p:cNvSpPr>
            <a:spLocks noChangeArrowheads="1"/>
          </p:cNvSpPr>
          <p:nvPr/>
        </p:nvSpPr>
        <p:spPr bwMode="auto">
          <a:xfrm>
            <a:off x="1204915" y="2225676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3"/>
          <p:cNvSpPr>
            <a:spLocks noChangeArrowheads="1"/>
          </p:cNvSpPr>
          <p:nvPr/>
        </p:nvSpPr>
        <p:spPr bwMode="auto">
          <a:xfrm>
            <a:off x="1232695" y="2646527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13"/>
          <p:cNvSpPr>
            <a:spLocks noChangeArrowheads="1"/>
          </p:cNvSpPr>
          <p:nvPr/>
        </p:nvSpPr>
        <p:spPr bwMode="auto">
          <a:xfrm>
            <a:off x="1260476" y="3086264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13"/>
          <p:cNvSpPr>
            <a:spLocks noChangeArrowheads="1"/>
          </p:cNvSpPr>
          <p:nvPr/>
        </p:nvSpPr>
        <p:spPr bwMode="auto">
          <a:xfrm>
            <a:off x="2864645" y="4476752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Scenario 2: Frequency below 59.96 Hz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821" name="TextBox 27820"/>
          <p:cNvSpPr txBox="1"/>
          <p:nvPr/>
        </p:nvSpPr>
        <p:spPr>
          <a:xfrm>
            <a:off x="5844038" y="6196726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Using a Max </a:t>
            </a:r>
            <a:r>
              <a:rPr lang="en-US" sz="1000" dirty="0"/>
              <a:t>deployment </a:t>
            </a:r>
            <a:r>
              <a:rPr lang="en-US" sz="1000" dirty="0" smtClean="0"/>
              <a:t>Time/Band = 1 minute</a:t>
            </a:r>
            <a:endParaRPr lang="en-US" sz="100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8600" y="815182"/>
            <a:ext cx="8547101" cy="5462588"/>
            <a:chOff x="354" y="444"/>
            <a:chExt cx="5384" cy="3441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10" y="732"/>
              <a:ext cx="3573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215" y="73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11" y="73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196" y="72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201" y="486"/>
              <a:ext cx="0" cy="327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161" y="444"/>
              <a:ext cx="90" cy="54"/>
            </a:xfrm>
            <a:custGeom>
              <a:avLst/>
              <a:gdLst>
                <a:gd name="T0" fmla="*/ 67 w 151"/>
                <a:gd name="T1" fmla="*/ 0 h 144"/>
                <a:gd name="T2" fmla="*/ 147 w 151"/>
                <a:gd name="T3" fmla="*/ 144 h 144"/>
                <a:gd name="T4" fmla="*/ 151 w 151"/>
                <a:gd name="T5" fmla="*/ 143 h 144"/>
                <a:gd name="T6" fmla="*/ 0 w 151"/>
                <a:gd name="T7" fmla="*/ 143 h 144"/>
                <a:gd name="T8" fmla="*/ 3 w 151"/>
                <a:gd name="T9" fmla="*/ 144 h 144"/>
                <a:gd name="T10" fmla="*/ 67 w 151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44">
                  <a:moveTo>
                    <a:pt x="67" y="0"/>
                  </a:moveTo>
                  <a:lnTo>
                    <a:pt x="147" y="144"/>
                  </a:lnTo>
                  <a:lnTo>
                    <a:pt x="151" y="143"/>
                  </a:lnTo>
                  <a:cubicBezTo>
                    <a:pt x="103" y="119"/>
                    <a:pt x="48" y="119"/>
                    <a:pt x="0" y="143"/>
                  </a:cubicBezTo>
                  <a:lnTo>
                    <a:pt x="3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84" y="631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60.00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94" y="826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59.99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860" y="7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86" y="727"/>
              <a:ext cx="697" cy="675"/>
            </a:xfrm>
            <a:custGeom>
              <a:avLst/>
              <a:gdLst>
                <a:gd name="T0" fmla="*/ 63 w 1177"/>
                <a:gd name="T1" fmla="*/ 19 h 1801"/>
                <a:gd name="T2" fmla="*/ 1167 w 1177"/>
                <a:gd name="T3" fmla="*/ 1747 h 1801"/>
                <a:gd name="T4" fmla="*/ 1157 w 1177"/>
                <a:gd name="T5" fmla="*/ 1791 h 1801"/>
                <a:gd name="T6" fmla="*/ 1113 w 1177"/>
                <a:gd name="T7" fmla="*/ 1781 h 1801"/>
                <a:gd name="T8" fmla="*/ 9 w 1177"/>
                <a:gd name="T9" fmla="*/ 53 h 1801"/>
                <a:gd name="T10" fmla="*/ 19 w 1177"/>
                <a:gd name="T11" fmla="*/ 9 h 1801"/>
                <a:gd name="T12" fmla="*/ 63 w 1177"/>
                <a:gd name="T13" fmla="*/ 19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1801">
                  <a:moveTo>
                    <a:pt x="63" y="19"/>
                  </a:moveTo>
                  <a:lnTo>
                    <a:pt x="1167" y="1747"/>
                  </a:lnTo>
                  <a:cubicBezTo>
                    <a:pt x="1177" y="1762"/>
                    <a:pt x="1172" y="1782"/>
                    <a:pt x="1157" y="1791"/>
                  </a:cubicBezTo>
                  <a:cubicBezTo>
                    <a:pt x="1143" y="1801"/>
                    <a:pt x="1123" y="1796"/>
                    <a:pt x="1113" y="1781"/>
                  </a:cubicBezTo>
                  <a:lnTo>
                    <a:pt x="9" y="53"/>
                  </a:lnTo>
                  <a:cubicBezTo>
                    <a:pt x="0" y="39"/>
                    <a:pt x="4" y="19"/>
                    <a:pt x="19" y="9"/>
                  </a:cubicBezTo>
                  <a:cubicBezTo>
                    <a:pt x="34" y="0"/>
                    <a:pt x="54" y="4"/>
                    <a:pt x="63" y="1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689" y="729"/>
              <a:ext cx="654" cy="648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0" name="Line 35"/>
            <p:cNvSpPr>
              <a:spLocks noChangeShapeType="1"/>
            </p:cNvSpPr>
            <p:nvPr/>
          </p:nvSpPr>
          <p:spPr bwMode="auto">
            <a:xfrm flipV="1">
              <a:off x="2800" y="1324"/>
              <a:ext cx="909" cy="216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4" name="Line 39"/>
            <p:cNvSpPr>
              <a:spLocks noChangeShapeType="1"/>
            </p:cNvSpPr>
            <p:nvPr/>
          </p:nvSpPr>
          <p:spPr bwMode="auto">
            <a:xfrm flipV="1">
              <a:off x="3703" y="826"/>
              <a:ext cx="779" cy="499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8" name="Line 43"/>
            <p:cNvSpPr>
              <a:spLocks noChangeShapeType="1"/>
            </p:cNvSpPr>
            <p:nvPr/>
          </p:nvSpPr>
          <p:spPr bwMode="auto">
            <a:xfrm flipV="1">
              <a:off x="3019" y="1419"/>
              <a:ext cx="341" cy="72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3" name="Freeform 47"/>
            <p:cNvSpPr>
              <a:spLocks noEditPoints="1"/>
            </p:cNvSpPr>
            <p:nvPr/>
          </p:nvSpPr>
          <p:spPr bwMode="auto">
            <a:xfrm>
              <a:off x="2106" y="1161"/>
              <a:ext cx="9" cy="2544"/>
            </a:xfrm>
            <a:custGeom>
              <a:avLst/>
              <a:gdLst>
                <a:gd name="T0" fmla="*/ 16 w 16"/>
                <a:gd name="T1" fmla="*/ 248 h 6784"/>
                <a:gd name="T2" fmla="*/ 0 w 16"/>
                <a:gd name="T3" fmla="*/ 248 h 6784"/>
                <a:gd name="T4" fmla="*/ 8 w 16"/>
                <a:gd name="T5" fmla="*/ 0 h 6784"/>
                <a:gd name="T6" fmla="*/ 16 w 16"/>
                <a:gd name="T7" fmla="*/ 392 h 6784"/>
                <a:gd name="T8" fmla="*/ 8 w 16"/>
                <a:gd name="T9" fmla="*/ 640 h 6784"/>
                <a:gd name="T10" fmla="*/ 0 w 16"/>
                <a:gd name="T11" fmla="*/ 392 h 6784"/>
                <a:gd name="T12" fmla="*/ 16 w 16"/>
                <a:gd name="T13" fmla="*/ 392 h 6784"/>
                <a:gd name="T14" fmla="*/ 16 w 16"/>
                <a:gd name="T15" fmla="*/ 1016 h 6784"/>
                <a:gd name="T16" fmla="*/ 0 w 16"/>
                <a:gd name="T17" fmla="*/ 1016 h 6784"/>
                <a:gd name="T18" fmla="*/ 8 w 16"/>
                <a:gd name="T19" fmla="*/ 768 h 6784"/>
                <a:gd name="T20" fmla="*/ 16 w 16"/>
                <a:gd name="T21" fmla="*/ 1160 h 6784"/>
                <a:gd name="T22" fmla="*/ 8 w 16"/>
                <a:gd name="T23" fmla="*/ 1408 h 6784"/>
                <a:gd name="T24" fmla="*/ 0 w 16"/>
                <a:gd name="T25" fmla="*/ 1160 h 6784"/>
                <a:gd name="T26" fmla="*/ 16 w 16"/>
                <a:gd name="T27" fmla="*/ 1160 h 6784"/>
                <a:gd name="T28" fmla="*/ 16 w 16"/>
                <a:gd name="T29" fmla="*/ 1784 h 6784"/>
                <a:gd name="T30" fmla="*/ 0 w 16"/>
                <a:gd name="T31" fmla="*/ 1784 h 6784"/>
                <a:gd name="T32" fmla="*/ 8 w 16"/>
                <a:gd name="T33" fmla="*/ 1536 h 6784"/>
                <a:gd name="T34" fmla="*/ 16 w 16"/>
                <a:gd name="T35" fmla="*/ 1928 h 6784"/>
                <a:gd name="T36" fmla="*/ 8 w 16"/>
                <a:gd name="T37" fmla="*/ 2176 h 6784"/>
                <a:gd name="T38" fmla="*/ 0 w 16"/>
                <a:gd name="T39" fmla="*/ 1928 h 6784"/>
                <a:gd name="T40" fmla="*/ 16 w 16"/>
                <a:gd name="T41" fmla="*/ 1928 h 6784"/>
                <a:gd name="T42" fmla="*/ 16 w 16"/>
                <a:gd name="T43" fmla="*/ 2552 h 6784"/>
                <a:gd name="T44" fmla="*/ 0 w 16"/>
                <a:gd name="T45" fmla="*/ 2552 h 6784"/>
                <a:gd name="T46" fmla="*/ 8 w 16"/>
                <a:gd name="T47" fmla="*/ 2304 h 6784"/>
                <a:gd name="T48" fmla="*/ 16 w 16"/>
                <a:gd name="T49" fmla="*/ 2696 h 6784"/>
                <a:gd name="T50" fmla="*/ 8 w 16"/>
                <a:gd name="T51" fmla="*/ 2944 h 6784"/>
                <a:gd name="T52" fmla="*/ 0 w 16"/>
                <a:gd name="T53" fmla="*/ 2696 h 6784"/>
                <a:gd name="T54" fmla="*/ 16 w 16"/>
                <a:gd name="T55" fmla="*/ 2696 h 6784"/>
                <a:gd name="T56" fmla="*/ 16 w 16"/>
                <a:gd name="T57" fmla="*/ 3320 h 6784"/>
                <a:gd name="T58" fmla="*/ 0 w 16"/>
                <a:gd name="T59" fmla="*/ 3320 h 6784"/>
                <a:gd name="T60" fmla="*/ 8 w 16"/>
                <a:gd name="T61" fmla="*/ 3072 h 6784"/>
                <a:gd name="T62" fmla="*/ 16 w 16"/>
                <a:gd name="T63" fmla="*/ 3464 h 6784"/>
                <a:gd name="T64" fmla="*/ 8 w 16"/>
                <a:gd name="T65" fmla="*/ 3712 h 6784"/>
                <a:gd name="T66" fmla="*/ 0 w 16"/>
                <a:gd name="T67" fmla="*/ 3464 h 6784"/>
                <a:gd name="T68" fmla="*/ 16 w 16"/>
                <a:gd name="T69" fmla="*/ 3464 h 6784"/>
                <a:gd name="T70" fmla="*/ 16 w 16"/>
                <a:gd name="T71" fmla="*/ 4088 h 6784"/>
                <a:gd name="T72" fmla="*/ 0 w 16"/>
                <a:gd name="T73" fmla="*/ 4088 h 6784"/>
                <a:gd name="T74" fmla="*/ 8 w 16"/>
                <a:gd name="T75" fmla="*/ 3840 h 6784"/>
                <a:gd name="T76" fmla="*/ 16 w 16"/>
                <a:gd name="T77" fmla="*/ 4232 h 6784"/>
                <a:gd name="T78" fmla="*/ 8 w 16"/>
                <a:gd name="T79" fmla="*/ 4480 h 6784"/>
                <a:gd name="T80" fmla="*/ 0 w 16"/>
                <a:gd name="T81" fmla="*/ 4232 h 6784"/>
                <a:gd name="T82" fmla="*/ 16 w 16"/>
                <a:gd name="T83" fmla="*/ 4232 h 6784"/>
                <a:gd name="T84" fmla="*/ 16 w 16"/>
                <a:gd name="T85" fmla="*/ 4856 h 6784"/>
                <a:gd name="T86" fmla="*/ 0 w 16"/>
                <a:gd name="T87" fmla="*/ 4856 h 6784"/>
                <a:gd name="T88" fmla="*/ 8 w 16"/>
                <a:gd name="T89" fmla="*/ 4608 h 6784"/>
                <a:gd name="T90" fmla="*/ 16 w 16"/>
                <a:gd name="T91" fmla="*/ 5000 h 6784"/>
                <a:gd name="T92" fmla="*/ 8 w 16"/>
                <a:gd name="T93" fmla="*/ 5248 h 6784"/>
                <a:gd name="T94" fmla="*/ 0 w 16"/>
                <a:gd name="T95" fmla="*/ 5000 h 6784"/>
                <a:gd name="T96" fmla="*/ 16 w 16"/>
                <a:gd name="T97" fmla="*/ 5000 h 6784"/>
                <a:gd name="T98" fmla="*/ 16 w 16"/>
                <a:gd name="T99" fmla="*/ 5624 h 6784"/>
                <a:gd name="T100" fmla="*/ 0 w 16"/>
                <a:gd name="T101" fmla="*/ 5624 h 6784"/>
                <a:gd name="T102" fmla="*/ 8 w 16"/>
                <a:gd name="T103" fmla="*/ 5376 h 6784"/>
                <a:gd name="T104" fmla="*/ 16 w 16"/>
                <a:gd name="T105" fmla="*/ 5768 h 6784"/>
                <a:gd name="T106" fmla="*/ 8 w 16"/>
                <a:gd name="T107" fmla="*/ 6016 h 6784"/>
                <a:gd name="T108" fmla="*/ 0 w 16"/>
                <a:gd name="T109" fmla="*/ 5768 h 6784"/>
                <a:gd name="T110" fmla="*/ 16 w 16"/>
                <a:gd name="T111" fmla="*/ 5768 h 6784"/>
                <a:gd name="T112" fmla="*/ 16 w 16"/>
                <a:gd name="T113" fmla="*/ 6392 h 6784"/>
                <a:gd name="T114" fmla="*/ 0 w 16"/>
                <a:gd name="T115" fmla="*/ 6392 h 6784"/>
                <a:gd name="T116" fmla="*/ 8 w 16"/>
                <a:gd name="T117" fmla="*/ 6144 h 6784"/>
                <a:gd name="T118" fmla="*/ 16 w 16"/>
                <a:gd name="T119" fmla="*/ 6536 h 6784"/>
                <a:gd name="T120" fmla="*/ 8 w 16"/>
                <a:gd name="T121" fmla="*/ 6784 h 6784"/>
                <a:gd name="T122" fmla="*/ 0 w 16"/>
                <a:gd name="T123" fmla="*/ 6536 h 6784"/>
                <a:gd name="T124" fmla="*/ 16 w 16"/>
                <a:gd name="T125" fmla="*/ 6536 h 6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" h="6784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4" name="Rectangle 48"/>
            <p:cNvSpPr>
              <a:spLocks noChangeArrowheads="1"/>
            </p:cNvSpPr>
            <p:nvPr/>
          </p:nvSpPr>
          <p:spPr bwMode="auto">
            <a:xfrm>
              <a:off x="775" y="2670"/>
              <a:ext cx="3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5" name="Rectangle 49"/>
            <p:cNvSpPr>
              <a:spLocks noChangeArrowheads="1"/>
            </p:cNvSpPr>
            <p:nvPr/>
          </p:nvSpPr>
          <p:spPr bwMode="auto">
            <a:xfrm>
              <a:off x="670" y="3246"/>
              <a:ext cx="5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Down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6" name="Rectangle 50"/>
            <p:cNvSpPr>
              <a:spLocks noChangeArrowheads="1"/>
            </p:cNvSpPr>
            <p:nvPr/>
          </p:nvSpPr>
          <p:spPr bwMode="auto">
            <a:xfrm>
              <a:off x="746" y="2958"/>
              <a:ext cx="3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Idle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7" name="Rectangle 51"/>
            <p:cNvSpPr>
              <a:spLocks noChangeArrowheads="1"/>
            </p:cNvSpPr>
            <p:nvPr/>
          </p:nvSpPr>
          <p:spPr bwMode="auto">
            <a:xfrm>
              <a:off x="1210" y="3030"/>
              <a:ext cx="95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8" name="Freeform 52"/>
            <p:cNvSpPr>
              <a:spLocks/>
            </p:cNvSpPr>
            <p:nvPr/>
          </p:nvSpPr>
          <p:spPr bwMode="auto">
            <a:xfrm>
              <a:off x="1219" y="3032"/>
              <a:ext cx="948" cy="24"/>
            </a:xfrm>
            <a:custGeom>
              <a:avLst/>
              <a:gdLst>
                <a:gd name="T0" fmla="*/ 32 w 1600"/>
                <a:gd name="T1" fmla="*/ 0 h 64"/>
                <a:gd name="T2" fmla="*/ 1568 w 1600"/>
                <a:gd name="T3" fmla="*/ 0 h 64"/>
                <a:gd name="T4" fmla="*/ 1600 w 1600"/>
                <a:gd name="T5" fmla="*/ 32 h 64"/>
                <a:gd name="T6" fmla="*/ 1568 w 1600"/>
                <a:gd name="T7" fmla="*/ 64 h 64"/>
                <a:gd name="T8" fmla="*/ 32 w 1600"/>
                <a:gd name="T9" fmla="*/ 64 h 64"/>
                <a:gd name="T10" fmla="*/ 0 w 1600"/>
                <a:gd name="T11" fmla="*/ 32 h 64"/>
                <a:gd name="T12" fmla="*/ 32 w 16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64">
                  <a:moveTo>
                    <a:pt x="32" y="0"/>
                  </a:moveTo>
                  <a:lnTo>
                    <a:pt x="1568" y="0"/>
                  </a:lnTo>
                  <a:cubicBezTo>
                    <a:pt x="1586" y="0"/>
                    <a:pt x="1600" y="15"/>
                    <a:pt x="1600" y="32"/>
                  </a:cubicBezTo>
                  <a:cubicBezTo>
                    <a:pt x="1600" y="50"/>
                    <a:pt x="1586" y="64"/>
                    <a:pt x="156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9" name="Rectangle 53"/>
            <p:cNvSpPr>
              <a:spLocks noChangeArrowheads="1"/>
            </p:cNvSpPr>
            <p:nvPr/>
          </p:nvSpPr>
          <p:spPr bwMode="auto">
            <a:xfrm>
              <a:off x="1211" y="3030"/>
              <a:ext cx="956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0" name="Line 54"/>
            <p:cNvSpPr>
              <a:spLocks noChangeShapeType="1"/>
            </p:cNvSpPr>
            <p:nvPr/>
          </p:nvSpPr>
          <p:spPr bwMode="auto">
            <a:xfrm>
              <a:off x="1220" y="3033"/>
              <a:ext cx="910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4" name="Line 58"/>
            <p:cNvSpPr>
              <a:spLocks noChangeShapeType="1"/>
            </p:cNvSpPr>
            <p:nvPr/>
          </p:nvSpPr>
          <p:spPr bwMode="auto">
            <a:xfrm flipV="1">
              <a:off x="2119" y="2744"/>
              <a:ext cx="1" cy="284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8" name="Line 62"/>
            <p:cNvSpPr>
              <a:spLocks noChangeShapeType="1"/>
            </p:cNvSpPr>
            <p:nvPr/>
          </p:nvSpPr>
          <p:spPr bwMode="auto">
            <a:xfrm flipH="1">
              <a:off x="2529" y="2498"/>
              <a:ext cx="1815" cy="7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1" name="Freeform 66"/>
            <p:cNvSpPr>
              <a:spLocks noEditPoints="1"/>
            </p:cNvSpPr>
            <p:nvPr/>
          </p:nvSpPr>
          <p:spPr bwMode="auto">
            <a:xfrm>
              <a:off x="4366" y="879"/>
              <a:ext cx="10" cy="2832"/>
            </a:xfrm>
            <a:custGeom>
              <a:avLst/>
              <a:gdLst>
                <a:gd name="T0" fmla="*/ 8 w 16"/>
                <a:gd name="T1" fmla="*/ 256 h 7552"/>
                <a:gd name="T2" fmla="*/ 8 w 16"/>
                <a:gd name="T3" fmla="*/ 0 h 7552"/>
                <a:gd name="T4" fmla="*/ 16 w 16"/>
                <a:gd name="T5" fmla="*/ 632 h 7552"/>
                <a:gd name="T6" fmla="*/ 0 w 16"/>
                <a:gd name="T7" fmla="*/ 392 h 7552"/>
                <a:gd name="T8" fmla="*/ 16 w 16"/>
                <a:gd name="T9" fmla="*/ 776 h 7552"/>
                <a:gd name="T10" fmla="*/ 0 w 16"/>
                <a:gd name="T11" fmla="*/ 1016 h 7552"/>
                <a:gd name="T12" fmla="*/ 16 w 16"/>
                <a:gd name="T13" fmla="*/ 776 h 7552"/>
                <a:gd name="T14" fmla="*/ 8 w 16"/>
                <a:gd name="T15" fmla="*/ 1408 h 7552"/>
                <a:gd name="T16" fmla="*/ 8 w 16"/>
                <a:gd name="T17" fmla="*/ 1152 h 7552"/>
                <a:gd name="T18" fmla="*/ 16 w 16"/>
                <a:gd name="T19" fmla="*/ 1784 h 7552"/>
                <a:gd name="T20" fmla="*/ 0 w 16"/>
                <a:gd name="T21" fmla="*/ 1544 h 7552"/>
                <a:gd name="T22" fmla="*/ 16 w 16"/>
                <a:gd name="T23" fmla="*/ 1928 h 7552"/>
                <a:gd name="T24" fmla="*/ 0 w 16"/>
                <a:gd name="T25" fmla="*/ 2168 h 7552"/>
                <a:gd name="T26" fmla="*/ 16 w 16"/>
                <a:gd name="T27" fmla="*/ 1928 h 7552"/>
                <a:gd name="T28" fmla="*/ 8 w 16"/>
                <a:gd name="T29" fmla="*/ 2560 h 7552"/>
                <a:gd name="T30" fmla="*/ 8 w 16"/>
                <a:gd name="T31" fmla="*/ 2304 h 7552"/>
                <a:gd name="T32" fmla="*/ 16 w 16"/>
                <a:gd name="T33" fmla="*/ 2936 h 7552"/>
                <a:gd name="T34" fmla="*/ 0 w 16"/>
                <a:gd name="T35" fmla="*/ 2696 h 7552"/>
                <a:gd name="T36" fmla="*/ 16 w 16"/>
                <a:gd name="T37" fmla="*/ 3080 h 7552"/>
                <a:gd name="T38" fmla="*/ 0 w 16"/>
                <a:gd name="T39" fmla="*/ 3320 h 7552"/>
                <a:gd name="T40" fmla="*/ 16 w 16"/>
                <a:gd name="T41" fmla="*/ 3080 h 7552"/>
                <a:gd name="T42" fmla="*/ 8 w 16"/>
                <a:gd name="T43" fmla="*/ 3712 h 7552"/>
                <a:gd name="T44" fmla="*/ 8 w 16"/>
                <a:gd name="T45" fmla="*/ 3456 h 7552"/>
                <a:gd name="T46" fmla="*/ 16 w 16"/>
                <a:gd name="T47" fmla="*/ 4088 h 7552"/>
                <a:gd name="T48" fmla="*/ 0 w 16"/>
                <a:gd name="T49" fmla="*/ 3848 h 7552"/>
                <a:gd name="T50" fmla="*/ 16 w 16"/>
                <a:gd name="T51" fmla="*/ 4232 h 7552"/>
                <a:gd name="T52" fmla="*/ 0 w 16"/>
                <a:gd name="T53" fmla="*/ 4472 h 7552"/>
                <a:gd name="T54" fmla="*/ 16 w 16"/>
                <a:gd name="T55" fmla="*/ 4232 h 7552"/>
                <a:gd name="T56" fmla="*/ 8 w 16"/>
                <a:gd name="T57" fmla="*/ 4864 h 7552"/>
                <a:gd name="T58" fmla="*/ 8 w 16"/>
                <a:gd name="T59" fmla="*/ 4608 h 7552"/>
                <a:gd name="T60" fmla="*/ 16 w 16"/>
                <a:gd name="T61" fmla="*/ 5240 h 7552"/>
                <a:gd name="T62" fmla="*/ 0 w 16"/>
                <a:gd name="T63" fmla="*/ 5000 h 7552"/>
                <a:gd name="T64" fmla="*/ 16 w 16"/>
                <a:gd name="T65" fmla="*/ 5384 h 7552"/>
                <a:gd name="T66" fmla="*/ 0 w 16"/>
                <a:gd name="T67" fmla="*/ 5624 h 7552"/>
                <a:gd name="T68" fmla="*/ 16 w 16"/>
                <a:gd name="T69" fmla="*/ 5384 h 7552"/>
                <a:gd name="T70" fmla="*/ 8 w 16"/>
                <a:gd name="T71" fmla="*/ 6016 h 7552"/>
                <a:gd name="T72" fmla="*/ 8 w 16"/>
                <a:gd name="T73" fmla="*/ 5760 h 7552"/>
                <a:gd name="T74" fmla="*/ 16 w 16"/>
                <a:gd name="T75" fmla="*/ 6392 h 7552"/>
                <a:gd name="T76" fmla="*/ 0 w 16"/>
                <a:gd name="T77" fmla="*/ 6152 h 7552"/>
                <a:gd name="T78" fmla="*/ 16 w 16"/>
                <a:gd name="T79" fmla="*/ 6536 h 7552"/>
                <a:gd name="T80" fmla="*/ 0 w 16"/>
                <a:gd name="T81" fmla="*/ 6776 h 7552"/>
                <a:gd name="T82" fmla="*/ 16 w 16"/>
                <a:gd name="T83" fmla="*/ 6536 h 7552"/>
                <a:gd name="T84" fmla="*/ 8 w 16"/>
                <a:gd name="T85" fmla="*/ 7168 h 7552"/>
                <a:gd name="T86" fmla="*/ 8 w 16"/>
                <a:gd name="T87" fmla="*/ 6912 h 7552"/>
                <a:gd name="T88" fmla="*/ 16 w 16"/>
                <a:gd name="T89" fmla="*/ 7544 h 7552"/>
                <a:gd name="T90" fmla="*/ 0 w 16"/>
                <a:gd name="T91" fmla="*/ 7304 h 7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7552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  <a:moveTo>
                    <a:pt x="16" y="6920"/>
                  </a:moveTo>
                  <a:lnTo>
                    <a:pt x="16" y="7160"/>
                  </a:lnTo>
                  <a:cubicBezTo>
                    <a:pt x="16" y="7165"/>
                    <a:pt x="13" y="7168"/>
                    <a:pt x="8" y="7168"/>
                  </a:cubicBezTo>
                  <a:cubicBezTo>
                    <a:pt x="4" y="7168"/>
                    <a:pt x="0" y="7165"/>
                    <a:pt x="0" y="7160"/>
                  </a:cubicBezTo>
                  <a:lnTo>
                    <a:pt x="0" y="6920"/>
                  </a:lnTo>
                  <a:cubicBezTo>
                    <a:pt x="0" y="6916"/>
                    <a:pt x="4" y="6912"/>
                    <a:pt x="8" y="6912"/>
                  </a:cubicBezTo>
                  <a:cubicBezTo>
                    <a:pt x="13" y="6912"/>
                    <a:pt x="16" y="6916"/>
                    <a:pt x="16" y="6920"/>
                  </a:cubicBezTo>
                  <a:close/>
                  <a:moveTo>
                    <a:pt x="16" y="7304"/>
                  </a:moveTo>
                  <a:lnTo>
                    <a:pt x="16" y="7544"/>
                  </a:lnTo>
                  <a:cubicBezTo>
                    <a:pt x="16" y="7549"/>
                    <a:pt x="13" y="7552"/>
                    <a:pt x="8" y="7552"/>
                  </a:cubicBezTo>
                  <a:cubicBezTo>
                    <a:pt x="4" y="7552"/>
                    <a:pt x="0" y="7549"/>
                    <a:pt x="0" y="7544"/>
                  </a:cubicBezTo>
                  <a:lnTo>
                    <a:pt x="0" y="7304"/>
                  </a:lnTo>
                  <a:cubicBezTo>
                    <a:pt x="0" y="7300"/>
                    <a:pt x="4" y="7296"/>
                    <a:pt x="8" y="7296"/>
                  </a:cubicBezTo>
                  <a:cubicBezTo>
                    <a:pt x="13" y="7296"/>
                    <a:pt x="16" y="7300"/>
                    <a:pt x="16" y="7304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Line 70"/>
            <p:cNvSpPr>
              <a:spLocks noChangeShapeType="1"/>
            </p:cNvSpPr>
            <p:nvPr/>
          </p:nvSpPr>
          <p:spPr bwMode="auto">
            <a:xfrm flipH="1" flipV="1">
              <a:off x="4353" y="2512"/>
              <a:ext cx="0" cy="516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74"/>
            <p:cNvSpPr>
              <a:spLocks noChangeShapeType="1"/>
            </p:cNvSpPr>
            <p:nvPr/>
          </p:nvSpPr>
          <p:spPr bwMode="auto">
            <a:xfrm flipH="1">
              <a:off x="4353" y="3040"/>
              <a:ext cx="554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75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Freeform 76"/>
            <p:cNvSpPr>
              <a:spLocks/>
            </p:cNvSpPr>
            <p:nvPr/>
          </p:nvSpPr>
          <p:spPr bwMode="auto">
            <a:xfrm>
              <a:off x="1205" y="729"/>
              <a:ext cx="521" cy="24"/>
            </a:xfrm>
            <a:custGeom>
              <a:avLst/>
              <a:gdLst>
                <a:gd name="T0" fmla="*/ 32 w 880"/>
                <a:gd name="T1" fmla="*/ 0 h 64"/>
                <a:gd name="T2" fmla="*/ 848 w 880"/>
                <a:gd name="T3" fmla="*/ 0 h 64"/>
                <a:gd name="T4" fmla="*/ 880 w 880"/>
                <a:gd name="T5" fmla="*/ 32 h 64"/>
                <a:gd name="T6" fmla="*/ 848 w 880"/>
                <a:gd name="T7" fmla="*/ 64 h 64"/>
                <a:gd name="T8" fmla="*/ 32 w 880"/>
                <a:gd name="T9" fmla="*/ 64 h 64"/>
                <a:gd name="T10" fmla="*/ 0 w 880"/>
                <a:gd name="T11" fmla="*/ 32 h 64"/>
                <a:gd name="T12" fmla="*/ 32 w 88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64">
                  <a:moveTo>
                    <a:pt x="32" y="0"/>
                  </a:moveTo>
                  <a:lnTo>
                    <a:pt x="848" y="0"/>
                  </a:lnTo>
                  <a:cubicBezTo>
                    <a:pt x="866" y="0"/>
                    <a:pt x="880" y="15"/>
                    <a:pt x="880" y="32"/>
                  </a:cubicBezTo>
                  <a:cubicBezTo>
                    <a:pt x="880" y="50"/>
                    <a:pt x="866" y="64"/>
                    <a:pt x="84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77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Line 78"/>
            <p:cNvSpPr>
              <a:spLocks noChangeShapeType="1"/>
            </p:cNvSpPr>
            <p:nvPr/>
          </p:nvSpPr>
          <p:spPr bwMode="auto">
            <a:xfrm>
              <a:off x="1206" y="729"/>
              <a:ext cx="483" cy="0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Rectangle 79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Freeform 80"/>
            <p:cNvSpPr>
              <a:spLocks noEditPoints="1"/>
            </p:cNvSpPr>
            <p:nvPr/>
          </p:nvSpPr>
          <p:spPr bwMode="auto">
            <a:xfrm>
              <a:off x="1215" y="87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7" name="Rectangle 81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8" name="Freeform 82"/>
            <p:cNvSpPr>
              <a:spLocks noEditPoints="1"/>
            </p:cNvSpPr>
            <p:nvPr/>
          </p:nvSpPr>
          <p:spPr bwMode="auto">
            <a:xfrm>
              <a:off x="1196" y="87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Rectangle 83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Freeform 84"/>
            <p:cNvSpPr>
              <a:spLocks noEditPoints="1"/>
            </p:cNvSpPr>
            <p:nvPr/>
          </p:nvSpPr>
          <p:spPr bwMode="auto">
            <a:xfrm>
              <a:off x="1215" y="116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Rectangle 85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Freeform 86"/>
            <p:cNvSpPr>
              <a:spLocks noEditPoints="1"/>
            </p:cNvSpPr>
            <p:nvPr/>
          </p:nvSpPr>
          <p:spPr bwMode="auto">
            <a:xfrm>
              <a:off x="1196" y="116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3" name="Rectangle 87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4" name="Freeform 88"/>
            <p:cNvSpPr>
              <a:spLocks noEditPoints="1"/>
            </p:cNvSpPr>
            <p:nvPr/>
          </p:nvSpPr>
          <p:spPr bwMode="auto">
            <a:xfrm>
              <a:off x="1215" y="145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5" name="Rectangle 89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6" name="Freeform 90"/>
            <p:cNvSpPr>
              <a:spLocks noEditPoints="1"/>
            </p:cNvSpPr>
            <p:nvPr/>
          </p:nvSpPr>
          <p:spPr bwMode="auto">
            <a:xfrm>
              <a:off x="1196" y="144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7" name="Rectangle 91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8" name="Freeform 92"/>
            <p:cNvSpPr>
              <a:spLocks noEditPoints="1"/>
            </p:cNvSpPr>
            <p:nvPr/>
          </p:nvSpPr>
          <p:spPr bwMode="auto">
            <a:xfrm>
              <a:off x="1215" y="174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9" name="Rectangle 93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0" name="Freeform 94"/>
            <p:cNvSpPr>
              <a:spLocks noEditPoints="1"/>
            </p:cNvSpPr>
            <p:nvPr/>
          </p:nvSpPr>
          <p:spPr bwMode="auto">
            <a:xfrm>
              <a:off x="1196" y="173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1" name="Rectangle 95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2" name="Freeform 96"/>
            <p:cNvSpPr>
              <a:spLocks noEditPoints="1"/>
            </p:cNvSpPr>
            <p:nvPr/>
          </p:nvSpPr>
          <p:spPr bwMode="auto">
            <a:xfrm>
              <a:off x="1215" y="203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3" name="Rectangle 97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4" name="Freeform 98"/>
            <p:cNvSpPr>
              <a:spLocks noEditPoints="1"/>
            </p:cNvSpPr>
            <p:nvPr/>
          </p:nvSpPr>
          <p:spPr bwMode="auto">
            <a:xfrm>
              <a:off x="1196" y="202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5" name="Rectangle 99"/>
            <p:cNvSpPr>
              <a:spLocks noChangeArrowheads="1"/>
            </p:cNvSpPr>
            <p:nvPr/>
          </p:nvSpPr>
          <p:spPr bwMode="auto">
            <a:xfrm rot="16200000">
              <a:off x="351" y="161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6" name="Rectangle 100"/>
            <p:cNvSpPr>
              <a:spLocks noChangeArrowheads="1"/>
            </p:cNvSpPr>
            <p:nvPr/>
          </p:nvSpPr>
          <p:spPr bwMode="auto">
            <a:xfrm rot="16200000">
              <a:off x="360" y="1572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7" name="Rectangle 101"/>
            <p:cNvSpPr>
              <a:spLocks noChangeArrowheads="1"/>
            </p:cNvSpPr>
            <p:nvPr/>
          </p:nvSpPr>
          <p:spPr bwMode="auto">
            <a:xfrm rot="16200000">
              <a:off x="346" y="151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8" name="Rectangle 102"/>
            <p:cNvSpPr>
              <a:spLocks noChangeArrowheads="1"/>
            </p:cNvSpPr>
            <p:nvPr/>
          </p:nvSpPr>
          <p:spPr bwMode="auto">
            <a:xfrm rot="16200000">
              <a:off x="341" y="145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9" name="Rectangle 103"/>
            <p:cNvSpPr>
              <a:spLocks noChangeArrowheads="1"/>
            </p:cNvSpPr>
            <p:nvPr/>
          </p:nvSpPr>
          <p:spPr bwMode="auto">
            <a:xfrm rot="16200000">
              <a:off x="341" y="13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0" name="Rectangle 104"/>
            <p:cNvSpPr>
              <a:spLocks noChangeArrowheads="1"/>
            </p:cNvSpPr>
            <p:nvPr/>
          </p:nvSpPr>
          <p:spPr bwMode="auto">
            <a:xfrm rot="16200000">
              <a:off x="346" y="1342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1" name="Rectangle 105"/>
            <p:cNvSpPr>
              <a:spLocks noChangeArrowheads="1"/>
            </p:cNvSpPr>
            <p:nvPr/>
          </p:nvSpPr>
          <p:spPr bwMode="auto">
            <a:xfrm rot="16200000">
              <a:off x="341" y="128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2" name="Rectangle 106"/>
            <p:cNvSpPr>
              <a:spLocks noChangeArrowheads="1"/>
            </p:cNvSpPr>
            <p:nvPr/>
          </p:nvSpPr>
          <p:spPr bwMode="auto">
            <a:xfrm rot="16200000">
              <a:off x="355" y="1237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3" name="Rectangle 107"/>
            <p:cNvSpPr>
              <a:spLocks noChangeArrowheads="1"/>
            </p:cNvSpPr>
            <p:nvPr/>
          </p:nvSpPr>
          <p:spPr bwMode="auto">
            <a:xfrm rot="16200000">
              <a:off x="351" y="119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4" name="Rectangle 108"/>
            <p:cNvSpPr>
              <a:spLocks noChangeArrowheads="1"/>
            </p:cNvSpPr>
            <p:nvPr/>
          </p:nvSpPr>
          <p:spPr bwMode="auto">
            <a:xfrm rot="16200000">
              <a:off x="370" y="115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5" name="Rectangle 109"/>
            <p:cNvSpPr>
              <a:spLocks noChangeArrowheads="1"/>
            </p:cNvSpPr>
            <p:nvPr/>
          </p:nvSpPr>
          <p:spPr bwMode="auto">
            <a:xfrm rot="16200000">
              <a:off x="365" y="112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6" name="Rectangle 110"/>
            <p:cNvSpPr>
              <a:spLocks noChangeArrowheads="1"/>
            </p:cNvSpPr>
            <p:nvPr/>
          </p:nvSpPr>
          <p:spPr bwMode="auto">
            <a:xfrm rot="16200000">
              <a:off x="337" y="106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7" name="Rectangle 111"/>
            <p:cNvSpPr>
              <a:spLocks noChangeArrowheads="1"/>
            </p:cNvSpPr>
            <p:nvPr/>
          </p:nvSpPr>
          <p:spPr bwMode="auto">
            <a:xfrm rot="16200000">
              <a:off x="355" y="1015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8" name="Rectangle 112"/>
            <p:cNvSpPr>
              <a:spLocks noChangeArrowheads="1"/>
            </p:cNvSpPr>
            <p:nvPr/>
          </p:nvSpPr>
          <p:spPr bwMode="auto">
            <a:xfrm rot="16200000">
              <a:off x="365" y="97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9" name="Rectangle 113"/>
            <p:cNvSpPr>
              <a:spLocks noChangeArrowheads="1"/>
            </p:cNvSpPr>
            <p:nvPr/>
          </p:nvSpPr>
          <p:spPr bwMode="auto">
            <a:xfrm rot="16200000">
              <a:off x="351" y="3279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0" name="Rectangle 114"/>
            <p:cNvSpPr>
              <a:spLocks noChangeArrowheads="1"/>
            </p:cNvSpPr>
            <p:nvPr/>
          </p:nvSpPr>
          <p:spPr bwMode="auto">
            <a:xfrm rot="16200000">
              <a:off x="341" y="321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1" name="Rectangle 115"/>
            <p:cNvSpPr>
              <a:spLocks noChangeArrowheads="1"/>
            </p:cNvSpPr>
            <p:nvPr/>
          </p:nvSpPr>
          <p:spPr bwMode="auto">
            <a:xfrm rot="16200000">
              <a:off x="341" y="31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2" name="Rectangle 116"/>
            <p:cNvSpPr>
              <a:spLocks noChangeArrowheads="1"/>
            </p:cNvSpPr>
            <p:nvPr/>
          </p:nvSpPr>
          <p:spPr bwMode="auto">
            <a:xfrm rot="16200000">
              <a:off x="351" y="3105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3" name="Rectangle 117"/>
            <p:cNvSpPr>
              <a:spLocks noChangeArrowheads="1"/>
            </p:cNvSpPr>
            <p:nvPr/>
          </p:nvSpPr>
          <p:spPr bwMode="auto">
            <a:xfrm rot="16200000">
              <a:off x="370" y="307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4" name="Rectangle 118"/>
            <p:cNvSpPr>
              <a:spLocks noChangeArrowheads="1"/>
            </p:cNvSpPr>
            <p:nvPr/>
          </p:nvSpPr>
          <p:spPr bwMode="auto">
            <a:xfrm rot="16200000">
              <a:off x="337" y="301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5" name="Rectangle 119"/>
            <p:cNvSpPr>
              <a:spLocks noChangeArrowheads="1"/>
            </p:cNvSpPr>
            <p:nvPr/>
          </p:nvSpPr>
          <p:spPr bwMode="auto">
            <a:xfrm rot="16200000">
              <a:off x="346" y="295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6" name="Rectangle 120"/>
            <p:cNvSpPr>
              <a:spLocks noChangeArrowheads="1"/>
            </p:cNvSpPr>
            <p:nvPr/>
          </p:nvSpPr>
          <p:spPr bwMode="auto">
            <a:xfrm rot="16200000">
              <a:off x="341" y="28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7" name="Rectangle 121"/>
            <p:cNvSpPr>
              <a:spLocks noChangeArrowheads="1"/>
            </p:cNvSpPr>
            <p:nvPr/>
          </p:nvSpPr>
          <p:spPr bwMode="auto">
            <a:xfrm rot="16200000">
              <a:off x="370" y="286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8" name="Rectangle 122"/>
            <p:cNvSpPr>
              <a:spLocks noChangeArrowheads="1"/>
            </p:cNvSpPr>
            <p:nvPr/>
          </p:nvSpPr>
          <p:spPr bwMode="auto">
            <a:xfrm rot="16200000">
              <a:off x="341" y="281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9" name="Rectangle 123"/>
            <p:cNvSpPr>
              <a:spLocks noChangeArrowheads="1"/>
            </p:cNvSpPr>
            <p:nvPr/>
          </p:nvSpPr>
          <p:spPr bwMode="auto">
            <a:xfrm rot="16200000">
              <a:off x="351" y="2763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0" name="Rectangle 124"/>
            <p:cNvSpPr>
              <a:spLocks noChangeArrowheads="1"/>
            </p:cNvSpPr>
            <p:nvPr/>
          </p:nvSpPr>
          <p:spPr bwMode="auto">
            <a:xfrm rot="16200000">
              <a:off x="318" y="2676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1" name="Rectangle 125"/>
            <p:cNvSpPr>
              <a:spLocks noChangeArrowheads="1"/>
            </p:cNvSpPr>
            <p:nvPr/>
          </p:nvSpPr>
          <p:spPr bwMode="auto">
            <a:xfrm rot="16200000">
              <a:off x="346" y="2614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2" name="Rectangle 126"/>
            <p:cNvSpPr>
              <a:spLocks noChangeArrowheads="1"/>
            </p:cNvSpPr>
            <p:nvPr/>
          </p:nvSpPr>
          <p:spPr bwMode="auto">
            <a:xfrm rot="16200000">
              <a:off x="341" y="25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3" name="Rectangle 127"/>
            <p:cNvSpPr>
              <a:spLocks noChangeArrowheads="1"/>
            </p:cNvSpPr>
            <p:nvPr/>
          </p:nvSpPr>
          <p:spPr bwMode="auto">
            <a:xfrm rot="16200000">
              <a:off x="360" y="2514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4" name="Line 128"/>
            <p:cNvSpPr>
              <a:spLocks noChangeShapeType="1"/>
            </p:cNvSpPr>
            <p:nvPr/>
          </p:nvSpPr>
          <p:spPr bwMode="auto">
            <a:xfrm>
              <a:off x="1201" y="3468"/>
              <a:ext cx="3572" cy="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5" name="Freeform 129"/>
            <p:cNvSpPr>
              <a:spLocks/>
            </p:cNvSpPr>
            <p:nvPr/>
          </p:nvSpPr>
          <p:spPr bwMode="auto">
            <a:xfrm>
              <a:off x="4754" y="3437"/>
              <a:ext cx="85" cy="56"/>
            </a:xfrm>
            <a:custGeom>
              <a:avLst/>
              <a:gdLst>
                <a:gd name="T0" fmla="*/ 144 w 144"/>
                <a:gd name="T1" fmla="*/ 83 h 151"/>
                <a:gd name="T2" fmla="*/ 0 w 144"/>
                <a:gd name="T3" fmla="*/ 147 h 151"/>
                <a:gd name="T4" fmla="*/ 2 w 144"/>
                <a:gd name="T5" fmla="*/ 151 h 151"/>
                <a:gd name="T6" fmla="*/ 2 w 144"/>
                <a:gd name="T7" fmla="*/ 0 h 151"/>
                <a:gd name="T8" fmla="*/ 0 w 144"/>
                <a:gd name="T9" fmla="*/ 3 h 151"/>
                <a:gd name="T10" fmla="*/ 144 w 144"/>
                <a:gd name="T1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51">
                  <a:moveTo>
                    <a:pt x="144" y="83"/>
                  </a:moveTo>
                  <a:lnTo>
                    <a:pt x="0" y="147"/>
                  </a:lnTo>
                  <a:lnTo>
                    <a:pt x="2" y="151"/>
                  </a:lnTo>
                  <a:cubicBezTo>
                    <a:pt x="26" y="103"/>
                    <a:pt x="26" y="48"/>
                    <a:pt x="2" y="0"/>
                  </a:cubicBezTo>
                  <a:lnTo>
                    <a:pt x="0" y="3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6" name="Rectangle 130"/>
            <p:cNvSpPr>
              <a:spLocks noChangeArrowheads="1"/>
            </p:cNvSpPr>
            <p:nvPr/>
          </p:nvSpPr>
          <p:spPr bwMode="auto">
            <a:xfrm>
              <a:off x="2448" y="3711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8" name="Rectangle 132"/>
            <p:cNvSpPr>
              <a:spLocks noChangeArrowheads="1"/>
            </p:cNvSpPr>
            <p:nvPr/>
          </p:nvSpPr>
          <p:spPr bwMode="auto">
            <a:xfrm>
              <a:off x="3088" y="3696"/>
              <a:ext cx="4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(minutes)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81" name="Rectangle 135"/>
            <p:cNvSpPr>
              <a:spLocks noChangeArrowheads="1"/>
            </p:cNvSpPr>
            <p:nvPr/>
          </p:nvSpPr>
          <p:spPr bwMode="auto">
            <a:xfrm>
              <a:off x="2068" y="3747"/>
              <a:ext cx="1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99" name="Rectangle 153"/>
            <p:cNvSpPr>
              <a:spLocks noChangeArrowheads="1"/>
            </p:cNvSpPr>
            <p:nvPr/>
          </p:nvSpPr>
          <p:spPr bwMode="auto">
            <a:xfrm rot="5400000">
              <a:off x="1809" y="2850"/>
              <a:ext cx="11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13" name="Rectangle 167"/>
            <p:cNvSpPr>
              <a:spLocks noChangeArrowheads="1"/>
            </p:cNvSpPr>
            <p:nvPr/>
          </p:nvSpPr>
          <p:spPr bwMode="auto">
            <a:xfrm>
              <a:off x="2717" y="3120"/>
              <a:ext cx="616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5" name="Rectangle 169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6" name="Freeform 170"/>
            <p:cNvSpPr>
              <a:spLocks/>
            </p:cNvSpPr>
            <p:nvPr/>
          </p:nvSpPr>
          <p:spPr bwMode="auto">
            <a:xfrm>
              <a:off x="1210" y="2019"/>
              <a:ext cx="3894" cy="18"/>
            </a:xfrm>
            <a:custGeom>
              <a:avLst/>
              <a:gdLst>
                <a:gd name="T0" fmla="*/ 24 w 6576"/>
                <a:gd name="T1" fmla="*/ 0 h 48"/>
                <a:gd name="T2" fmla="*/ 6552 w 6576"/>
                <a:gd name="T3" fmla="*/ 0 h 48"/>
                <a:gd name="T4" fmla="*/ 6576 w 6576"/>
                <a:gd name="T5" fmla="*/ 24 h 48"/>
                <a:gd name="T6" fmla="*/ 6552 w 6576"/>
                <a:gd name="T7" fmla="*/ 48 h 48"/>
                <a:gd name="T8" fmla="*/ 24 w 6576"/>
                <a:gd name="T9" fmla="*/ 48 h 48"/>
                <a:gd name="T10" fmla="*/ 0 w 6576"/>
                <a:gd name="T11" fmla="*/ 24 h 48"/>
                <a:gd name="T12" fmla="*/ 24 w 657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6" h="48">
                  <a:moveTo>
                    <a:pt x="24" y="0"/>
                  </a:moveTo>
                  <a:lnTo>
                    <a:pt x="6552" y="0"/>
                  </a:lnTo>
                  <a:cubicBezTo>
                    <a:pt x="6565" y="0"/>
                    <a:pt x="6576" y="11"/>
                    <a:pt x="6576" y="24"/>
                  </a:cubicBezTo>
                  <a:cubicBezTo>
                    <a:pt x="6576" y="37"/>
                    <a:pt x="6565" y="48"/>
                    <a:pt x="6552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7" name="Rectangle 171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8" name="Line 172"/>
            <p:cNvSpPr>
              <a:spLocks noChangeShapeType="1"/>
            </p:cNvSpPr>
            <p:nvPr/>
          </p:nvSpPr>
          <p:spPr bwMode="auto">
            <a:xfrm>
              <a:off x="1205" y="1752"/>
              <a:ext cx="3866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3" name="Rectangle 177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4" name="Freeform 178"/>
            <p:cNvSpPr>
              <a:spLocks/>
            </p:cNvSpPr>
            <p:nvPr/>
          </p:nvSpPr>
          <p:spPr bwMode="auto">
            <a:xfrm>
              <a:off x="1210" y="1164"/>
              <a:ext cx="3780" cy="18"/>
            </a:xfrm>
            <a:custGeom>
              <a:avLst/>
              <a:gdLst>
                <a:gd name="T0" fmla="*/ 24 w 6384"/>
                <a:gd name="T1" fmla="*/ 0 h 48"/>
                <a:gd name="T2" fmla="*/ 6360 w 6384"/>
                <a:gd name="T3" fmla="*/ 0 h 48"/>
                <a:gd name="T4" fmla="*/ 6384 w 6384"/>
                <a:gd name="T5" fmla="*/ 24 h 48"/>
                <a:gd name="T6" fmla="*/ 6360 w 6384"/>
                <a:gd name="T7" fmla="*/ 48 h 48"/>
                <a:gd name="T8" fmla="*/ 24 w 6384"/>
                <a:gd name="T9" fmla="*/ 48 h 48"/>
                <a:gd name="T10" fmla="*/ 0 w 6384"/>
                <a:gd name="T11" fmla="*/ 24 h 48"/>
                <a:gd name="T12" fmla="*/ 24 w 63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4" h="48">
                  <a:moveTo>
                    <a:pt x="24" y="0"/>
                  </a:moveTo>
                  <a:lnTo>
                    <a:pt x="6360" y="0"/>
                  </a:lnTo>
                  <a:cubicBezTo>
                    <a:pt x="6373" y="0"/>
                    <a:pt x="6384" y="11"/>
                    <a:pt x="6384" y="24"/>
                  </a:cubicBezTo>
                  <a:cubicBezTo>
                    <a:pt x="6384" y="37"/>
                    <a:pt x="6373" y="48"/>
                    <a:pt x="6360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5" name="Rectangle 179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6" name="Line 180"/>
            <p:cNvSpPr>
              <a:spLocks noChangeShapeType="1"/>
            </p:cNvSpPr>
            <p:nvPr/>
          </p:nvSpPr>
          <p:spPr bwMode="auto">
            <a:xfrm>
              <a:off x="1238" y="1167"/>
              <a:ext cx="3752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7" name="Rectangle 181"/>
            <p:cNvSpPr>
              <a:spLocks noChangeArrowheads="1"/>
            </p:cNvSpPr>
            <p:nvPr/>
          </p:nvSpPr>
          <p:spPr bwMode="auto">
            <a:xfrm>
              <a:off x="4887" y="1212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8" name="Rectangle 182"/>
            <p:cNvSpPr>
              <a:spLocks noChangeArrowheads="1"/>
            </p:cNvSpPr>
            <p:nvPr/>
          </p:nvSpPr>
          <p:spPr bwMode="auto">
            <a:xfrm>
              <a:off x="5484" y="1212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9" name="Rectangle 183"/>
            <p:cNvSpPr>
              <a:spLocks noChangeArrowheads="1"/>
            </p:cNvSpPr>
            <p:nvPr/>
          </p:nvSpPr>
          <p:spPr bwMode="auto">
            <a:xfrm>
              <a:off x="4894" y="1539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0" name="Rectangle 184"/>
            <p:cNvSpPr>
              <a:spLocks noChangeArrowheads="1"/>
            </p:cNvSpPr>
            <p:nvPr/>
          </p:nvSpPr>
          <p:spPr bwMode="auto">
            <a:xfrm>
              <a:off x="5492" y="1546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1" name="Rectangle 185"/>
            <p:cNvSpPr>
              <a:spLocks noChangeArrowheads="1"/>
            </p:cNvSpPr>
            <p:nvPr/>
          </p:nvSpPr>
          <p:spPr bwMode="auto">
            <a:xfrm>
              <a:off x="4905" y="1807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2" name="Rectangle 186"/>
            <p:cNvSpPr>
              <a:spLocks noChangeArrowheads="1"/>
            </p:cNvSpPr>
            <p:nvPr/>
          </p:nvSpPr>
          <p:spPr bwMode="auto">
            <a:xfrm>
              <a:off x="5501" y="1807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971223" y="186724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13"/>
          <p:cNvSpPr>
            <a:spLocks noChangeArrowheads="1"/>
          </p:cNvSpPr>
          <p:nvPr/>
        </p:nvSpPr>
        <p:spPr bwMode="auto">
          <a:xfrm>
            <a:off x="962491" y="232233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3"/>
          <p:cNvSpPr>
            <a:spLocks noChangeArrowheads="1"/>
          </p:cNvSpPr>
          <p:nvPr/>
        </p:nvSpPr>
        <p:spPr bwMode="auto">
          <a:xfrm>
            <a:off x="1008063" y="2772146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13"/>
          <p:cNvSpPr>
            <a:spLocks noChangeArrowheads="1"/>
          </p:cNvSpPr>
          <p:nvPr/>
        </p:nvSpPr>
        <p:spPr bwMode="auto">
          <a:xfrm>
            <a:off x="1017259" y="320333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13"/>
          <p:cNvSpPr>
            <a:spLocks noChangeArrowheads="1"/>
          </p:cNvSpPr>
          <p:nvPr/>
        </p:nvSpPr>
        <p:spPr bwMode="auto">
          <a:xfrm>
            <a:off x="2588418" y="4374585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Line 78"/>
          <p:cNvSpPr>
            <a:spLocks noChangeShapeType="1"/>
          </p:cNvSpPr>
          <p:nvPr/>
        </p:nvSpPr>
        <p:spPr bwMode="auto">
          <a:xfrm>
            <a:off x="3395018" y="2317939"/>
            <a:ext cx="704222" cy="233484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80"/>
          <p:cNvSpPr>
            <a:spLocks noChangeShapeType="1"/>
          </p:cNvSpPr>
          <p:nvPr/>
        </p:nvSpPr>
        <p:spPr bwMode="auto">
          <a:xfrm>
            <a:off x="1565275" y="2415752"/>
            <a:ext cx="5956301" cy="0"/>
          </a:xfrm>
          <a:prstGeom prst="line">
            <a:avLst/>
          </a:prstGeom>
          <a:noFill/>
          <a:ln w="4445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35"/>
          <p:cNvSpPr>
            <a:spLocks noChangeShapeType="1"/>
          </p:cNvSpPr>
          <p:nvPr/>
        </p:nvSpPr>
        <p:spPr bwMode="auto">
          <a:xfrm flipV="1">
            <a:off x="4130676" y="2215728"/>
            <a:ext cx="1443038" cy="342900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47"/>
          <p:cNvSpPr>
            <a:spLocks noEditPoints="1"/>
          </p:cNvSpPr>
          <p:nvPr/>
        </p:nvSpPr>
        <p:spPr bwMode="auto">
          <a:xfrm flipH="1">
            <a:off x="3630650" y="2439564"/>
            <a:ext cx="18288" cy="3273053"/>
          </a:xfrm>
          <a:custGeom>
            <a:avLst/>
            <a:gdLst>
              <a:gd name="T0" fmla="*/ 16 w 16"/>
              <a:gd name="T1" fmla="*/ 248 h 6784"/>
              <a:gd name="T2" fmla="*/ 0 w 16"/>
              <a:gd name="T3" fmla="*/ 248 h 6784"/>
              <a:gd name="T4" fmla="*/ 8 w 16"/>
              <a:gd name="T5" fmla="*/ 0 h 6784"/>
              <a:gd name="T6" fmla="*/ 16 w 16"/>
              <a:gd name="T7" fmla="*/ 392 h 6784"/>
              <a:gd name="T8" fmla="*/ 8 w 16"/>
              <a:gd name="T9" fmla="*/ 640 h 6784"/>
              <a:gd name="T10" fmla="*/ 0 w 16"/>
              <a:gd name="T11" fmla="*/ 392 h 6784"/>
              <a:gd name="T12" fmla="*/ 16 w 16"/>
              <a:gd name="T13" fmla="*/ 392 h 6784"/>
              <a:gd name="T14" fmla="*/ 16 w 16"/>
              <a:gd name="T15" fmla="*/ 1016 h 6784"/>
              <a:gd name="T16" fmla="*/ 0 w 16"/>
              <a:gd name="T17" fmla="*/ 1016 h 6784"/>
              <a:gd name="T18" fmla="*/ 8 w 16"/>
              <a:gd name="T19" fmla="*/ 768 h 6784"/>
              <a:gd name="T20" fmla="*/ 16 w 16"/>
              <a:gd name="T21" fmla="*/ 1160 h 6784"/>
              <a:gd name="T22" fmla="*/ 8 w 16"/>
              <a:gd name="T23" fmla="*/ 1408 h 6784"/>
              <a:gd name="T24" fmla="*/ 0 w 16"/>
              <a:gd name="T25" fmla="*/ 1160 h 6784"/>
              <a:gd name="T26" fmla="*/ 16 w 16"/>
              <a:gd name="T27" fmla="*/ 1160 h 6784"/>
              <a:gd name="T28" fmla="*/ 16 w 16"/>
              <a:gd name="T29" fmla="*/ 1784 h 6784"/>
              <a:gd name="T30" fmla="*/ 0 w 16"/>
              <a:gd name="T31" fmla="*/ 1784 h 6784"/>
              <a:gd name="T32" fmla="*/ 8 w 16"/>
              <a:gd name="T33" fmla="*/ 1536 h 6784"/>
              <a:gd name="T34" fmla="*/ 16 w 16"/>
              <a:gd name="T35" fmla="*/ 1928 h 6784"/>
              <a:gd name="T36" fmla="*/ 8 w 16"/>
              <a:gd name="T37" fmla="*/ 2176 h 6784"/>
              <a:gd name="T38" fmla="*/ 0 w 16"/>
              <a:gd name="T39" fmla="*/ 1928 h 6784"/>
              <a:gd name="T40" fmla="*/ 16 w 16"/>
              <a:gd name="T41" fmla="*/ 1928 h 6784"/>
              <a:gd name="T42" fmla="*/ 16 w 16"/>
              <a:gd name="T43" fmla="*/ 2552 h 6784"/>
              <a:gd name="T44" fmla="*/ 0 w 16"/>
              <a:gd name="T45" fmla="*/ 2552 h 6784"/>
              <a:gd name="T46" fmla="*/ 8 w 16"/>
              <a:gd name="T47" fmla="*/ 2304 h 6784"/>
              <a:gd name="T48" fmla="*/ 16 w 16"/>
              <a:gd name="T49" fmla="*/ 2696 h 6784"/>
              <a:gd name="T50" fmla="*/ 8 w 16"/>
              <a:gd name="T51" fmla="*/ 2944 h 6784"/>
              <a:gd name="T52" fmla="*/ 0 w 16"/>
              <a:gd name="T53" fmla="*/ 2696 h 6784"/>
              <a:gd name="T54" fmla="*/ 16 w 16"/>
              <a:gd name="T55" fmla="*/ 2696 h 6784"/>
              <a:gd name="T56" fmla="*/ 16 w 16"/>
              <a:gd name="T57" fmla="*/ 3320 h 6784"/>
              <a:gd name="T58" fmla="*/ 0 w 16"/>
              <a:gd name="T59" fmla="*/ 3320 h 6784"/>
              <a:gd name="T60" fmla="*/ 8 w 16"/>
              <a:gd name="T61" fmla="*/ 3072 h 6784"/>
              <a:gd name="T62" fmla="*/ 16 w 16"/>
              <a:gd name="T63" fmla="*/ 3464 h 6784"/>
              <a:gd name="T64" fmla="*/ 8 w 16"/>
              <a:gd name="T65" fmla="*/ 3712 h 6784"/>
              <a:gd name="T66" fmla="*/ 0 w 16"/>
              <a:gd name="T67" fmla="*/ 3464 h 6784"/>
              <a:gd name="T68" fmla="*/ 16 w 16"/>
              <a:gd name="T69" fmla="*/ 3464 h 6784"/>
              <a:gd name="T70" fmla="*/ 16 w 16"/>
              <a:gd name="T71" fmla="*/ 4088 h 6784"/>
              <a:gd name="T72" fmla="*/ 0 w 16"/>
              <a:gd name="T73" fmla="*/ 4088 h 6784"/>
              <a:gd name="T74" fmla="*/ 8 w 16"/>
              <a:gd name="T75" fmla="*/ 3840 h 6784"/>
              <a:gd name="T76" fmla="*/ 16 w 16"/>
              <a:gd name="T77" fmla="*/ 4232 h 6784"/>
              <a:gd name="T78" fmla="*/ 8 w 16"/>
              <a:gd name="T79" fmla="*/ 4480 h 6784"/>
              <a:gd name="T80" fmla="*/ 0 w 16"/>
              <a:gd name="T81" fmla="*/ 4232 h 6784"/>
              <a:gd name="T82" fmla="*/ 16 w 16"/>
              <a:gd name="T83" fmla="*/ 4232 h 6784"/>
              <a:gd name="T84" fmla="*/ 16 w 16"/>
              <a:gd name="T85" fmla="*/ 4856 h 6784"/>
              <a:gd name="T86" fmla="*/ 0 w 16"/>
              <a:gd name="T87" fmla="*/ 4856 h 6784"/>
              <a:gd name="T88" fmla="*/ 8 w 16"/>
              <a:gd name="T89" fmla="*/ 4608 h 6784"/>
              <a:gd name="T90" fmla="*/ 16 w 16"/>
              <a:gd name="T91" fmla="*/ 5000 h 6784"/>
              <a:gd name="T92" fmla="*/ 8 w 16"/>
              <a:gd name="T93" fmla="*/ 5248 h 6784"/>
              <a:gd name="T94" fmla="*/ 0 w 16"/>
              <a:gd name="T95" fmla="*/ 5000 h 6784"/>
              <a:gd name="T96" fmla="*/ 16 w 16"/>
              <a:gd name="T97" fmla="*/ 5000 h 6784"/>
              <a:gd name="T98" fmla="*/ 16 w 16"/>
              <a:gd name="T99" fmla="*/ 5624 h 6784"/>
              <a:gd name="T100" fmla="*/ 0 w 16"/>
              <a:gd name="T101" fmla="*/ 5624 h 6784"/>
              <a:gd name="T102" fmla="*/ 8 w 16"/>
              <a:gd name="T103" fmla="*/ 5376 h 6784"/>
              <a:gd name="T104" fmla="*/ 16 w 16"/>
              <a:gd name="T105" fmla="*/ 5768 h 6784"/>
              <a:gd name="T106" fmla="*/ 8 w 16"/>
              <a:gd name="T107" fmla="*/ 6016 h 6784"/>
              <a:gd name="T108" fmla="*/ 0 w 16"/>
              <a:gd name="T109" fmla="*/ 5768 h 6784"/>
              <a:gd name="T110" fmla="*/ 16 w 16"/>
              <a:gd name="T111" fmla="*/ 5768 h 6784"/>
              <a:gd name="T112" fmla="*/ 16 w 16"/>
              <a:gd name="T113" fmla="*/ 6392 h 6784"/>
              <a:gd name="T114" fmla="*/ 0 w 16"/>
              <a:gd name="T115" fmla="*/ 6392 h 6784"/>
              <a:gd name="T116" fmla="*/ 8 w 16"/>
              <a:gd name="T117" fmla="*/ 6144 h 6784"/>
              <a:gd name="T118" fmla="*/ 16 w 16"/>
              <a:gd name="T119" fmla="*/ 6536 h 6784"/>
              <a:gd name="T120" fmla="*/ 8 w 16"/>
              <a:gd name="T121" fmla="*/ 6784 h 6784"/>
              <a:gd name="T122" fmla="*/ 0 w 16"/>
              <a:gd name="T123" fmla="*/ 6536 h 6784"/>
              <a:gd name="T124" fmla="*/ 16 w 16"/>
              <a:gd name="T125" fmla="*/ 6536 h 6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" h="6784">
                <a:moveTo>
                  <a:pt x="16" y="8"/>
                </a:moveTo>
                <a:lnTo>
                  <a:pt x="16" y="248"/>
                </a:lnTo>
                <a:cubicBezTo>
                  <a:pt x="16" y="253"/>
                  <a:pt x="13" y="256"/>
                  <a:pt x="8" y="256"/>
                </a:cubicBezTo>
                <a:cubicBezTo>
                  <a:pt x="4" y="256"/>
                  <a:pt x="0" y="253"/>
                  <a:pt x="0" y="248"/>
                </a:cubicBez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cubicBezTo>
                  <a:pt x="13" y="0"/>
                  <a:pt x="16" y="4"/>
                  <a:pt x="16" y="8"/>
                </a:cubicBezTo>
                <a:close/>
                <a:moveTo>
                  <a:pt x="16" y="392"/>
                </a:moveTo>
                <a:lnTo>
                  <a:pt x="16" y="632"/>
                </a:lnTo>
                <a:cubicBezTo>
                  <a:pt x="16" y="637"/>
                  <a:pt x="13" y="640"/>
                  <a:pt x="8" y="640"/>
                </a:cubicBezTo>
                <a:cubicBezTo>
                  <a:pt x="4" y="640"/>
                  <a:pt x="0" y="637"/>
                  <a:pt x="0" y="632"/>
                </a:cubicBezTo>
                <a:lnTo>
                  <a:pt x="0" y="392"/>
                </a:lnTo>
                <a:cubicBezTo>
                  <a:pt x="0" y="388"/>
                  <a:pt x="4" y="384"/>
                  <a:pt x="8" y="384"/>
                </a:cubicBezTo>
                <a:cubicBezTo>
                  <a:pt x="13" y="384"/>
                  <a:pt x="16" y="388"/>
                  <a:pt x="16" y="392"/>
                </a:cubicBezTo>
                <a:close/>
                <a:moveTo>
                  <a:pt x="16" y="776"/>
                </a:moveTo>
                <a:lnTo>
                  <a:pt x="16" y="1016"/>
                </a:lnTo>
                <a:cubicBezTo>
                  <a:pt x="16" y="1021"/>
                  <a:pt x="13" y="1024"/>
                  <a:pt x="8" y="1024"/>
                </a:cubicBezTo>
                <a:cubicBezTo>
                  <a:pt x="4" y="1024"/>
                  <a:pt x="0" y="1021"/>
                  <a:pt x="0" y="1016"/>
                </a:cubicBezTo>
                <a:lnTo>
                  <a:pt x="0" y="776"/>
                </a:lnTo>
                <a:cubicBezTo>
                  <a:pt x="0" y="772"/>
                  <a:pt x="4" y="768"/>
                  <a:pt x="8" y="768"/>
                </a:cubicBezTo>
                <a:cubicBezTo>
                  <a:pt x="13" y="768"/>
                  <a:pt x="16" y="772"/>
                  <a:pt x="16" y="776"/>
                </a:cubicBezTo>
                <a:close/>
                <a:moveTo>
                  <a:pt x="16" y="1160"/>
                </a:moveTo>
                <a:lnTo>
                  <a:pt x="16" y="1400"/>
                </a:lnTo>
                <a:cubicBezTo>
                  <a:pt x="16" y="1405"/>
                  <a:pt x="13" y="1408"/>
                  <a:pt x="8" y="1408"/>
                </a:cubicBezTo>
                <a:cubicBezTo>
                  <a:pt x="4" y="1408"/>
                  <a:pt x="0" y="1405"/>
                  <a:pt x="0" y="1400"/>
                </a:cubicBezTo>
                <a:lnTo>
                  <a:pt x="0" y="1160"/>
                </a:lnTo>
                <a:cubicBezTo>
                  <a:pt x="0" y="1156"/>
                  <a:pt x="4" y="1152"/>
                  <a:pt x="8" y="1152"/>
                </a:cubicBezTo>
                <a:cubicBezTo>
                  <a:pt x="13" y="1152"/>
                  <a:pt x="16" y="1156"/>
                  <a:pt x="16" y="1160"/>
                </a:cubicBezTo>
                <a:close/>
                <a:moveTo>
                  <a:pt x="16" y="1544"/>
                </a:moveTo>
                <a:lnTo>
                  <a:pt x="16" y="1784"/>
                </a:lnTo>
                <a:cubicBezTo>
                  <a:pt x="16" y="1789"/>
                  <a:pt x="13" y="1792"/>
                  <a:pt x="8" y="1792"/>
                </a:cubicBezTo>
                <a:cubicBezTo>
                  <a:pt x="4" y="1792"/>
                  <a:pt x="0" y="1789"/>
                  <a:pt x="0" y="1784"/>
                </a:cubicBezTo>
                <a:lnTo>
                  <a:pt x="0" y="1544"/>
                </a:lnTo>
                <a:cubicBezTo>
                  <a:pt x="0" y="1540"/>
                  <a:pt x="4" y="1536"/>
                  <a:pt x="8" y="1536"/>
                </a:cubicBezTo>
                <a:cubicBezTo>
                  <a:pt x="13" y="1536"/>
                  <a:pt x="16" y="1540"/>
                  <a:pt x="16" y="1544"/>
                </a:cubicBezTo>
                <a:close/>
                <a:moveTo>
                  <a:pt x="16" y="1928"/>
                </a:moveTo>
                <a:lnTo>
                  <a:pt x="16" y="2168"/>
                </a:lnTo>
                <a:cubicBezTo>
                  <a:pt x="16" y="2173"/>
                  <a:pt x="13" y="2176"/>
                  <a:pt x="8" y="2176"/>
                </a:cubicBezTo>
                <a:cubicBezTo>
                  <a:pt x="4" y="2176"/>
                  <a:pt x="0" y="2173"/>
                  <a:pt x="0" y="2168"/>
                </a:cubicBezTo>
                <a:lnTo>
                  <a:pt x="0" y="1928"/>
                </a:lnTo>
                <a:cubicBezTo>
                  <a:pt x="0" y="1924"/>
                  <a:pt x="4" y="1920"/>
                  <a:pt x="8" y="1920"/>
                </a:cubicBezTo>
                <a:cubicBezTo>
                  <a:pt x="13" y="1920"/>
                  <a:pt x="16" y="1924"/>
                  <a:pt x="16" y="1928"/>
                </a:cubicBezTo>
                <a:close/>
                <a:moveTo>
                  <a:pt x="16" y="2312"/>
                </a:moveTo>
                <a:lnTo>
                  <a:pt x="16" y="2552"/>
                </a:lnTo>
                <a:cubicBezTo>
                  <a:pt x="16" y="2557"/>
                  <a:pt x="13" y="2560"/>
                  <a:pt x="8" y="2560"/>
                </a:cubicBezTo>
                <a:cubicBezTo>
                  <a:pt x="4" y="2560"/>
                  <a:pt x="0" y="2557"/>
                  <a:pt x="0" y="2552"/>
                </a:cubicBezTo>
                <a:lnTo>
                  <a:pt x="0" y="2312"/>
                </a:lnTo>
                <a:cubicBezTo>
                  <a:pt x="0" y="2308"/>
                  <a:pt x="4" y="2304"/>
                  <a:pt x="8" y="2304"/>
                </a:cubicBezTo>
                <a:cubicBezTo>
                  <a:pt x="13" y="2304"/>
                  <a:pt x="16" y="2308"/>
                  <a:pt x="16" y="2312"/>
                </a:cubicBezTo>
                <a:close/>
                <a:moveTo>
                  <a:pt x="16" y="2696"/>
                </a:moveTo>
                <a:lnTo>
                  <a:pt x="16" y="2936"/>
                </a:lnTo>
                <a:cubicBezTo>
                  <a:pt x="16" y="2941"/>
                  <a:pt x="13" y="2944"/>
                  <a:pt x="8" y="2944"/>
                </a:cubicBezTo>
                <a:cubicBezTo>
                  <a:pt x="4" y="2944"/>
                  <a:pt x="0" y="2941"/>
                  <a:pt x="0" y="2936"/>
                </a:cubicBezTo>
                <a:lnTo>
                  <a:pt x="0" y="2696"/>
                </a:lnTo>
                <a:cubicBezTo>
                  <a:pt x="0" y="2692"/>
                  <a:pt x="4" y="2688"/>
                  <a:pt x="8" y="2688"/>
                </a:cubicBezTo>
                <a:cubicBezTo>
                  <a:pt x="13" y="2688"/>
                  <a:pt x="16" y="2692"/>
                  <a:pt x="16" y="2696"/>
                </a:cubicBezTo>
                <a:close/>
                <a:moveTo>
                  <a:pt x="16" y="3080"/>
                </a:moveTo>
                <a:lnTo>
                  <a:pt x="16" y="3320"/>
                </a:lnTo>
                <a:cubicBezTo>
                  <a:pt x="16" y="3325"/>
                  <a:pt x="13" y="3328"/>
                  <a:pt x="8" y="3328"/>
                </a:cubicBezTo>
                <a:cubicBezTo>
                  <a:pt x="4" y="3328"/>
                  <a:pt x="0" y="3325"/>
                  <a:pt x="0" y="3320"/>
                </a:cubicBezTo>
                <a:lnTo>
                  <a:pt x="0" y="3080"/>
                </a:lnTo>
                <a:cubicBezTo>
                  <a:pt x="0" y="3076"/>
                  <a:pt x="4" y="3072"/>
                  <a:pt x="8" y="3072"/>
                </a:cubicBezTo>
                <a:cubicBezTo>
                  <a:pt x="13" y="3072"/>
                  <a:pt x="16" y="3076"/>
                  <a:pt x="16" y="3080"/>
                </a:cubicBezTo>
                <a:close/>
                <a:moveTo>
                  <a:pt x="16" y="3464"/>
                </a:moveTo>
                <a:lnTo>
                  <a:pt x="16" y="3704"/>
                </a:lnTo>
                <a:cubicBezTo>
                  <a:pt x="16" y="3709"/>
                  <a:pt x="13" y="3712"/>
                  <a:pt x="8" y="3712"/>
                </a:cubicBezTo>
                <a:cubicBezTo>
                  <a:pt x="4" y="3712"/>
                  <a:pt x="0" y="3709"/>
                  <a:pt x="0" y="3704"/>
                </a:cubicBezTo>
                <a:lnTo>
                  <a:pt x="0" y="3464"/>
                </a:lnTo>
                <a:cubicBezTo>
                  <a:pt x="0" y="3460"/>
                  <a:pt x="4" y="3456"/>
                  <a:pt x="8" y="3456"/>
                </a:cubicBezTo>
                <a:cubicBezTo>
                  <a:pt x="13" y="3456"/>
                  <a:pt x="16" y="3460"/>
                  <a:pt x="16" y="3464"/>
                </a:cubicBezTo>
                <a:close/>
                <a:moveTo>
                  <a:pt x="16" y="3848"/>
                </a:moveTo>
                <a:lnTo>
                  <a:pt x="16" y="4088"/>
                </a:lnTo>
                <a:cubicBezTo>
                  <a:pt x="16" y="4093"/>
                  <a:pt x="13" y="4096"/>
                  <a:pt x="8" y="4096"/>
                </a:cubicBezTo>
                <a:cubicBezTo>
                  <a:pt x="4" y="4096"/>
                  <a:pt x="0" y="4093"/>
                  <a:pt x="0" y="4088"/>
                </a:cubicBezTo>
                <a:lnTo>
                  <a:pt x="0" y="3848"/>
                </a:lnTo>
                <a:cubicBezTo>
                  <a:pt x="0" y="3844"/>
                  <a:pt x="4" y="3840"/>
                  <a:pt x="8" y="3840"/>
                </a:cubicBezTo>
                <a:cubicBezTo>
                  <a:pt x="13" y="3840"/>
                  <a:pt x="16" y="3844"/>
                  <a:pt x="16" y="3848"/>
                </a:cubicBezTo>
                <a:close/>
                <a:moveTo>
                  <a:pt x="16" y="4232"/>
                </a:moveTo>
                <a:lnTo>
                  <a:pt x="16" y="4472"/>
                </a:lnTo>
                <a:cubicBezTo>
                  <a:pt x="16" y="4477"/>
                  <a:pt x="13" y="4480"/>
                  <a:pt x="8" y="4480"/>
                </a:cubicBezTo>
                <a:cubicBezTo>
                  <a:pt x="4" y="4480"/>
                  <a:pt x="0" y="4477"/>
                  <a:pt x="0" y="4472"/>
                </a:cubicBezTo>
                <a:lnTo>
                  <a:pt x="0" y="4232"/>
                </a:lnTo>
                <a:cubicBezTo>
                  <a:pt x="0" y="4228"/>
                  <a:pt x="4" y="4224"/>
                  <a:pt x="8" y="4224"/>
                </a:cubicBezTo>
                <a:cubicBezTo>
                  <a:pt x="13" y="4224"/>
                  <a:pt x="16" y="4228"/>
                  <a:pt x="16" y="4232"/>
                </a:cubicBezTo>
                <a:close/>
                <a:moveTo>
                  <a:pt x="16" y="4616"/>
                </a:moveTo>
                <a:lnTo>
                  <a:pt x="16" y="4856"/>
                </a:lnTo>
                <a:cubicBezTo>
                  <a:pt x="16" y="4861"/>
                  <a:pt x="13" y="4864"/>
                  <a:pt x="8" y="4864"/>
                </a:cubicBezTo>
                <a:cubicBezTo>
                  <a:pt x="4" y="4864"/>
                  <a:pt x="0" y="4861"/>
                  <a:pt x="0" y="4856"/>
                </a:cubicBezTo>
                <a:lnTo>
                  <a:pt x="0" y="4616"/>
                </a:lnTo>
                <a:cubicBezTo>
                  <a:pt x="0" y="4612"/>
                  <a:pt x="4" y="4608"/>
                  <a:pt x="8" y="4608"/>
                </a:cubicBezTo>
                <a:cubicBezTo>
                  <a:pt x="13" y="4608"/>
                  <a:pt x="16" y="4612"/>
                  <a:pt x="16" y="4616"/>
                </a:cubicBezTo>
                <a:close/>
                <a:moveTo>
                  <a:pt x="16" y="5000"/>
                </a:moveTo>
                <a:lnTo>
                  <a:pt x="16" y="5240"/>
                </a:lnTo>
                <a:cubicBezTo>
                  <a:pt x="16" y="5245"/>
                  <a:pt x="13" y="5248"/>
                  <a:pt x="8" y="5248"/>
                </a:cubicBezTo>
                <a:cubicBezTo>
                  <a:pt x="4" y="5248"/>
                  <a:pt x="0" y="5245"/>
                  <a:pt x="0" y="5240"/>
                </a:cubicBezTo>
                <a:lnTo>
                  <a:pt x="0" y="5000"/>
                </a:lnTo>
                <a:cubicBezTo>
                  <a:pt x="0" y="4996"/>
                  <a:pt x="4" y="4992"/>
                  <a:pt x="8" y="4992"/>
                </a:cubicBezTo>
                <a:cubicBezTo>
                  <a:pt x="13" y="4992"/>
                  <a:pt x="16" y="4996"/>
                  <a:pt x="16" y="5000"/>
                </a:cubicBezTo>
                <a:close/>
                <a:moveTo>
                  <a:pt x="16" y="5384"/>
                </a:moveTo>
                <a:lnTo>
                  <a:pt x="16" y="5624"/>
                </a:lnTo>
                <a:cubicBezTo>
                  <a:pt x="16" y="5629"/>
                  <a:pt x="13" y="5632"/>
                  <a:pt x="8" y="5632"/>
                </a:cubicBezTo>
                <a:cubicBezTo>
                  <a:pt x="4" y="5632"/>
                  <a:pt x="0" y="5629"/>
                  <a:pt x="0" y="5624"/>
                </a:cubicBezTo>
                <a:lnTo>
                  <a:pt x="0" y="5384"/>
                </a:lnTo>
                <a:cubicBezTo>
                  <a:pt x="0" y="5380"/>
                  <a:pt x="4" y="5376"/>
                  <a:pt x="8" y="5376"/>
                </a:cubicBezTo>
                <a:cubicBezTo>
                  <a:pt x="13" y="5376"/>
                  <a:pt x="16" y="5380"/>
                  <a:pt x="16" y="5384"/>
                </a:cubicBezTo>
                <a:close/>
                <a:moveTo>
                  <a:pt x="16" y="5768"/>
                </a:moveTo>
                <a:lnTo>
                  <a:pt x="16" y="6008"/>
                </a:lnTo>
                <a:cubicBezTo>
                  <a:pt x="16" y="6013"/>
                  <a:pt x="13" y="6016"/>
                  <a:pt x="8" y="6016"/>
                </a:cubicBezTo>
                <a:cubicBezTo>
                  <a:pt x="4" y="6016"/>
                  <a:pt x="0" y="6013"/>
                  <a:pt x="0" y="6008"/>
                </a:cubicBezTo>
                <a:lnTo>
                  <a:pt x="0" y="5768"/>
                </a:lnTo>
                <a:cubicBezTo>
                  <a:pt x="0" y="5764"/>
                  <a:pt x="4" y="5760"/>
                  <a:pt x="8" y="5760"/>
                </a:cubicBezTo>
                <a:cubicBezTo>
                  <a:pt x="13" y="5760"/>
                  <a:pt x="16" y="5764"/>
                  <a:pt x="16" y="5768"/>
                </a:cubicBezTo>
                <a:close/>
                <a:moveTo>
                  <a:pt x="16" y="6152"/>
                </a:moveTo>
                <a:lnTo>
                  <a:pt x="16" y="6392"/>
                </a:lnTo>
                <a:cubicBezTo>
                  <a:pt x="16" y="6397"/>
                  <a:pt x="13" y="6400"/>
                  <a:pt x="8" y="6400"/>
                </a:cubicBezTo>
                <a:cubicBezTo>
                  <a:pt x="4" y="6400"/>
                  <a:pt x="0" y="6397"/>
                  <a:pt x="0" y="6392"/>
                </a:cubicBezTo>
                <a:lnTo>
                  <a:pt x="0" y="6152"/>
                </a:lnTo>
                <a:cubicBezTo>
                  <a:pt x="0" y="6148"/>
                  <a:pt x="4" y="6144"/>
                  <a:pt x="8" y="6144"/>
                </a:cubicBezTo>
                <a:cubicBezTo>
                  <a:pt x="13" y="6144"/>
                  <a:pt x="16" y="6148"/>
                  <a:pt x="16" y="6152"/>
                </a:cubicBezTo>
                <a:close/>
                <a:moveTo>
                  <a:pt x="16" y="6536"/>
                </a:moveTo>
                <a:lnTo>
                  <a:pt x="16" y="6776"/>
                </a:lnTo>
                <a:cubicBezTo>
                  <a:pt x="16" y="6781"/>
                  <a:pt x="13" y="6784"/>
                  <a:pt x="8" y="6784"/>
                </a:cubicBezTo>
                <a:cubicBezTo>
                  <a:pt x="4" y="6784"/>
                  <a:pt x="0" y="6781"/>
                  <a:pt x="0" y="6776"/>
                </a:cubicBezTo>
                <a:lnTo>
                  <a:pt x="0" y="6536"/>
                </a:lnTo>
                <a:cubicBezTo>
                  <a:pt x="0" y="6532"/>
                  <a:pt x="4" y="6528"/>
                  <a:pt x="8" y="6528"/>
                </a:cubicBezTo>
                <a:cubicBezTo>
                  <a:pt x="13" y="6528"/>
                  <a:pt x="16" y="6532"/>
                  <a:pt x="16" y="6536"/>
                </a:cubicBezTo>
                <a:close/>
              </a:path>
            </a:pathLst>
          </a:custGeom>
          <a:solidFill>
            <a:srgbClr val="404040"/>
          </a:solidFill>
          <a:ln w="14288" cap="flat">
            <a:solidFill>
              <a:srgbClr val="40404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64" name="Line 62"/>
          <p:cNvSpPr>
            <a:spLocks noChangeShapeType="1"/>
          </p:cNvSpPr>
          <p:nvPr/>
        </p:nvSpPr>
        <p:spPr bwMode="auto">
          <a:xfrm flipH="1">
            <a:off x="3029195" y="4480297"/>
            <a:ext cx="628405" cy="370"/>
          </a:xfrm>
          <a:prstGeom prst="line">
            <a:avLst/>
          </a:prstGeom>
          <a:noFill/>
          <a:ln w="603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58"/>
          <p:cNvSpPr>
            <a:spLocks noChangeShapeType="1"/>
          </p:cNvSpPr>
          <p:nvPr/>
        </p:nvSpPr>
        <p:spPr bwMode="auto">
          <a:xfrm flipV="1">
            <a:off x="3662959" y="4088792"/>
            <a:ext cx="8929" cy="365124"/>
          </a:xfrm>
          <a:prstGeom prst="line">
            <a:avLst/>
          </a:prstGeom>
          <a:noFill/>
          <a:ln w="603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477794" y="6012849"/>
            <a:ext cx="270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&lt;=2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528267" y="5752305"/>
            <a:ext cx="271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&lt;=1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"/>
          <p:cNvSpPr>
            <a:spLocks noChangeArrowheads="1"/>
          </p:cNvSpPr>
          <p:nvPr/>
        </p:nvSpPr>
        <p:spPr bwMode="auto">
          <a:xfrm>
            <a:off x="3207545" y="3985083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09589"/>
          </a:xfrm>
        </p:spPr>
        <p:txBody>
          <a:bodyPr/>
          <a:lstStyle/>
          <a:p>
            <a:r>
              <a:rPr lang="en-US" altLang="en-US" dirty="0" smtClean="0"/>
              <a:t>Scenario 3: Frequency below 59.95 Hz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821" name="TextBox 27820"/>
          <p:cNvSpPr txBox="1"/>
          <p:nvPr/>
        </p:nvSpPr>
        <p:spPr>
          <a:xfrm>
            <a:off x="5844038" y="6196726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Using a Max </a:t>
            </a:r>
            <a:r>
              <a:rPr lang="en-US" sz="1000" dirty="0"/>
              <a:t>deployment </a:t>
            </a:r>
            <a:r>
              <a:rPr lang="en-US" sz="1000" dirty="0" smtClean="0"/>
              <a:t>Time/Band = 1 minute</a:t>
            </a:r>
            <a:endParaRPr lang="en-US" sz="100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8600" y="815182"/>
            <a:ext cx="8547101" cy="5567363"/>
            <a:chOff x="354" y="444"/>
            <a:chExt cx="5384" cy="3507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10" y="732"/>
              <a:ext cx="3573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215" y="73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11" y="73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196" y="72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201" y="486"/>
              <a:ext cx="0" cy="327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161" y="444"/>
              <a:ext cx="90" cy="54"/>
            </a:xfrm>
            <a:custGeom>
              <a:avLst/>
              <a:gdLst>
                <a:gd name="T0" fmla="*/ 67 w 151"/>
                <a:gd name="T1" fmla="*/ 0 h 144"/>
                <a:gd name="T2" fmla="*/ 147 w 151"/>
                <a:gd name="T3" fmla="*/ 144 h 144"/>
                <a:gd name="T4" fmla="*/ 151 w 151"/>
                <a:gd name="T5" fmla="*/ 143 h 144"/>
                <a:gd name="T6" fmla="*/ 0 w 151"/>
                <a:gd name="T7" fmla="*/ 143 h 144"/>
                <a:gd name="T8" fmla="*/ 3 w 151"/>
                <a:gd name="T9" fmla="*/ 144 h 144"/>
                <a:gd name="T10" fmla="*/ 67 w 151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44">
                  <a:moveTo>
                    <a:pt x="67" y="0"/>
                  </a:moveTo>
                  <a:lnTo>
                    <a:pt x="147" y="144"/>
                  </a:lnTo>
                  <a:lnTo>
                    <a:pt x="151" y="143"/>
                  </a:lnTo>
                  <a:cubicBezTo>
                    <a:pt x="103" y="119"/>
                    <a:pt x="48" y="119"/>
                    <a:pt x="0" y="143"/>
                  </a:cubicBezTo>
                  <a:lnTo>
                    <a:pt x="3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84" y="631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60.00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94" y="826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59.99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860" y="7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86" y="727"/>
              <a:ext cx="697" cy="675"/>
            </a:xfrm>
            <a:custGeom>
              <a:avLst/>
              <a:gdLst>
                <a:gd name="T0" fmla="*/ 63 w 1177"/>
                <a:gd name="T1" fmla="*/ 19 h 1801"/>
                <a:gd name="T2" fmla="*/ 1167 w 1177"/>
                <a:gd name="T3" fmla="*/ 1747 h 1801"/>
                <a:gd name="T4" fmla="*/ 1157 w 1177"/>
                <a:gd name="T5" fmla="*/ 1791 h 1801"/>
                <a:gd name="T6" fmla="*/ 1113 w 1177"/>
                <a:gd name="T7" fmla="*/ 1781 h 1801"/>
                <a:gd name="T8" fmla="*/ 9 w 1177"/>
                <a:gd name="T9" fmla="*/ 53 h 1801"/>
                <a:gd name="T10" fmla="*/ 19 w 1177"/>
                <a:gd name="T11" fmla="*/ 9 h 1801"/>
                <a:gd name="T12" fmla="*/ 63 w 1177"/>
                <a:gd name="T13" fmla="*/ 19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1801">
                  <a:moveTo>
                    <a:pt x="63" y="19"/>
                  </a:moveTo>
                  <a:lnTo>
                    <a:pt x="1167" y="1747"/>
                  </a:lnTo>
                  <a:cubicBezTo>
                    <a:pt x="1177" y="1762"/>
                    <a:pt x="1172" y="1782"/>
                    <a:pt x="1157" y="1791"/>
                  </a:cubicBezTo>
                  <a:cubicBezTo>
                    <a:pt x="1143" y="1801"/>
                    <a:pt x="1123" y="1796"/>
                    <a:pt x="1113" y="1781"/>
                  </a:cubicBezTo>
                  <a:lnTo>
                    <a:pt x="9" y="53"/>
                  </a:lnTo>
                  <a:cubicBezTo>
                    <a:pt x="0" y="39"/>
                    <a:pt x="4" y="19"/>
                    <a:pt x="19" y="9"/>
                  </a:cubicBezTo>
                  <a:cubicBezTo>
                    <a:pt x="34" y="0"/>
                    <a:pt x="54" y="4"/>
                    <a:pt x="63" y="1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689" y="729"/>
              <a:ext cx="654" cy="648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4" name="Line 39"/>
            <p:cNvSpPr>
              <a:spLocks noChangeShapeType="1"/>
            </p:cNvSpPr>
            <p:nvPr/>
          </p:nvSpPr>
          <p:spPr bwMode="auto">
            <a:xfrm flipV="1">
              <a:off x="3931" y="900"/>
              <a:ext cx="695" cy="905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3" name="Freeform 47"/>
            <p:cNvSpPr>
              <a:spLocks noEditPoints="1"/>
            </p:cNvSpPr>
            <p:nvPr/>
          </p:nvSpPr>
          <p:spPr bwMode="auto">
            <a:xfrm>
              <a:off x="2106" y="1161"/>
              <a:ext cx="0" cy="2417"/>
            </a:xfrm>
            <a:custGeom>
              <a:avLst/>
              <a:gdLst>
                <a:gd name="T0" fmla="*/ 16 w 16"/>
                <a:gd name="T1" fmla="*/ 248 h 6784"/>
                <a:gd name="T2" fmla="*/ 0 w 16"/>
                <a:gd name="T3" fmla="*/ 248 h 6784"/>
                <a:gd name="T4" fmla="*/ 8 w 16"/>
                <a:gd name="T5" fmla="*/ 0 h 6784"/>
                <a:gd name="T6" fmla="*/ 16 w 16"/>
                <a:gd name="T7" fmla="*/ 392 h 6784"/>
                <a:gd name="T8" fmla="*/ 8 w 16"/>
                <a:gd name="T9" fmla="*/ 640 h 6784"/>
                <a:gd name="T10" fmla="*/ 0 w 16"/>
                <a:gd name="T11" fmla="*/ 392 h 6784"/>
                <a:gd name="T12" fmla="*/ 16 w 16"/>
                <a:gd name="T13" fmla="*/ 392 h 6784"/>
                <a:gd name="T14" fmla="*/ 16 w 16"/>
                <a:gd name="T15" fmla="*/ 1016 h 6784"/>
                <a:gd name="T16" fmla="*/ 0 w 16"/>
                <a:gd name="T17" fmla="*/ 1016 h 6784"/>
                <a:gd name="T18" fmla="*/ 8 w 16"/>
                <a:gd name="T19" fmla="*/ 768 h 6784"/>
                <a:gd name="T20" fmla="*/ 16 w 16"/>
                <a:gd name="T21" fmla="*/ 1160 h 6784"/>
                <a:gd name="T22" fmla="*/ 8 w 16"/>
                <a:gd name="T23" fmla="*/ 1408 h 6784"/>
                <a:gd name="T24" fmla="*/ 0 w 16"/>
                <a:gd name="T25" fmla="*/ 1160 h 6784"/>
                <a:gd name="T26" fmla="*/ 16 w 16"/>
                <a:gd name="T27" fmla="*/ 1160 h 6784"/>
                <a:gd name="T28" fmla="*/ 16 w 16"/>
                <a:gd name="T29" fmla="*/ 1784 h 6784"/>
                <a:gd name="T30" fmla="*/ 0 w 16"/>
                <a:gd name="T31" fmla="*/ 1784 h 6784"/>
                <a:gd name="T32" fmla="*/ 8 w 16"/>
                <a:gd name="T33" fmla="*/ 1536 h 6784"/>
                <a:gd name="T34" fmla="*/ 16 w 16"/>
                <a:gd name="T35" fmla="*/ 1928 h 6784"/>
                <a:gd name="T36" fmla="*/ 8 w 16"/>
                <a:gd name="T37" fmla="*/ 2176 h 6784"/>
                <a:gd name="T38" fmla="*/ 0 w 16"/>
                <a:gd name="T39" fmla="*/ 1928 h 6784"/>
                <a:gd name="T40" fmla="*/ 16 w 16"/>
                <a:gd name="T41" fmla="*/ 1928 h 6784"/>
                <a:gd name="T42" fmla="*/ 16 w 16"/>
                <a:gd name="T43" fmla="*/ 2552 h 6784"/>
                <a:gd name="T44" fmla="*/ 0 w 16"/>
                <a:gd name="T45" fmla="*/ 2552 h 6784"/>
                <a:gd name="T46" fmla="*/ 8 w 16"/>
                <a:gd name="T47" fmla="*/ 2304 h 6784"/>
                <a:gd name="T48" fmla="*/ 16 w 16"/>
                <a:gd name="T49" fmla="*/ 2696 h 6784"/>
                <a:gd name="T50" fmla="*/ 8 w 16"/>
                <a:gd name="T51" fmla="*/ 2944 h 6784"/>
                <a:gd name="T52" fmla="*/ 0 w 16"/>
                <a:gd name="T53" fmla="*/ 2696 h 6784"/>
                <a:gd name="T54" fmla="*/ 16 w 16"/>
                <a:gd name="T55" fmla="*/ 2696 h 6784"/>
                <a:gd name="T56" fmla="*/ 16 w 16"/>
                <a:gd name="T57" fmla="*/ 3320 h 6784"/>
                <a:gd name="T58" fmla="*/ 0 w 16"/>
                <a:gd name="T59" fmla="*/ 3320 h 6784"/>
                <a:gd name="T60" fmla="*/ 8 w 16"/>
                <a:gd name="T61" fmla="*/ 3072 h 6784"/>
                <a:gd name="T62" fmla="*/ 16 w 16"/>
                <a:gd name="T63" fmla="*/ 3464 h 6784"/>
                <a:gd name="T64" fmla="*/ 8 w 16"/>
                <a:gd name="T65" fmla="*/ 3712 h 6784"/>
                <a:gd name="T66" fmla="*/ 0 w 16"/>
                <a:gd name="T67" fmla="*/ 3464 h 6784"/>
                <a:gd name="T68" fmla="*/ 16 w 16"/>
                <a:gd name="T69" fmla="*/ 3464 h 6784"/>
                <a:gd name="T70" fmla="*/ 16 w 16"/>
                <a:gd name="T71" fmla="*/ 4088 h 6784"/>
                <a:gd name="T72" fmla="*/ 0 w 16"/>
                <a:gd name="T73" fmla="*/ 4088 h 6784"/>
                <a:gd name="T74" fmla="*/ 8 w 16"/>
                <a:gd name="T75" fmla="*/ 3840 h 6784"/>
                <a:gd name="T76" fmla="*/ 16 w 16"/>
                <a:gd name="T77" fmla="*/ 4232 h 6784"/>
                <a:gd name="T78" fmla="*/ 8 w 16"/>
                <a:gd name="T79" fmla="*/ 4480 h 6784"/>
                <a:gd name="T80" fmla="*/ 0 w 16"/>
                <a:gd name="T81" fmla="*/ 4232 h 6784"/>
                <a:gd name="T82" fmla="*/ 16 w 16"/>
                <a:gd name="T83" fmla="*/ 4232 h 6784"/>
                <a:gd name="T84" fmla="*/ 16 w 16"/>
                <a:gd name="T85" fmla="*/ 4856 h 6784"/>
                <a:gd name="T86" fmla="*/ 0 w 16"/>
                <a:gd name="T87" fmla="*/ 4856 h 6784"/>
                <a:gd name="T88" fmla="*/ 8 w 16"/>
                <a:gd name="T89" fmla="*/ 4608 h 6784"/>
                <a:gd name="T90" fmla="*/ 16 w 16"/>
                <a:gd name="T91" fmla="*/ 5000 h 6784"/>
                <a:gd name="T92" fmla="*/ 8 w 16"/>
                <a:gd name="T93" fmla="*/ 5248 h 6784"/>
                <a:gd name="T94" fmla="*/ 0 w 16"/>
                <a:gd name="T95" fmla="*/ 5000 h 6784"/>
                <a:gd name="T96" fmla="*/ 16 w 16"/>
                <a:gd name="T97" fmla="*/ 5000 h 6784"/>
                <a:gd name="T98" fmla="*/ 16 w 16"/>
                <a:gd name="T99" fmla="*/ 5624 h 6784"/>
                <a:gd name="T100" fmla="*/ 0 w 16"/>
                <a:gd name="T101" fmla="*/ 5624 h 6784"/>
                <a:gd name="T102" fmla="*/ 8 w 16"/>
                <a:gd name="T103" fmla="*/ 5376 h 6784"/>
                <a:gd name="T104" fmla="*/ 16 w 16"/>
                <a:gd name="T105" fmla="*/ 5768 h 6784"/>
                <a:gd name="T106" fmla="*/ 8 w 16"/>
                <a:gd name="T107" fmla="*/ 6016 h 6784"/>
                <a:gd name="T108" fmla="*/ 0 w 16"/>
                <a:gd name="T109" fmla="*/ 5768 h 6784"/>
                <a:gd name="T110" fmla="*/ 16 w 16"/>
                <a:gd name="T111" fmla="*/ 5768 h 6784"/>
                <a:gd name="T112" fmla="*/ 16 w 16"/>
                <a:gd name="T113" fmla="*/ 6392 h 6784"/>
                <a:gd name="T114" fmla="*/ 0 w 16"/>
                <a:gd name="T115" fmla="*/ 6392 h 6784"/>
                <a:gd name="T116" fmla="*/ 8 w 16"/>
                <a:gd name="T117" fmla="*/ 6144 h 6784"/>
                <a:gd name="T118" fmla="*/ 16 w 16"/>
                <a:gd name="T119" fmla="*/ 6536 h 6784"/>
                <a:gd name="T120" fmla="*/ 8 w 16"/>
                <a:gd name="T121" fmla="*/ 6784 h 6784"/>
                <a:gd name="T122" fmla="*/ 0 w 16"/>
                <a:gd name="T123" fmla="*/ 6536 h 6784"/>
                <a:gd name="T124" fmla="*/ 16 w 16"/>
                <a:gd name="T125" fmla="*/ 6536 h 6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" h="6784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4" name="Rectangle 48"/>
            <p:cNvSpPr>
              <a:spLocks noChangeArrowheads="1"/>
            </p:cNvSpPr>
            <p:nvPr/>
          </p:nvSpPr>
          <p:spPr bwMode="auto">
            <a:xfrm>
              <a:off x="775" y="2670"/>
              <a:ext cx="3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5" name="Rectangle 49"/>
            <p:cNvSpPr>
              <a:spLocks noChangeArrowheads="1"/>
            </p:cNvSpPr>
            <p:nvPr/>
          </p:nvSpPr>
          <p:spPr bwMode="auto">
            <a:xfrm>
              <a:off x="670" y="3246"/>
              <a:ext cx="5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Down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6" name="Rectangle 50"/>
            <p:cNvSpPr>
              <a:spLocks noChangeArrowheads="1"/>
            </p:cNvSpPr>
            <p:nvPr/>
          </p:nvSpPr>
          <p:spPr bwMode="auto">
            <a:xfrm>
              <a:off x="746" y="2958"/>
              <a:ext cx="3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Idle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7" name="Rectangle 51"/>
            <p:cNvSpPr>
              <a:spLocks noChangeArrowheads="1"/>
            </p:cNvSpPr>
            <p:nvPr/>
          </p:nvSpPr>
          <p:spPr bwMode="auto">
            <a:xfrm>
              <a:off x="1210" y="3030"/>
              <a:ext cx="95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8" name="Freeform 52"/>
            <p:cNvSpPr>
              <a:spLocks/>
            </p:cNvSpPr>
            <p:nvPr/>
          </p:nvSpPr>
          <p:spPr bwMode="auto">
            <a:xfrm>
              <a:off x="1219" y="3032"/>
              <a:ext cx="948" cy="24"/>
            </a:xfrm>
            <a:custGeom>
              <a:avLst/>
              <a:gdLst>
                <a:gd name="T0" fmla="*/ 32 w 1600"/>
                <a:gd name="T1" fmla="*/ 0 h 64"/>
                <a:gd name="T2" fmla="*/ 1568 w 1600"/>
                <a:gd name="T3" fmla="*/ 0 h 64"/>
                <a:gd name="T4" fmla="*/ 1600 w 1600"/>
                <a:gd name="T5" fmla="*/ 32 h 64"/>
                <a:gd name="T6" fmla="*/ 1568 w 1600"/>
                <a:gd name="T7" fmla="*/ 64 h 64"/>
                <a:gd name="T8" fmla="*/ 32 w 1600"/>
                <a:gd name="T9" fmla="*/ 64 h 64"/>
                <a:gd name="T10" fmla="*/ 0 w 1600"/>
                <a:gd name="T11" fmla="*/ 32 h 64"/>
                <a:gd name="T12" fmla="*/ 32 w 16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64">
                  <a:moveTo>
                    <a:pt x="32" y="0"/>
                  </a:moveTo>
                  <a:lnTo>
                    <a:pt x="1568" y="0"/>
                  </a:lnTo>
                  <a:cubicBezTo>
                    <a:pt x="1586" y="0"/>
                    <a:pt x="1600" y="15"/>
                    <a:pt x="1600" y="32"/>
                  </a:cubicBezTo>
                  <a:cubicBezTo>
                    <a:pt x="1600" y="50"/>
                    <a:pt x="1586" y="64"/>
                    <a:pt x="156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9" name="Rectangle 53"/>
            <p:cNvSpPr>
              <a:spLocks noChangeArrowheads="1"/>
            </p:cNvSpPr>
            <p:nvPr/>
          </p:nvSpPr>
          <p:spPr bwMode="auto">
            <a:xfrm>
              <a:off x="1211" y="3030"/>
              <a:ext cx="956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0" name="Line 54"/>
            <p:cNvSpPr>
              <a:spLocks noChangeShapeType="1"/>
            </p:cNvSpPr>
            <p:nvPr/>
          </p:nvSpPr>
          <p:spPr bwMode="auto">
            <a:xfrm>
              <a:off x="1220" y="3033"/>
              <a:ext cx="910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4" name="Line 58"/>
            <p:cNvSpPr>
              <a:spLocks noChangeShapeType="1"/>
            </p:cNvSpPr>
            <p:nvPr/>
          </p:nvSpPr>
          <p:spPr bwMode="auto">
            <a:xfrm flipV="1">
              <a:off x="2119" y="2744"/>
              <a:ext cx="1" cy="284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8" name="Line 62"/>
            <p:cNvSpPr>
              <a:spLocks noChangeShapeType="1"/>
            </p:cNvSpPr>
            <p:nvPr/>
          </p:nvSpPr>
          <p:spPr bwMode="auto">
            <a:xfrm flipH="1">
              <a:off x="2514" y="2503"/>
              <a:ext cx="634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1" name="Freeform 66"/>
            <p:cNvSpPr>
              <a:spLocks noEditPoints="1"/>
            </p:cNvSpPr>
            <p:nvPr/>
          </p:nvSpPr>
          <p:spPr bwMode="auto">
            <a:xfrm flipH="1">
              <a:off x="4645" y="873"/>
              <a:ext cx="0" cy="2751"/>
            </a:xfrm>
            <a:custGeom>
              <a:avLst/>
              <a:gdLst>
                <a:gd name="T0" fmla="*/ 8 w 16"/>
                <a:gd name="T1" fmla="*/ 256 h 7552"/>
                <a:gd name="T2" fmla="*/ 8 w 16"/>
                <a:gd name="T3" fmla="*/ 0 h 7552"/>
                <a:gd name="T4" fmla="*/ 16 w 16"/>
                <a:gd name="T5" fmla="*/ 632 h 7552"/>
                <a:gd name="T6" fmla="*/ 0 w 16"/>
                <a:gd name="T7" fmla="*/ 392 h 7552"/>
                <a:gd name="T8" fmla="*/ 16 w 16"/>
                <a:gd name="T9" fmla="*/ 776 h 7552"/>
                <a:gd name="T10" fmla="*/ 0 w 16"/>
                <a:gd name="T11" fmla="*/ 1016 h 7552"/>
                <a:gd name="T12" fmla="*/ 16 w 16"/>
                <a:gd name="T13" fmla="*/ 776 h 7552"/>
                <a:gd name="T14" fmla="*/ 8 w 16"/>
                <a:gd name="T15" fmla="*/ 1408 h 7552"/>
                <a:gd name="T16" fmla="*/ 8 w 16"/>
                <a:gd name="T17" fmla="*/ 1152 h 7552"/>
                <a:gd name="T18" fmla="*/ 16 w 16"/>
                <a:gd name="T19" fmla="*/ 1784 h 7552"/>
                <a:gd name="T20" fmla="*/ 0 w 16"/>
                <a:gd name="T21" fmla="*/ 1544 h 7552"/>
                <a:gd name="T22" fmla="*/ 16 w 16"/>
                <a:gd name="T23" fmla="*/ 1928 h 7552"/>
                <a:gd name="T24" fmla="*/ 0 w 16"/>
                <a:gd name="T25" fmla="*/ 2168 h 7552"/>
                <a:gd name="T26" fmla="*/ 16 w 16"/>
                <a:gd name="T27" fmla="*/ 1928 h 7552"/>
                <a:gd name="T28" fmla="*/ 8 w 16"/>
                <a:gd name="T29" fmla="*/ 2560 h 7552"/>
                <a:gd name="T30" fmla="*/ 8 w 16"/>
                <a:gd name="T31" fmla="*/ 2304 h 7552"/>
                <a:gd name="T32" fmla="*/ 16 w 16"/>
                <a:gd name="T33" fmla="*/ 2936 h 7552"/>
                <a:gd name="T34" fmla="*/ 0 w 16"/>
                <a:gd name="T35" fmla="*/ 2696 h 7552"/>
                <a:gd name="T36" fmla="*/ 16 w 16"/>
                <a:gd name="T37" fmla="*/ 3080 h 7552"/>
                <a:gd name="T38" fmla="*/ 0 w 16"/>
                <a:gd name="T39" fmla="*/ 3320 h 7552"/>
                <a:gd name="T40" fmla="*/ 16 w 16"/>
                <a:gd name="T41" fmla="*/ 3080 h 7552"/>
                <a:gd name="T42" fmla="*/ 8 w 16"/>
                <a:gd name="T43" fmla="*/ 3712 h 7552"/>
                <a:gd name="T44" fmla="*/ 8 w 16"/>
                <a:gd name="T45" fmla="*/ 3456 h 7552"/>
                <a:gd name="T46" fmla="*/ 16 w 16"/>
                <a:gd name="T47" fmla="*/ 4088 h 7552"/>
                <a:gd name="T48" fmla="*/ 0 w 16"/>
                <a:gd name="T49" fmla="*/ 3848 h 7552"/>
                <a:gd name="T50" fmla="*/ 16 w 16"/>
                <a:gd name="T51" fmla="*/ 4232 h 7552"/>
                <a:gd name="T52" fmla="*/ 0 w 16"/>
                <a:gd name="T53" fmla="*/ 4472 h 7552"/>
                <a:gd name="T54" fmla="*/ 16 w 16"/>
                <a:gd name="T55" fmla="*/ 4232 h 7552"/>
                <a:gd name="T56" fmla="*/ 8 w 16"/>
                <a:gd name="T57" fmla="*/ 4864 h 7552"/>
                <a:gd name="T58" fmla="*/ 8 w 16"/>
                <a:gd name="T59" fmla="*/ 4608 h 7552"/>
                <a:gd name="T60" fmla="*/ 16 w 16"/>
                <a:gd name="T61" fmla="*/ 5240 h 7552"/>
                <a:gd name="T62" fmla="*/ 0 w 16"/>
                <a:gd name="T63" fmla="*/ 5000 h 7552"/>
                <a:gd name="T64" fmla="*/ 16 w 16"/>
                <a:gd name="T65" fmla="*/ 5384 h 7552"/>
                <a:gd name="T66" fmla="*/ 0 w 16"/>
                <a:gd name="T67" fmla="*/ 5624 h 7552"/>
                <a:gd name="T68" fmla="*/ 16 w 16"/>
                <a:gd name="T69" fmla="*/ 5384 h 7552"/>
                <a:gd name="T70" fmla="*/ 8 w 16"/>
                <a:gd name="T71" fmla="*/ 6016 h 7552"/>
                <a:gd name="T72" fmla="*/ 8 w 16"/>
                <a:gd name="T73" fmla="*/ 5760 h 7552"/>
                <a:gd name="T74" fmla="*/ 16 w 16"/>
                <a:gd name="T75" fmla="*/ 6392 h 7552"/>
                <a:gd name="T76" fmla="*/ 0 w 16"/>
                <a:gd name="T77" fmla="*/ 6152 h 7552"/>
                <a:gd name="T78" fmla="*/ 16 w 16"/>
                <a:gd name="T79" fmla="*/ 6536 h 7552"/>
                <a:gd name="T80" fmla="*/ 0 w 16"/>
                <a:gd name="T81" fmla="*/ 6776 h 7552"/>
                <a:gd name="T82" fmla="*/ 16 w 16"/>
                <a:gd name="T83" fmla="*/ 6536 h 7552"/>
                <a:gd name="T84" fmla="*/ 8 w 16"/>
                <a:gd name="T85" fmla="*/ 7168 h 7552"/>
                <a:gd name="T86" fmla="*/ 8 w 16"/>
                <a:gd name="T87" fmla="*/ 6912 h 7552"/>
                <a:gd name="T88" fmla="*/ 16 w 16"/>
                <a:gd name="T89" fmla="*/ 7544 h 7552"/>
                <a:gd name="T90" fmla="*/ 0 w 16"/>
                <a:gd name="T91" fmla="*/ 7304 h 7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7552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  <a:moveTo>
                    <a:pt x="16" y="6920"/>
                  </a:moveTo>
                  <a:lnTo>
                    <a:pt x="16" y="7160"/>
                  </a:lnTo>
                  <a:cubicBezTo>
                    <a:pt x="16" y="7165"/>
                    <a:pt x="13" y="7168"/>
                    <a:pt x="8" y="7168"/>
                  </a:cubicBezTo>
                  <a:cubicBezTo>
                    <a:pt x="4" y="7168"/>
                    <a:pt x="0" y="7165"/>
                    <a:pt x="0" y="7160"/>
                  </a:cubicBezTo>
                  <a:lnTo>
                    <a:pt x="0" y="6920"/>
                  </a:lnTo>
                  <a:cubicBezTo>
                    <a:pt x="0" y="6916"/>
                    <a:pt x="4" y="6912"/>
                    <a:pt x="8" y="6912"/>
                  </a:cubicBezTo>
                  <a:cubicBezTo>
                    <a:pt x="13" y="6912"/>
                    <a:pt x="16" y="6916"/>
                    <a:pt x="16" y="6920"/>
                  </a:cubicBezTo>
                  <a:close/>
                  <a:moveTo>
                    <a:pt x="16" y="7304"/>
                  </a:moveTo>
                  <a:lnTo>
                    <a:pt x="16" y="7544"/>
                  </a:lnTo>
                  <a:cubicBezTo>
                    <a:pt x="16" y="7549"/>
                    <a:pt x="13" y="7552"/>
                    <a:pt x="8" y="7552"/>
                  </a:cubicBezTo>
                  <a:cubicBezTo>
                    <a:pt x="4" y="7552"/>
                    <a:pt x="0" y="7549"/>
                    <a:pt x="0" y="7544"/>
                  </a:cubicBezTo>
                  <a:lnTo>
                    <a:pt x="0" y="7304"/>
                  </a:lnTo>
                  <a:cubicBezTo>
                    <a:pt x="0" y="7300"/>
                    <a:pt x="4" y="7296"/>
                    <a:pt x="8" y="7296"/>
                  </a:cubicBezTo>
                  <a:cubicBezTo>
                    <a:pt x="13" y="7296"/>
                    <a:pt x="16" y="7300"/>
                    <a:pt x="16" y="7304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Line 70"/>
            <p:cNvSpPr>
              <a:spLocks noChangeShapeType="1"/>
            </p:cNvSpPr>
            <p:nvPr/>
          </p:nvSpPr>
          <p:spPr bwMode="auto">
            <a:xfrm flipV="1">
              <a:off x="4651" y="2294"/>
              <a:ext cx="4" cy="734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74"/>
            <p:cNvSpPr>
              <a:spLocks noChangeShapeType="1"/>
            </p:cNvSpPr>
            <p:nvPr/>
          </p:nvSpPr>
          <p:spPr bwMode="auto">
            <a:xfrm flipH="1">
              <a:off x="4655" y="3056"/>
              <a:ext cx="449" cy="4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75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Freeform 76"/>
            <p:cNvSpPr>
              <a:spLocks/>
            </p:cNvSpPr>
            <p:nvPr/>
          </p:nvSpPr>
          <p:spPr bwMode="auto">
            <a:xfrm>
              <a:off x="1205" y="729"/>
              <a:ext cx="521" cy="24"/>
            </a:xfrm>
            <a:custGeom>
              <a:avLst/>
              <a:gdLst>
                <a:gd name="T0" fmla="*/ 32 w 880"/>
                <a:gd name="T1" fmla="*/ 0 h 64"/>
                <a:gd name="T2" fmla="*/ 848 w 880"/>
                <a:gd name="T3" fmla="*/ 0 h 64"/>
                <a:gd name="T4" fmla="*/ 880 w 880"/>
                <a:gd name="T5" fmla="*/ 32 h 64"/>
                <a:gd name="T6" fmla="*/ 848 w 880"/>
                <a:gd name="T7" fmla="*/ 64 h 64"/>
                <a:gd name="T8" fmla="*/ 32 w 880"/>
                <a:gd name="T9" fmla="*/ 64 h 64"/>
                <a:gd name="T10" fmla="*/ 0 w 880"/>
                <a:gd name="T11" fmla="*/ 32 h 64"/>
                <a:gd name="T12" fmla="*/ 32 w 88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64">
                  <a:moveTo>
                    <a:pt x="32" y="0"/>
                  </a:moveTo>
                  <a:lnTo>
                    <a:pt x="848" y="0"/>
                  </a:lnTo>
                  <a:cubicBezTo>
                    <a:pt x="866" y="0"/>
                    <a:pt x="880" y="15"/>
                    <a:pt x="880" y="32"/>
                  </a:cubicBezTo>
                  <a:cubicBezTo>
                    <a:pt x="880" y="50"/>
                    <a:pt x="866" y="64"/>
                    <a:pt x="84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77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Line 78"/>
            <p:cNvSpPr>
              <a:spLocks noChangeShapeType="1"/>
            </p:cNvSpPr>
            <p:nvPr/>
          </p:nvSpPr>
          <p:spPr bwMode="auto">
            <a:xfrm>
              <a:off x="1206" y="729"/>
              <a:ext cx="483" cy="0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Rectangle 79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Freeform 80"/>
            <p:cNvSpPr>
              <a:spLocks noEditPoints="1"/>
            </p:cNvSpPr>
            <p:nvPr/>
          </p:nvSpPr>
          <p:spPr bwMode="auto">
            <a:xfrm>
              <a:off x="1215" y="87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7" name="Rectangle 81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8" name="Freeform 82"/>
            <p:cNvSpPr>
              <a:spLocks noEditPoints="1"/>
            </p:cNvSpPr>
            <p:nvPr/>
          </p:nvSpPr>
          <p:spPr bwMode="auto">
            <a:xfrm>
              <a:off x="1196" y="87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Rectangle 83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Freeform 84"/>
            <p:cNvSpPr>
              <a:spLocks noEditPoints="1"/>
            </p:cNvSpPr>
            <p:nvPr/>
          </p:nvSpPr>
          <p:spPr bwMode="auto">
            <a:xfrm>
              <a:off x="1215" y="116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Rectangle 85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Freeform 86"/>
            <p:cNvSpPr>
              <a:spLocks noEditPoints="1"/>
            </p:cNvSpPr>
            <p:nvPr/>
          </p:nvSpPr>
          <p:spPr bwMode="auto">
            <a:xfrm>
              <a:off x="1196" y="116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3" name="Rectangle 87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4" name="Freeform 88"/>
            <p:cNvSpPr>
              <a:spLocks noEditPoints="1"/>
            </p:cNvSpPr>
            <p:nvPr/>
          </p:nvSpPr>
          <p:spPr bwMode="auto">
            <a:xfrm>
              <a:off x="1215" y="145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5" name="Rectangle 89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6" name="Freeform 90"/>
            <p:cNvSpPr>
              <a:spLocks noEditPoints="1"/>
            </p:cNvSpPr>
            <p:nvPr/>
          </p:nvSpPr>
          <p:spPr bwMode="auto">
            <a:xfrm>
              <a:off x="1196" y="144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7" name="Rectangle 91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8" name="Freeform 92"/>
            <p:cNvSpPr>
              <a:spLocks noEditPoints="1"/>
            </p:cNvSpPr>
            <p:nvPr/>
          </p:nvSpPr>
          <p:spPr bwMode="auto">
            <a:xfrm>
              <a:off x="1215" y="174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9" name="Rectangle 93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0" name="Freeform 94"/>
            <p:cNvSpPr>
              <a:spLocks noEditPoints="1"/>
            </p:cNvSpPr>
            <p:nvPr/>
          </p:nvSpPr>
          <p:spPr bwMode="auto">
            <a:xfrm>
              <a:off x="1196" y="173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1" name="Rectangle 95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2" name="Freeform 96"/>
            <p:cNvSpPr>
              <a:spLocks noEditPoints="1"/>
            </p:cNvSpPr>
            <p:nvPr/>
          </p:nvSpPr>
          <p:spPr bwMode="auto">
            <a:xfrm>
              <a:off x="1215" y="203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3" name="Rectangle 97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4" name="Freeform 98"/>
            <p:cNvSpPr>
              <a:spLocks noEditPoints="1"/>
            </p:cNvSpPr>
            <p:nvPr/>
          </p:nvSpPr>
          <p:spPr bwMode="auto">
            <a:xfrm>
              <a:off x="1196" y="202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5" name="Rectangle 99"/>
            <p:cNvSpPr>
              <a:spLocks noChangeArrowheads="1"/>
            </p:cNvSpPr>
            <p:nvPr/>
          </p:nvSpPr>
          <p:spPr bwMode="auto">
            <a:xfrm rot="16200000">
              <a:off x="351" y="161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6" name="Rectangle 100"/>
            <p:cNvSpPr>
              <a:spLocks noChangeArrowheads="1"/>
            </p:cNvSpPr>
            <p:nvPr/>
          </p:nvSpPr>
          <p:spPr bwMode="auto">
            <a:xfrm rot="16200000">
              <a:off x="360" y="1572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7" name="Rectangle 101"/>
            <p:cNvSpPr>
              <a:spLocks noChangeArrowheads="1"/>
            </p:cNvSpPr>
            <p:nvPr/>
          </p:nvSpPr>
          <p:spPr bwMode="auto">
            <a:xfrm rot="16200000">
              <a:off x="346" y="151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8" name="Rectangle 102"/>
            <p:cNvSpPr>
              <a:spLocks noChangeArrowheads="1"/>
            </p:cNvSpPr>
            <p:nvPr/>
          </p:nvSpPr>
          <p:spPr bwMode="auto">
            <a:xfrm rot="16200000">
              <a:off x="341" y="145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9" name="Rectangle 103"/>
            <p:cNvSpPr>
              <a:spLocks noChangeArrowheads="1"/>
            </p:cNvSpPr>
            <p:nvPr/>
          </p:nvSpPr>
          <p:spPr bwMode="auto">
            <a:xfrm rot="16200000">
              <a:off x="341" y="13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0" name="Rectangle 104"/>
            <p:cNvSpPr>
              <a:spLocks noChangeArrowheads="1"/>
            </p:cNvSpPr>
            <p:nvPr/>
          </p:nvSpPr>
          <p:spPr bwMode="auto">
            <a:xfrm rot="16200000">
              <a:off x="346" y="1342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1" name="Rectangle 105"/>
            <p:cNvSpPr>
              <a:spLocks noChangeArrowheads="1"/>
            </p:cNvSpPr>
            <p:nvPr/>
          </p:nvSpPr>
          <p:spPr bwMode="auto">
            <a:xfrm rot="16200000">
              <a:off x="341" y="128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2" name="Rectangle 106"/>
            <p:cNvSpPr>
              <a:spLocks noChangeArrowheads="1"/>
            </p:cNvSpPr>
            <p:nvPr/>
          </p:nvSpPr>
          <p:spPr bwMode="auto">
            <a:xfrm rot="16200000">
              <a:off x="355" y="1237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3" name="Rectangle 107"/>
            <p:cNvSpPr>
              <a:spLocks noChangeArrowheads="1"/>
            </p:cNvSpPr>
            <p:nvPr/>
          </p:nvSpPr>
          <p:spPr bwMode="auto">
            <a:xfrm rot="16200000">
              <a:off x="351" y="119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4" name="Rectangle 108"/>
            <p:cNvSpPr>
              <a:spLocks noChangeArrowheads="1"/>
            </p:cNvSpPr>
            <p:nvPr/>
          </p:nvSpPr>
          <p:spPr bwMode="auto">
            <a:xfrm rot="16200000">
              <a:off x="370" y="115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5" name="Rectangle 109"/>
            <p:cNvSpPr>
              <a:spLocks noChangeArrowheads="1"/>
            </p:cNvSpPr>
            <p:nvPr/>
          </p:nvSpPr>
          <p:spPr bwMode="auto">
            <a:xfrm rot="16200000">
              <a:off x="365" y="112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6" name="Rectangle 110"/>
            <p:cNvSpPr>
              <a:spLocks noChangeArrowheads="1"/>
            </p:cNvSpPr>
            <p:nvPr/>
          </p:nvSpPr>
          <p:spPr bwMode="auto">
            <a:xfrm rot="16200000">
              <a:off x="337" y="106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7" name="Rectangle 111"/>
            <p:cNvSpPr>
              <a:spLocks noChangeArrowheads="1"/>
            </p:cNvSpPr>
            <p:nvPr/>
          </p:nvSpPr>
          <p:spPr bwMode="auto">
            <a:xfrm rot="16200000">
              <a:off x="355" y="1015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8" name="Rectangle 112"/>
            <p:cNvSpPr>
              <a:spLocks noChangeArrowheads="1"/>
            </p:cNvSpPr>
            <p:nvPr/>
          </p:nvSpPr>
          <p:spPr bwMode="auto">
            <a:xfrm rot="16200000">
              <a:off x="365" y="97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9" name="Rectangle 113"/>
            <p:cNvSpPr>
              <a:spLocks noChangeArrowheads="1"/>
            </p:cNvSpPr>
            <p:nvPr/>
          </p:nvSpPr>
          <p:spPr bwMode="auto">
            <a:xfrm rot="16200000">
              <a:off x="351" y="3279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0" name="Rectangle 114"/>
            <p:cNvSpPr>
              <a:spLocks noChangeArrowheads="1"/>
            </p:cNvSpPr>
            <p:nvPr/>
          </p:nvSpPr>
          <p:spPr bwMode="auto">
            <a:xfrm rot="16200000">
              <a:off x="341" y="321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1" name="Rectangle 115"/>
            <p:cNvSpPr>
              <a:spLocks noChangeArrowheads="1"/>
            </p:cNvSpPr>
            <p:nvPr/>
          </p:nvSpPr>
          <p:spPr bwMode="auto">
            <a:xfrm rot="16200000">
              <a:off x="341" y="31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2" name="Rectangle 116"/>
            <p:cNvSpPr>
              <a:spLocks noChangeArrowheads="1"/>
            </p:cNvSpPr>
            <p:nvPr/>
          </p:nvSpPr>
          <p:spPr bwMode="auto">
            <a:xfrm rot="16200000">
              <a:off x="351" y="3105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3" name="Rectangle 117"/>
            <p:cNvSpPr>
              <a:spLocks noChangeArrowheads="1"/>
            </p:cNvSpPr>
            <p:nvPr/>
          </p:nvSpPr>
          <p:spPr bwMode="auto">
            <a:xfrm rot="16200000">
              <a:off x="370" y="307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4" name="Rectangle 118"/>
            <p:cNvSpPr>
              <a:spLocks noChangeArrowheads="1"/>
            </p:cNvSpPr>
            <p:nvPr/>
          </p:nvSpPr>
          <p:spPr bwMode="auto">
            <a:xfrm rot="16200000">
              <a:off x="337" y="301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5" name="Rectangle 119"/>
            <p:cNvSpPr>
              <a:spLocks noChangeArrowheads="1"/>
            </p:cNvSpPr>
            <p:nvPr/>
          </p:nvSpPr>
          <p:spPr bwMode="auto">
            <a:xfrm rot="16200000">
              <a:off x="346" y="295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6" name="Rectangle 120"/>
            <p:cNvSpPr>
              <a:spLocks noChangeArrowheads="1"/>
            </p:cNvSpPr>
            <p:nvPr/>
          </p:nvSpPr>
          <p:spPr bwMode="auto">
            <a:xfrm rot="16200000">
              <a:off x="341" y="28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7" name="Rectangle 121"/>
            <p:cNvSpPr>
              <a:spLocks noChangeArrowheads="1"/>
            </p:cNvSpPr>
            <p:nvPr/>
          </p:nvSpPr>
          <p:spPr bwMode="auto">
            <a:xfrm rot="16200000">
              <a:off x="370" y="286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8" name="Rectangle 122"/>
            <p:cNvSpPr>
              <a:spLocks noChangeArrowheads="1"/>
            </p:cNvSpPr>
            <p:nvPr/>
          </p:nvSpPr>
          <p:spPr bwMode="auto">
            <a:xfrm rot="16200000">
              <a:off x="341" y="281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9" name="Rectangle 123"/>
            <p:cNvSpPr>
              <a:spLocks noChangeArrowheads="1"/>
            </p:cNvSpPr>
            <p:nvPr/>
          </p:nvSpPr>
          <p:spPr bwMode="auto">
            <a:xfrm rot="16200000">
              <a:off x="351" y="2763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0" name="Rectangle 124"/>
            <p:cNvSpPr>
              <a:spLocks noChangeArrowheads="1"/>
            </p:cNvSpPr>
            <p:nvPr/>
          </p:nvSpPr>
          <p:spPr bwMode="auto">
            <a:xfrm rot="16200000">
              <a:off x="318" y="2676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1" name="Rectangle 125"/>
            <p:cNvSpPr>
              <a:spLocks noChangeArrowheads="1"/>
            </p:cNvSpPr>
            <p:nvPr/>
          </p:nvSpPr>
          <p:spPr bwMode="auto">
            <a:xfrm rot="16200000">
              <a:off x="346" y="2614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2" name="Rectangle 126"/>
            <p:cNvSpPr>
              <a:spLocks noChangeArrowheads="1"/>
            </p:cNvSpPr>
            <p:nvPr/>
          </p:nvSpPr>
          <p:spPr bwMode="auto">
            <a:xfrm rot="16200000">
              <a:off x="341" y="25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3" name="Rectangle 127"/>
            <p:cNvSpPr>
              <a:spLocks noChangeArrowheads="1"/>
            </p:cNvSpPr>
            <p:nvPr/>
          </p:nvSpPr>
          <p:spPr bwMode="auto">
            <a:xfrm rot="16200000">
              <a:off x="360" y="2514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4" name="Line 128"/>
            <p:cNvSpPr>
              <a:spLocks noChangeShapeType="1"/>
            </p:cNvSpPr>
            <p:nvPr/>
          </p:nvSpPr>
          <p:spPr bwMode="auto">
            <a:xfrm>
              <a:off x="1201" y="3468"/>
              <a:ext cx="3572" cy="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5" name="Freeform 129"/>
            <p:cNvSpPr>
              <a:spLocks/>
            </p:cNvSpPr>
            <p:nvPr/>
          </p:nvSpPr>
          <p:spPr bwMode="auto">
            <a:xfrm>
              <a:off x="4754" y="3437"/>
              <a:ext cx="85" cy="56"/>
            </a:xfrm>
            <a:custGeom>
              <a:avLst/>
              <a:gdLst>
                <a:gd name="T0" fmla="*/ 144 w 144"/>
                <a:gd name="T1" fmla="*/ 83 h 151"/>
                <a:gd name="T2" fmla="*/ 0 w 144"/>
                <a:gd name="T3" fmla="*/ 147 h 151"/>
                <a:gd name="T4" fmla="*/ 2 w 144"/>
                <a:gd name="T5" fmla="*/ 151 h 151"/>
                <a:gd name="T6" fmla="*/ 2 w 144"/>
                <a:gd name="T7" fmla="*/ 0 h 151"/>
                <a:gd name="T8" fmla="*/ 0 w 144"/>
                <a:gd name="T9" fmla="*/ 3 h 151"/>
                <a:gd name="T10" fmla="*/ 144 w 144"/>
                <a:gd name="T1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51">
                  <a:moveTo>
                    <a:pt x="144" y="83"/>
                  </a:moveTo>
                  <a:lnTo>
                    <a:pt x="0" y="147"/>
                  </a:lnTo>
                  <a:lnTo>
                    <a:pt x="2" y="151"/>
                  </a:lnTo>
                  <a:cubicBezTo>
                    <a:pt x="26" y="103"/>
                    <a:pt x="26" y="48"/>
                    <a:pt x="2" y="0"/>
                  </a:cubicBezTo>
                  <a:lnTo>
                    <a:pt x="0" y="3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6" name="Rectangle 130"/>
            <p:cNvSpPr>
              <a:spLocks noChangeArrowheads="1"/>
            </p:cNvSpPr>
            <p:nvPr/>
          </p:nvSpPr>
          <p:spPr bwMode="auto">
            <a:xfrm>
              <a:off x="2466" y="3777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8" name="Rectangle 132"/>
            <p:cNvSpPr>
              <a:spLocks noChangeArrowheads="1"/>
            </p:cNvSpPr>
            <p:nvPr/>
          </p:nvSpPr>
          <p:spPr bwMode="auto">
            <a:xfrm>
              <a:off x="3143" y="3779"/>
              <a:ext cx="4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(minutes)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81" name="Rectangle 135"/>
            <p:cNvSpPr>
              <a:spLocks noChangeArrowheads="1"/>
            </p:cNvSpPr>
            <p:nvPr/>
          </p:nvSpPr>
          <p:spPr bwMode="auto">
            <a:xfrm>
              <a:off x="2058" y="3597"/>
              <a:ext cx="1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99" name="Rectangle 153"/>
            <p:cNvSpPr>
              <a:spLocks noChangeArrowheads="1"/>
            </p:cNvSpPr>
            <p:nvPr/>
          </p:nvSpPr>
          <p:spPr bwMode="auto">
            <a:xfrm rot="5400000">
              <a:off x="1809" y="2850"/>
              <a:ext cx="11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13" name="Rectangle 167"/>
            <p:cNvSpPr>
              <a:spLocks noChangeArrowheads="1"/>
            </p:cNvSpPr>
            <p:nvPr/>
          </p:nvSpPr>
          <p:spPr bwMode="auto">
            <a:xfrm>
              <a:off x="2717" y="3120"/>
              <a:ext cx="616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5" name="Rectangle 169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6" name="Freeform 170"/>
            <p:cNvSpPr>
              <a:spLocks/>
            </p:cNvSpPr>
            <p:nvPr/>
          </p:nvSpPr>
          <p:spPr bwMode="auto">
            <a:xfrm>
              <a:off x="1210" y="2019"/>
              <a:ext cx="3894" cy="18"/>
            </a:xfrm>
            <a:custGeom>
              <a:avLst/>
              <a:gdLst>
                <a:gd name="T0" fmla="*/ 24 w 6576"/>
                <a:gd name="T1" fmla="*/ 0 h 48"/>
                <a:gd name="T2" fmla="*/ 6552 w 6576"/>
                <a:gd name="T3" fmla="*/ 0 h 48"/>
                <a:gd name="T4" fmla="*/ 6576 w 6576"/>
                <a:gd name="T5" fmla="*/ 24 h 48"/>
                <a:gd name="T6" fmla="*/ 6552 w 6576"/>
                <a:gd name="T7" fmla="*/ 48 h 48"/>
                <a:gd name="T8" fmla="*/ 24 w 6576"/>
                <a:gd name="T9" fmla="*/ 48 h 48"/>
                <a:gd name="T10" fmla="*/ 0 w 6576"/>
                <a:gd name="T11" fmla="*/ 24 h 48"/>
                <a:gd name="T12" fmla="*/ 24 w 657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6" h="48">
                  <a:moveTo>
                    <a:pt x="24" y="0"/>
                  </a:moveTo>
                  <a:lnTo>
                    <a:pt x="6552" y="0"/>
                  </a:lnTo>
                  <a:cubicBezTo>
                    <a:pt x="6565" y="0"/>
                    <a:pt x="6576" y="11"/>
                    <a:pt x="6576" y="24"/>
                  </a:cubicBezTo>
                  <a:cubicBezTo>
                    <a:pt x="6576" y="37"/>
                    <a:pt x="6565" y="48"/>
                    <a:pt x="6552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7" name="Rectangle 171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8" name="Line 172"/>
            <p:cNvSpPr>
              <a:spLocks noChangeShapeType="1"/>
            </p:cNvSpPr>
            <p:nvPr/>
          </p:nvSpPr>
          <p:spPr bwMode="auto">
            <a:xfrm>
              <a:off x="1205" y="1752"/>
              <a:ext cx="3866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3" name="Rectangle 177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4" name="Freeform 178"/>
            <p:cNvSpPr>
              <a:spLocks/>
            </p:cNvSpPr>
            <p:nvPr/>
          </p:nvSpPr>
          <p:spPr bwMode="auto">
            <a:xfrm>
              <a:off x="1210" y="1164"/>
              <a:ext cx="3780" cy="18"/>
            </a:xfrm>
            <a:custGeom>
              <a:avLst/>
              <a:gdLst>
                <a:gd name="T0" fmla="*/ 24 w 6384"/>
                <a:gd name="T1" fmla="*/ 0 h 48"/>
                <a:gd name="T2" fmla="*/ 6360 w 6384"/>
                <a:gd name="T3" fmla="*/ 0 h 48"/>
                <a:gd name="T4" fmla="*/ 6384 w 6384"/>
                <a:gd name="T5" fmla="*/ 24 h 48"/>
                <a:gd name="T6" fmla="*/ 6360 w 6384"/>
                <a:gd name="T7" fmla="*/ 48 h 48"/>
                <a:gd name="T8" fmla="*/ 24 w 6384"/>
                <a:gd name="T9" fmla="*/ 48 h 48"/>
                <a:gd name="T10" fmla="*/ 0 w 6384"/>
                <a:gd name="T11" fmla="*/ 24 h 48"/>
                <a:gd name="T12" fmla="*/ 24 w 63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4" h="48">
                  <a:moveTo>
                    <a:pt x="24" y="0"/>
                  </a:moveTo>
                  <a:lnTo>
                    <a:pt x="6360" y="0"/>
                  </a:lnTo>
                  <a:cubicBezTo>
                    <a:pt x="6373" y="0"/>
                    <a:pt x="6384" y="11"/>
                    <a:pt x="6384" y="24"/>
                  </a:cubicBezTo>
                  <a:cubicBezTo>
                    <a:pt x="6384" y="37"/>
                    <a:pt x="6373" y="48"/>
                    <a:pt x="6360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5" name="Rectangle 179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6" name="Line 180"/>
            <p:cNvSpPr>
              <a:spLocks noChangeShapeType="1"/>
            </p:cNvSpPr>
            <p:nvPr/>
          </p:nvSpPr>
          <p:spPr bwMode="auto">
            <a:xfrm>
              <a:off x="1238" y="1167"/>
              <a:ext cx="3752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7" name="Rectangle 181"/>
            <p:cNvSpPr>
              <a:spLocks noChangeArrowheads="1"/>
            </p:cNvSpPr>
            <p:nvPr/>
          </p:nvSpPr>
          <p:spPr bwMode="auto">
            <a:xfrm>
              <a:off x="4887" y="1212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8" name="Rectangle 182"/>
            <p:cNvSpPr>
              <a:spLocks noChangeArrowheads="1"/>
            </p:cNvSpPr>
            <p:nvPr/>
          </p:nvSpPr>
          <p:spPr bwMode="auto">
            <a:xfrm>
              <a:off x="5484" y="1212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9" name="Rectangle 183"/>
            <p:cNvSpPr>
              <a:spLocks noChangeArrowheads="1"/>
            </p:cNvSpPr>
            <p:nvPr/>
          </p:nvSpPr>
          <p:spPr bwMode="auto">
            <a:xfrm>
              <a:off x="4894" y="1539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0" name="Rectangle 184"/>
            <p:cNvSpPr>
              <a:spLocks noChangeArrowheads="1"/>
            </p:cNvSpPr>
            <p:nvPr/>
          </p:nvSpPr>
          <p:spPr bwMode="auto">
            <a:xfrm>
              <a:off x="5492" y="1546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1" name="Rectangle 185"/>
            <p:cNvSpPr>
              <a:spLocks noChangeArrowheads="1"/>
            </p:cNvSpPr>
            <p:nvPr/>
          </p:nvSpPr>
          <p:spPr bwMode="auto">
            <a:xfrm>
              <a:off x="4905" y="1807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2" name="Rectangle 186"/>
            <p:cNvSpPr>
              <a:spLocks noChangeArrowheads="1"/>
            </p:cNvSpPr>
            <p:nvPr/>
          </p:nvSpPr>
          <p:spPr bwMode="auto">
            <a:xfrm>
              <a:off x="5501" y="1807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971223" y="186724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13"/>
          <p:cNvSpPr>
            <a:spLocks noChangeArrowheads="1"/>
          </p:cNvSpPr>
          <p:nvPr/>
        </p:nvSpPr>
        <p:spPr bwMode="auto">
          <a:xfrm>
            <a:off x="962491" y="232233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3"/>
          <p:cNvSpPr>
            <a:spLocks noChangeArrowheads="1"/>
          </p:cNvSpPr>
          <p:nvPr/>
        </p:nvSpPr>
        <p:spPr bwMode="auto">
          <a:xfrm>
            <a:off x="1008063" y="2772146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13"/>
          <p:cNvSpPr>
            <a:spLocks noChangeArrowheads="1"/>
          </p:cNvSpPr>
          <p:nvPr/>
        </p:nvSpPr>
        <p:spPr bwMode="auto">
          <a:xfrm>
            <a:off x="1017259" y="320333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13"/>
          <p:cNvSpPr>
            <a:spLocks noChangeArrowheads="1"/>
          </p:cNvSpPr>
          <p:nvPr/>
        </p:nvSpPr>
        <p:spPr bwMode="auto">
          <a:xfrm>
            <a:off x="2598738" y="4374585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Line 78"/>
          <p:cNvSpPr>
            <a:spLocks noChangeShapeType="1"/>
          </p:cNvSpPr>
          <p:nvPr/>
        </p:nvSpPr>
        <p:spPr bwMode="auto">
          <a:xfrm>
            <a:off x="3395018" y="2317939"/>
            <a:ext cx="704222" cy="233484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80"/>
          <p:cNvSpPr>
            <a:spLocks noChangeShapeType="1"/>
          </p:cNvSpPr>
          <p:nvPr/>
        </p:nvSpPr>
        <p:spPr bwMode="auto">
          <a:xfrm>
            <a:off x="1550195" y="2410620"/>
            <a:ext cx="5956301" cy="0"/>
          </a:xfrm>
          <a:prstGeom prst="line">
            <a:avLst/>
          </a:prstGeom>
          <a:noFill/>
          <a:ln w="4445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35"/>
          <p:cNvSpPr>
            <a:spLocks noChangeShapeType="1"/>
          </p:cNvSpPr>
          <p:nvPr/>
        </p:nvSpPr>
        <p:spPr bwMode="auto">
          <a:xfrm>
            <a:off x="4099240" y="2553495"/>
            <a:ext cx="376511" cy="222253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47"/>
          <p:cNvSpPr>
            <a:spLocks noEditPoints="1"/>
          </p:cNvSpPr>
          <p:nvPr/>
        </p:nvSpPr>
        <p:spPr bwMode="auto">
          <a:xfrm>
            <a:off x="3630649" y="2439564"/>
            <a:ext cx="0" cy="3350844"/>
          </a:xfrm>
          <a:custGeom>
            <a:avLst/>
            <a:gdLst>
              <a:gd name="T0" fmla="*/ 16 w 16"/>
              <a:gd name="T1" fmla="*/ 248 h 6784"/>
              <a:gd name="T2" fmla="*/ 0 w 16"/>
              <a:gd name="T3" fmla="*/ 248 h 6784"/>
              <a:gd name="T4" fmla="*/ 8 w 16"/>
              <a:gd name="T5" fmla="*/ 0 h 6784"/>
              <a:gd name="T6" fmla="*/ 16 w 16"/>
              <a:gd name="T7" fmla="*/ 392 h 6784"/>
              <a:gd name="T8" fmla="*/ 8 w 16"/>
              <a:gd name="T9" fmla="*/ 640 h 6784"/>
              <a:gd name="T10" fmla="*/ 0 w 16"/>
              <a:gd name="T11" fmla="*/ 392 h 6784"/>
              <a:gd name="T12" fmla="*/ 16 w 16"/>
              <a:gd name="T13" fmla="*/ 392 h 6784"/>
              <a:gd name="T14" fmla="*/ 16 w 16"/>
              <a:gd name="T15" fmla="*/ 1016 h 6784"/>
              <a:gd name="T16" fmla="*/ 0 w 16"/>
              <a:gd name="T17" fmla="*/ 1016 h 6784"/>
              <a:gd name="T18" fmla="*/ 8 w 16"/>
              <a:gd name="T19" fmla="*/ 768 h 6784"/>
              <a:gd name="T20" fmla="*/ 16 w 16"/>
              <a:gd name="T21" fmla="*/ 1160 h 6784"/>
              <a:gd name="T22" fmla="*/ 8 w 16"/>
              <a:gd name="T23" fmla="*/ 1408 h 6784"/>
              <a:gd name="T24" fmla="*/ 0 w 16"/>
              <a:gd name="T25" fmla="*/ 1160 h 6784"/>
              <a:gd name="T26" fmla="*/ 16 w 16"/>
              <a:gd name="T27" fmla="*/ 1160 h 6784"/>
              <a:gd name="T28" fmla="*/ 16 w 16"/>
              <a:gd name="T29" fmla="*/ 1784 h 6784"/>
              <a:gd name="T30" fmla="*/ 0 w 16"/>
              <a:gd name="T31" fmla="*/ 1784 h 6784"/>
              <a:gd name="T32" fmla="*/ 8 w 16"/>
              <a:gd name="T33" fmla="*/ 1536 h 6784"/>
              <a:gd name="T34" fmla="*/ 16 w 16"/>
              <a:gd name="T35" fmla="*/ 1928 h 6784"/>
              <a:gd name="T36" fmla="*/ 8 w 16"/>
              <a:gd name="T37" fmla="*/ 2176 h 6784"/>
              <a:gd name="T38" fmla="*/ 0 w 16"/>
              <a:gd name="T39" fmla="*/ 1928 h 6784"/>
              <a:gd name="T40" fmla="*/ 16 w 16"/>
              <a:gd name="T41" fmla="*/ 1928 h 6784"/>
              <a:gd name="T42" fmla="*/ 16 w 16"/>
              <a:gd name="T43" fmla="*/ 2552 h 6784"/>
              <a:gd name="T44" fmla="*/ 0 w 16"/>
              <a:gd name="T45" fmla="*/ 2552 h 6784"/>
              <a:gd name="T46" fmla="*/ 8 w 16"/>
              <a:gd name="T47" fmla="*/ 2304 h 6784"/>
              <a:gd name="T48" fmla="*/ 16 w 16"/>
              <a:gd name="T49" fmla="*/ 2696 h 6784"/>
              <a:gd name="T50" fmla="*/ 8 w 16"/>
              <a:gd name="T51" fmla="*/ 2944 h 6784"/>
              <a:gd name="T52" fmla="*/ 0 w 16"/>
              <a:gd name="T53" fmla="*/ 2696 h 6784"/>
              <a:gd name="T54" fmla="*/ 16 w 16"/>
              <a:gd name="T55" fmla="*/ 2696 h 6784"/>
              <a:gd name="T56" fmla="*/ 16 w 16"/>
              <a:gd name="T57" fmla="*/ 3320 h 6784"/>
              <a:gd name="T58" fmla="*/ 0 w 16"/>
              <a:gd name="T59" fmla="*/ 3320 h 6784"/>
              <a:gd name="T60" fmla="*/ 8 w 16"/>
              <a:gd name="T61" fmla="*/ 3072 h 6784"/>
              <a:gd name="T62" fmla="*/ 16 w 16"/>
              <a:gd name="T63" fmla="*/ 3464 h 6784"/>
              <a:gd name="T64" fmla="*/ 8 w 16"/>
              <a:gd name="T65" fmla="*/ 3712 h 6784"/>
              <a:gd name="T66" fmla="*/ 0 w 16"/>
              <a:gd name="T67" fmla="*/ 3464 h 6784"/>
              <a:gd name="T68" fmla="*/ 16 w 16"/>
              <a:gd name="T69" fmla="*/ 3464 h 6784"/>
              <a:gd name="T70" fmla="*/ 16 w 16"/>
              <a:gd name="T71" fmla="*/ 4088 h 6784"/>
              <a:gd name="T72" fmla="*/ 0 w 16"/>
              <a:gd name="T73" fmla="*/ 4088 h 6784"/>
              <a:gd name="T74" fmla="*/ 8 w 16"/>
              <a:gd name="T75" fmla="*/ 3840 h 6784"/>
              <a:gd name="T76" fmla="*/ 16 w 16"/>
              <a:gd name="T77" fmla="*/ 4232 h 6784"/>
              <a:gd name="T78" fmla="*/ 8 w 16"/>
              <a:gd name="T79" fmla="*/ 4480 h 6784"/>
              <a:gd name="T80" fmla="*/ 0 w 16"/>
              <a:gd name="T81" fmla="*/ 4232 h 6784"/>
              <a:gd name="T82" fmla="*/ 16 w 16"/>
              <a:gd name="T83" fmla="*/ 4232 h 6784"/>
              <a:gd name="T84" fmla="*/ 16 w 16"/>
              <a:gd name="T85" fmla="*/ 4856 h 6784"/>
              <a:gd name="T86" fmla="*/ 0 w 16"/>
              <a:gd name="T87" fmla="*/ 4856 h 6784"/>
              <a:gd name="T88" fmla="*/ 8 w 16"/>
              <a:gd name="T89" fmla="*/ 4608 h 6784"/>
              <a:gd name="T90" fmla="*/ 16 w 16"/>
              <a:gd name="T91" fmla="*/ 5000 h 6784"/>
              <a:gd name="T92" fmla="*/ 8 w 16"/>
              <a:gd name="T93" fmla="*/ 5248 h 6784"/>
              <a:gd name="T94" fmla="*/ 0 w 16"/>
              <a:gd name="T95" fmla="*/ 5000 h 6784"/>
              <a:gd name="T96" fmla="*/ 16 w 16"/>
              <a:gd name="T97" fmla="*/ 5000 h 6784"/>
              <a:gd name="T98" fmla="*/ 16 w 16"/>
              <a:gd name="T99" fmla="*/ 5624 h 6784"/>
              <a:gd name="T100" fmla="*/ 0 w 16"/>
              <a:gd name="T101" fmla="*/ 5624 h 6784"/>
              <a:gd name="T102" fmla="*/ 8 w 16"/>
              <a:gd name="T103" fmla="*/ 5376 h 6784"/>
              <a:gd name="T104" fmla="*/ 16 w 16"/>
              <a:gd name="T105" fmla="*/ 5768 h 6784"/>
              <a:gd name="T106" fmla="*/ 8 w 16"/>
              <a:gd name="T107" fmla="*/ 6016 h 6784"/>
              <a:gd name="T108" fmla="*/ 0 w 16"/>
              <a:gd name="T109" fmla="*/ 5768 h 6784"/>
              <a:gd name="T110" fmla="*/ 16 w 16"/>
              <a:gd name="T111" fmla="*/ 5768 h 6784"/>
              <a:gd name="T112" fmla="*/ 16 w 16"/>
              <a:gd name="T113" fmla="*/ 6392 h 6784"/>
              <a:gd name="T114" fmla="*/ 0 w 16"/>
              <a:gd name="T115" fmla="*/ 6392 h 6784"/>
              <a:gd name="T116" fmla="*/ 8 w 16"/>
              <a:gd name="T117" fmla="*/ 6144 h 6784"/>
              <a:gd name="T118" fmla="*/ 16 w 16"/>
              <a:gd name="T119" fmla="*/ 6536 h 6784"/>
              <a:gd name="T120" fmla="*/ 8 w 16"/>
              <a:gd name="T121" fmla="*/ 6784 h 6784"/>
              <a:gd name="T122" fmla="*/ 0 w 16"/>
              <a:gd name="T123" fmla="*/ 6536 h 6784"/>
              <a:gd name="T124" fmla="*/ 16 w 16"/>
              <a:gd name="T125" fmla="*/ 6536 h 6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" h="6784">
                <a:moveTo>
                  <a:pt x="16" y="8"/>
                </a:moveTo>
                <a:lnTo>
                  <a:pt x="16" y="248"/>
                </a:lnTo>
                <a:cubicBezTo>
                  <a:pt x="16" y="253"/>
                  <a:pt x="13" y="256"/>
                  <a:pt x="8" y="256"/>
                </a:cubicBezTo>
                <a:cubicBezTo>
                  <a:pt x="4" y="256"/>
                  <a:pt x="0" y="253"/>
                  <a:pt x="0" y="248"/>
                </a:cubicBez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cubicBezTo>
                  <a:pt x="13" y="0"/>
                  <a:pt x="16" y="4"/>
                  <a:pt x="16" y="8"/>
                </a:cubicBezTo>
                <a:close/>
                <a:moveTo>
                  <a:pt x="16" y="392"/>
                </a:moveTo>
                <a:lnTo>
                  <a:pt x="16" y="632"/>
                </a:lnTo>
                <a:cubicBezTo>
                  <a:pt x="16" y="637"/>
                  <a:pt x="13" y="640"/>
                  <a:pt x="8" y="640"/>
                </a:cubicBezTo>
                <a:cubicBezTo>
                  <a:pt x="4" y="640"/>
                  <a:pt x="0" y="637"/>
                  <a:pt x="0" y="632"/>
                </a:cubicBezTo>
                <a:lnTo>
                  <a:pt x="0" y="392"/>
                </a:lnTo>
                <a:cubicBezTo>
                  <a:pt x="0" y="388"/>
                  <a:pt x="4" y="384"/>
                  <a:pt x="8" y="384"/>
                </a:cubicBezTo>
                <a:cubicBezTo>
                  <a:pt x="13" y="384"/>
                  <a:pt x="16" y="388"/>
                  <a:pt x="16" y="392"/>
                </a:cubicBezTo>
                <a:close/>
                <a:moveTo>
                  <a:pt x="16" y="776"/>
                </a:moveTo>
                <a:lnTo>
                  <a:pt x="16" y="1016"/>
                </a:lnTo>
                <a:cubicBezTo>
                  <a:pt x="16" y="1021"/>
                  <a:pt x="13" y="1024"/>
                  <a:pt x="8" y="1024"/>
                </a:cubicBezTo>
                <a:cubicBezTo>
                  <a:pt x="4" y="1024"/>
                  <a:pt x="0" y="1021"/>
                  <a:pt x="0" y="1016"/>
                </a:cubicBezTo>
                <a:lnTo>
                  <a:pt x="0" y="776"/>
                </a:lnTo>
                <a:cubicBezTo>
                  <a:pt x="0" y="772"/>
                  <a:pt x="4" y="768"/>
                  <a:pt x="8" y="768"/>
                </a:cubicBezTo>
                <a:cubicBezTo>
                  <a:pt x="13" y="768"/>
                  <a:pt x="16" y="772"/>
                  <a:pt x="16" y="776"/>
                </a:cubicBezTo>
                <a:close/>
                <a:moveTo>
                  <a:pt x="16" y="1160"/>
                </a:moveTo>
                <a:lnTo>
                  <a:pt x="16" y="1400"/>
                </a:lnTo>
                <a:cubicBezTo>
                  <a:pt x="16" y="1405"/>
                  <a:pt x="13" y="1408"/>
                  <a:pt x="8" y="1408"/>
                </a:cubicBezTo>
                <a:cubicBezTo>
                  <a:pt x="4" y="1408"/>
                  <a:pt x="0" y="1405"/>
                  <a:pt x="0" y="1400"/>
                </a:cubicBezTo>
                <a:lnTo>
                  <a:pt x="0" y="1160"/>
                </a:lnTo>
                <a:cubicBezTo>
                  <a:pt x="0" y="1156"/>
                  <a:pt x="4" y="1152"/>
                  <a:pt x="8" y="1152"/>
                </a:cubicBezTo>
                <a:cubicBezTo>
                  <a:pt x="13" y="1152"/>
                  <a:pt x="16" y="1156"/>
                  <a:pt x="16" y="1160"/>
                </a:cubicBezTo>
                <a:close/>
                <a:moveTo>
                  <a:pt x="16" y="1544"/>
                </a:moveTo>
                <a:lnTo>
                  <a:pt x="16" y="1784"/>
                </a:lnTo>
                <a:cubicBezTo>
                  <a:pt x="16" y="1789"/>
                  <a:pt x="13" y="1792"/>
                  <a:pt x="8" y="1792"/>
                </a:cubicBezTo>
                <a:cubicBezTo>
                  <a:pt x="4" y="1792"/>
                  <a:pt x="0" y="1789"/>
                  <a:pt x="0" y="1784"/>
                </a:cubicBezTo>
                <a:lnTo>
                  <a:pt x="0" y="1544"/>
                </a:lnTo>
                <a:cubicBezTo>
                  <a:pt x="0" y="1540"/>
                  <a:pt x="4" y="1536"/>
                  <a:pt x="8" y="1536"/>
                </a:cubicBezTo>
                <a:cubicBezTo>
                  <a:pt x="13" y="1536"/>
                  <a:pt x="16" y="1540"/>
                  <a:pt x="16" y="1544"/>
                </a:cubicBezTo>
                <a:close/>
                <a:moveTo>
                  <a:pt x="16" y="1928"/>
                </a:moveTo>
                <a:lnTo>
                  <a:pt x="16" y="2168"/>
                </a:lnTo>
                <a:cubicBezTo>
                  <a:pt x="16" y="2173"/>
                  <a:pt x="13" y="2176"/>
                  <a:pt x="8" y="2176"/>
                </a:cubicBezTo>
                <a:cubicBezTo>
                  <a:pt x="4" y="2176"/>
                  <a:pt x="0" y="2173"/>
                  <a:pt x="0" y="2168"/>
                </a:cubicBezTo>
                <a:lnTo>
                  <a:pt x="0" y="1928"/>
                </a:lnTo>
                <a:cubicBezTo>
                  <a:pt x="0" y="1924"/>
                  <a:pt x="4" y="1920"/>
                  <a:pt x="8" y="1920"/>
                </a:cubicBezTo>
                <a:cubicBezTo>
                  <a:pt x="13" y="1920"/>
                  <a:pt x="16" y="1924"/>
                  <a:pt x="16" y="1928"/>
                </a:cubicBezTo>
                <a:close/>
                <a:moveTo>
                  <a:pt x="16" y="2312"/>
                </a:moveTo>
                <a:lnTo>
                  <a:pt x="16" y="2552"/>
                </a:lnTo>
                <a:cubicBezTo>
                  <a:pt x="16" y="2557"/>
                  <a:pt x="13" y="2560"/>
                  <a:pt x="8" y="2560"/>
                </a:cubicBezTo>
                <a:cubicBezTo>
                  <a:pt x="4" y="2560"/>
                  <a:pt x="0" y="2557"/>
                  <a:pt x="0" y="2552"/>
                </a:cubicBezTo>
                <a:lnTo>
                  <a:pt x="0" y="2312"/>
                </a:lnTo>
                <a:cubicBezTo>
                  <a:pt x="0" y="2308"/>
                  <a:pt x="4" y="2304"/>
                  <a:pt x="8" y="2304"/>
                </a:cubicBezTo>
                <a:cubicBezTo>
                  <a:pt x="13" y="2304"/>
                  <a:pt x="16" y="2308"/>
                  <a:pt x="16" y="2312"/>
                </a:cubicBezTo>
                <a:close/>
                <a:moveTo>
                  <a:pt x="16" y="2696"/>
                </a:moveTo>
                <a:lnTo>
                  <a:pt x="16" y="2936"/>
                </a:lnTo>
                <a:cubicBezTo>
                  <a:pt x="16" y="2941"/>
                  <a:pt x="13" y="2944"/>
                  <a:pt x="8" y="2944"/>
                </a:cubicBezTo>
                <a:cubicBezTo>
                  <a:pt x="4" y="2944"/>
                  <a:pt x="0" y="2941"/>
                  <a:pt x="0" y="2936"/>
                </a:cubicBezTo>
                <a:lnTo>
                  <a:pt x="0" y="2696"/>
                </a:lnTo>
                <a:cubicBezTo>
                  <a:pt x="0" y="2692"/>
                  <a:pt x="4" y="2688"/>
                  <a:pt x="8" y="2688"/>
                </a:cubicBezTo>
                <a:cubicBezTo>
                  <a:pt x="13" y="2688"/>
                  <a:pt x="16" y="2692"/>
                  <a:pt x="16" y="2696"/>
                </a:cubicBezTo>
                <a:close/>
                <a:moveTo>
                  <a:pt x="16" y="3080"/>
                </a:moveTo>
                <a:lnTo>
                  <a:pt x="16" y="3320"/>
                </a:lnTo>
                <a:cubicBezTo>
                  <a:pt x="16" y="3325"/>
                  <a:pt x="13" y="3328"/>
                  <a:pt x="8" y="3328"/>
                </a:cubicBezTo>
                <a:cubicBezTo>
                  <a:pt x="4" y="3328"/>
                  <a:pt x="0" y="3325"/>
                  <a:pt x="0" y="3320"/>
                </a:cubicBezTo>
                <a:lnTo>
                  <a:pt x="0" y="3080"/>
                </a:lnTo>
                <a:cubicBezTo>
                  <a:pt x="0" y="3076"/>
                  <a:pt x="4" y="3072"/>
                  <a:pt x="8" y="3072"/>
                </a:cubicBezTo>
                <a:cubicBezTo>
                  <a:pt x="13" y="3072"/>
                  <a:pt x="16" y="3076"/>
                  <a:pt x="16" y="3080"/>
                </a:cubicBezTo>
                <a:close/>
                <a:moveTo>
                  <a:pt x="16" y="3464"/>
                </a:moveTo>
                <a:lnTo>
                  <a:pt x="16" y="3704"/>
                </a:lnTo>
                <a:cubicBezTo>
                  <a:pt x="16" y="3709"/>
                  <a:pt x="13" y="3712"/>
                  <a:pt x="8" y="3712"/>
                </a:cubicBezTo>
                <a:cubicBezTo>
                  <a:pt x="4" y="3712"/>
                  <a:pt x="0" y="3709"/>
                  <a:pt x="0" y="3704"/>
                </a:cubicBezTo>
                <a:lnTo>
                  <a:pt x="0" y="3464"/>
                </a:lnTo>
                <a:cubicBezTo>
                  <a:pt x="0" y="3460"/>
                  <a:pt x="4" y="3456"/>
                  <a:pt x="8" y="3456"/>
                </a:cubicBezTo>
                <a:cubicBezTo>
                  <a:pt x="13" y="3456"/>
                  <a:pt x="16" y="3460"/>
                  <a:pt x="16" y="3464"/>
                </a:cubicBezTo>
                <a:close/>
                <a:moveTo>
                  <a:pt x="16" y="3848"/>
                </a:moveTo>
                <a:lnTo>
                  <a:pt x="16" y="4088"/>
                </a:lnTo>
                <a:cubicBezTo>
                  <a:pt x="16" y="4093"/>
                  <a:pt x="13" y="4096"/>
                  <a:pt x="8" y="4096"/>
                </a:cubicBezTo>
                <a:cubicBezTo>
                  <a:pt x="4" y="4096"/>
                  <a:pt x="0" y="4093"/>
                  <a:pt x="0" y="4088"/>
                </a:cubicBezTo>
                <a:lnTo>
                  <a:pt x="0" y="3848"/>
                </a:lnTo>
                <a:cubicBezTo>
                  <a:pt x="0" y="3844"/>
                  <a:pt x="4" y="3840"/>
                  <a:pt x="8" y="3840"/>
                </a:cubicBezTo>
                <a:cubicBezTo>
                  <a:pt x="13" y="3840"/>
                  <a:pt x="16" y="3844"/>
                  <a:pt x="16" y="3848"/>
                </a:cubicBezTo>
                <a:close/>
                <a:moveTo>
                  <a:pt x="16" y="4232"/>
                </a:moveTo>
                <a:lnTo>
                  <a:pt x="16" y="4472"/>
                </a:lnTo>
                <a:cubicBezTo>
                  <a:pt x="16" y="4477"/>
                  <a:pt x="13" y="4480"/>
                  <a:pt x="8" y="4480"/>
                </a:cubicBezTo>
                <a:cubicBezTo>
                  <a:pt x="4" y="4480"/>
                  <a:pt x="0" y="4477"/>
                  <a:pt x="0" y="4472"/>
                </a:cubicBezTo>
                <a:lnTo>
                  <a:pt x="0" y="4232"/>
                </a:lnTo>
                <a:cubicBezTo>
                  <a:pt x="0" y="4228"/>
                  <a:pt x="4" y="4224"/>
                  <a:pt x="8" y="4224"/>
                </a:cubicBezTo>
                <a:cubicBezTo>
                  <a:pt x="13" y="4224"/>
                  <a:pt x="16" y="4228"/>
                  <a:pt x="16" y="4232"/>
                </a:cubicBezTo>
                <a:close/>
                <a:moveTo>
                  <a:pt x="16" y="4616"/>
                </a:moveTo>
                <a:lnTo>
                  <a:pt x="16" y="4856"/>
                </a:lnTo>
                <a:cubicBezTo>
                  <a:pt x="16" y="4861"/>
                  <a:pt x="13" y="4864"/>
                  <a:pt x="8" y="4864"/>
                </a:cubicBezTo>
                <a:cubicBezTo>
                  <a:pt x="4" y="4864"/>
                  <a:pt x="0" y="4861"/>
                  <a:pt x="0" y="4856"/>
                </a:cubicBezTo>
                <a:lnTo>
                  <a:pt x="0" y="4616"/>
                </a:lnTo>
                <a:cubicBezTo>
                  <a:pt x="0" y="4612"/>
                  <a:pt x="4" y="4608"/>
                  <a:pt x="8" y="4608"/>
                </a:cubicBezTo>
                <a:cubicBezTo>
                  <a:pt x="13" y="4608"/>
                  <a:pt x="16" y="4612"/>
                  <a:pt x="16" y="4616"/>
                </a:cubicBezTo>
                <a:close/>
                <a:moveTo>
                  <a:pt x="16" y="5000"/>
                </a:moveTo>
                <a:lnTo>
                  <a:pt x="16" y="5240"/>
                </a:lnTo>
                <a:cubicBezTo>
                  <a:pt x="16" y="5245"/>
                  <a:pt x="13" y="5248"/>
                  <a:pt x="8" y="5248"/>
                </a:cubicBezTo>
                <a:cubicBezTo>
                  <a:pt x="4" y="5248"/>
                  <a:pt x="0" y="5245"/>
                  <a:pt x="0" y="5240"/>
                </a:cubicBezTo>
                <a:lnTo>
                  <a:pt x="0" y="5000"/>
                </a:lnTo>
                <a:cubicBezTo>
                  <a:pt x="0" y="4996"/>
                  <a:pt x="4" y="4992"/>
                  <a:pt x="8" y="4992"/>
                </a:cubicBezTo>
                <a:cubicBezTo>
                  <a:pt x="13" y="4992"/>
                  <a:pt x="16" y="4996"/>
                  <a:pt x="16" y="5000"/>
                </a:cubicBezTo>
                <a:close/>
                <a:moveTo>
                  <a:pt x="16" y="5384"/>
                </a:moveTo>
                <a:lnTo>
                  <a:pt x="16" y="5624"/>
                </a:lnTo>
                <a:cubicBezTo>
                  <a:pt x="16" y="5629"/>
                  <a:pt x="13" y="5632"/>
                  <a:pt x="8" y="5632"/>
                </a:cubicBezTo>
                <a:cubicBezTo>
                  <a:pt x="4" y="5632"/>
                  <a:pt x="0" y="5629"/>
                  <a:pt x="0" y="5624"/>
                </a:cubicBezTo>
                <a:lnTo>
                  <a:pt x="0" y="5384"/>
                </a:lnTo>
                <a:cubicBezTo>
                  <a:pt x="0" y="5380"/>
                  <a:pt x="4" y="5376"/>
                  <a:pt x="8" y="5376"/>
                </a:cubicBezTo>
                <a:cubicBezTo>
                  <a:pt x="13" y="5376"/>
                  <a:pt x="16" y="5380"/>
                  <a:pt x="16" y="5384"/>
                </a:cubicBezTo>
                <a:close/>
                <a:moveTo>
                  <a:pt x="16" y="5768"/>
                </a:moveTo>
                <a:lnTo>
                  <a:pt x="16" y="6008"/>
                </a:lnTo>
                <a:cubicBezTo>
                  <a:pt x="16" y="6013"/>
                  <a:pt x="13" y="6016"/>
                  <a:pt x="8" y="6016"/>
                </a:cubicBezTo>
                <a:cubicBezTo>
                  <a:pt x="4" y="6016"/>
                  <a:pt x="0" y="6013"/>
                  <a:pt x="0" y="6008"/>
                </a:cubicBezTo>
                <a:lnTo>
                  <a:pt x="0" y="5768"/>
                </a:lnTo>
                <a:cubicBezTo>
                  <a:pt x="0" y="5764"/>
                  <a:pt x="4" y="5760"/>
                  <a:pt x="8" y="5760"/>
                </a:cubicBezTo>
                <a:cubicBezTo>
                  <a:pt x="13" y="5760"/>
                  <a:pt x="16" y="5764"/>
                  <a:pt x="16" y="5768"/>
                </a:cubicBezTo>
                <a:close/>
                <a:moveTo>
                  <a:pt x="16" y="6152"/>
                </a:moveTo>
                <a:lnTo>
                  <a:pt x="16" y="6392"/>
                </a:lnTo>
                <a:cubicBezTo>
                  <a:pt x="16" y="6397"/>
                  <a:pt x="13" y="6400"/>
                  <a:pt x="8" y="6400"/>
                </a:cubicBezTo>
                <a:cubicBezTo>
                  <a:pt x="4" y="6400"/>
                  <a:pt x="0" y="6397"/>
                  <a:pt x="0" y="6392"/>
                </a:cubicBezTo>
                <a:lnTo>
                  <a:pt x="0" y="6152"/>
                </a:lnTo>
                <a:cubicBezTo>
                  <a:pt x="0" y="6148"/>
                  <a:pt x="4" y="6144"/>
                  <a:pt x="8" y="6144"/>
                </a:cubicBezTo>
                <a:cubicBezTo>
                  <a:pt x="13" y="6144"/>
                  <a:pt x="16" y="6148"/>
                  <a:pt x="16" y="6152"/>
                </a:cubicBezTo>
                <a:close/>
                <a:moveTo>
                  <a:pt x="16" y="6536"/>
                </a:moveTo>
                <a:lnTo>
                  <a:pt x="16" y="6776"/>
                </a:lnTo>
                <a:cubicBezTo>
                  <a:pt x="16" y="6781"/>
                  <a:pt x="13" y="6784"/>
                  <a:pt x="8" y="6784"/>
                </a:cubicBezTo>
                <a:cubicBezTo>
                  <a:pt x="4" y="6784"/>
                  <a:pt x="0" y="6781"/>
                  <a:pt x="0" y="6776"/>
                </a:cubicBezTo>
                <a:lnTo>
                  <a:pt x="0" y="6536"/>
                </a:lnTo>
                <a:cubicBezTo>
                  <a:pt x="0" y="6532"/>
                  <a:pt x="4" y="6528"/>
                  <a:pt x="8" y="6528"/>
                </a:cubicBezTo>
                <a:cubicBezTo>
                  <a:pt x="13" y="6528"/>
                  <a:pt x="16" y="6532"/>
                  <a:pt x="16" y="6536"/>
                </a:cubicBezTo>
                <a:close/>
              </a:path>
            </a:pathLst>
          </a:custGeom>
          <a:solidFill>
            <a:srgbClr val="404040"/>
          </a:solidFill>
          <a:ln w="14288" cap="flat">
            <a:solidFill>
              <a:srgbClr val="40404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64" name="Line 62"/>
          <p:cNvSpPr>
            <a:spLocks noChangeShapeType="1"/>
          </p:cNvSpPr>
          <p:nvPr/>
        </p:nvSpPr>
        <p:spPr bwMode="auto">
          <a:xfrm flipH="1" flipV="1">
            <a:off x="3019153" y="4477545"/>
            <a:ext cx="638444" cy="2751"/>
          </a:xfrm>
          <a:prstGeom prst="line">
            <a:avLst/>
          </a:prstGeom>
          <a:noFill/>
          <a:ln w="603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58"/>
          <p:cNvSpPr>
            <a:spLocks noChangeShapeType="1"/>
          </p:cNvSpPr>
          <p:nvPr/>
        </p:nvSpPr>
        <p:spPr bwMode="auto">
          <a:xfrm flipV="1">
            <a:off x="3662959" y="4083231"/>
            <a:ext cx="267" cy="370685"/>
          </a:xfrm>
          <a:prstGeom prst="line">
            <a:avLst/>
          </a:prstGeom>
          <a:noFill/>
          <a:ln w="603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4554436" y="5823992"/>
            <a:ext cx="270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&lt;=2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536951" y="5826920"/>
            <a:ext cx="271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&lt;=1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Line 35"/>
          <p:cNvSpPr>
            <a:spLocks noChangeShapeType="1"/>
          </p:cNvSpPr>
          <p:nvPr/>
        </p:nvSpPr>
        <p:spPr bwMode="auto">
          <a:xfrm>
            <a:off x="4498977" y="2786858"/>
            <a:ext cx="652734" cy="217489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35"/>
          <p:cNvSpPr>
            <a:spLocks noChangeShapeType="1"/>
          </p:cNvSpPr>
          <p:nvPr/>
        </p:nvSpPr>
        <p:spPr bwMode="auto">
          <a:xfrm flipV="1">
            <a:off x="5172348" y="2975688"/>
            <a:ext cx="734739" cy="34923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H="1" flipV="1">
            <a:off x="4664740" y="3735998"/>
            <a:ext cx="2375823" cy="3362"/>
          </a:xfrm>
          <a:prstGeom prst="line">
            <a:avLst/>
          </a:prstGeom>
          <a:noFill/>
          <a:ln w="603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 flipV="1">
            <a:off x="4664074" y="3751865"/>
            <a:ext cx="1" cy="331979"/>
          </a:xfrm>
          <a:prstGeom prst="line">
            <a:avLst/>
          </a:prstGeom>
          <a:noFill/>
          <a:ln w="603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47"/>
          <p:cNvSpPr>
            <a:spLocks noEditPoints="1"/>
          </p:cNvSpPr>
          <p:nvPr/>
        </p:nvSpPr>
        <p:spPr bwMode="auto">
          <a:xfrm>
            <a:off x="4647883" y="2904830"/>
            <a:ext cx="0" cy="2847475"/>
          </a:xfrm>
          <a:custGeom>
            <a:avLst/>
            <a:gdLst>
              <a:gd name="T0" fmla="*/ 16 w 16"/>
              <a:gd name="T1" fmla="*/ 248 h 6784"/>
              <a:gd name="T2" fmla="*/ 0 w 16"/>
              <a:gd name="T3" fmla="*/ 248 h 6784"/>
              <a:gd name="T4" fmla="*/ 8 w 16"/>
              <a:gd name="T5" fmla="*/ 0 h 6784"/>
              <a:gd name="T6" fmla="*/ 16 w 16"/>
              <a:gd name="T7" fmla="*/ 392 h 6784"/>
              <a:gd name="T8" fmla="*/ 8 w 16"/>
              <a:gd name="T9" fmla="*/ 640 h 6784"/>
              <a:gd name="T10" fmla="*/ 0 w 16"/>
              <a:gd name="T11" fmla="*/ 392 h 6784"/>
              <a:gd name="T12" fmla="*/ 16 w 16"/>
              <a:gd name="T13" fmla="*/ 392 h 6784"/>
              <a:gd name="T14" fmla="*/ 16 w 16"/>
              <a:gd name="T15" fmla="*/ 1016 h 6784"/>
              <a:gd name="T16" fmla="*/ 0 w 16"/>
              <a:gd name="T17" fmla="*/ 1016 h 6784"/>
              <a:gd name="T18" fmla="*/ 8 w 16"/>
              <a:gd name="T19" fmla="*/ 768 h 6784"/>
              <a:gd name="T20" fmla="*/ 16 w 16"/>
              <a:gd name="T21" fmla="*/ 1160 h 6784"/>
              <a:gd name="T22" fmla="*/ 8 w 16"/>
              <a:gd name="T23" fmla="*/ 1408 h 6784"/>
              <a:gd name="T24" fmla="*/ 0 w 16"/>
              <a:gd name="T25" fmla="*/ 1160 h 6784"/>
              <a:gd name="T26" fmla="*/ 16 w 16"/>
              <a:gd name="T27" fmla="*/ 1160 h 6784"/>
              <a:gd name="T28" fmla="*/ 16 w 16"/>
              <a:gd name="T29" fmla="*/ 1784 h 6784"/>
              <a:gd name="T30" fmla="*/ 0 w 16"/>
              <a:gd name="T31" fmla="*/ 1784 h 6784"/>
              <a:gd name="T32" fmla="*/ 8 w 16"/>
              <a:gd name="T33" fmla="*/ 1536 h 6784"/>
              <a:gd name="T34" fmla="*/ 16 w 16"/>
              <a:gd name="T35" fmla="*/ 1928 h 6784"/>
              <a:gd name="T36" fmla="*/ 8 w 16"/>
              <a:gd name="T37" fmla="*/ 2176 h 6784"/>
              <a:gd name="T38" fmla="*/ 0 w 16"/>
              <a:gd name="T39" fmla="*/ 1928 h 6784"/>
              <a:gd name="T40" fmla="*/ 16 w 16"/>
              <a:gd name="T41" fmla="*/ 1928 h 6784"/>
              <a:gd name="T42" fmla="*/ 16 w 16"/>
              <a:gd name="T43" fmla="*/ 2552 h 6784"/>
              <a:gd name="T44" fmla="*/ 0 w 16"/>
              <a:gd name="T45" fmla="*/ 2552 h 6784"/>
              <a:gd name="T46" fmla="*/ 8 w 16"/>
              <a:gd name="T47" fmla="*/ 2304 h 6784"/>
              <a:gd name="T48" fmla="*/ 16 w 16"/>
              <a:gd name="T49" fmla="*/ 2696 h 6784"/>
              <a:gd name="T50" fmla="*/ 8 w 16"/>
              <a:gd name="T51" fmla="*/ 2944 h 6784"/>
              <a:gd name="T52" fmla="*/ 0 w 16"/>
              <a:gd name="T53" fmla="*/ 2696 h 6784"/>
              <a:gd name="T54" fmla="*/ 16 w 16"/>
              <a:gd name="T55" fmla="*/ 2696 h 6784"/>
              <a:gd name="T56" fmla="*/ 16 w 16"/>
              <a:gd name="T57" fmla="*/ 3320 h 6784"/>
              <a:gd name="T58" fmla="*/ 0 w 16"/>
              <a:gd name="T59" fmla="*/ 3320 h 6784"/>
              <a:gd name="T60" fmla="*/ 8 w 16"/>
              <a:gd name="T61" fmla="*/ 3072 h 6784"/>
              <a:gd name="T62" fmla="*/ 16 w 16"/>
              <a:gd name="T63" fmla="*/ 3464 h 6784"/>
              <a:gd name="T64" fmla="*/ 8 w 16"/>
              <a:gd name="T65" fmla="*/ 3712 h 6784"/>
              <a:gd name="T66" fmla="*/ 0 w 16"/>
              <a:gd name="T67" fmla="*/ 3464 h 6784"/>
              <a:gd name="T68" fmla="*/ 16 w 16"/>
              <a:gd name="T69" fmla="*/ 3464 h 6784"/>
              <a:gd name="T70" fmla="*/ 16 w 16"/>
              <a:gd name="T71" fmla="*/ 4088 h 6784"/>
              <a:gd name="T72" fmla="*/ 0 w 16"/>
              <a:gd name="T73" fmla="*/ 4088 h 6784"/>
              <a:gd name="T74" fmla="*/ 8 w 16"/>
              <a:gd name="T75" fmla="*/ 3840 h 6784"/>
              <a:gd name="T76" fmla="*/ 16 w 16"/>
              <a:gd name="T77" fmla="*/ 4232 h 6784"/>
              <a:gd name="T78" fmla="*/ 8 w 16"/>
              <a:gd name="T79" fmla="*/ 4480 h 6784"/>
              <a:gd name="T80" fmla="*/ 0 w 16"/>
              <a:gd name="T81" fmla="*/ 4232 h 6784"/>
              <a:gd name="T82" fmla="*/ 16 w 16"/>
              <a:gd name="T83" fmla="*/ 4232 h 6784"/>
              <a:gd name="T84" fmla="*/ 16 w 16"/>
              <a:gd name="T85" fmla="*/ 4856 h 6784"/>
              <a:gd name="T86" fmla="*/ 0 w 16"/>
              <a:gd name="T87" fmla="*/ 4856 h 6784"/>
              <a:gd name="T88" fmla="*/ 8 w 16"/>
              <a:gd name="T89" fmla="*/ 4608 h 6784"/>
              <a:gd name="T90" fmla="*/ 16 w 16"/>
              <a:gd name="T91" fmla="*/ 5000 h 6784"/>
              <a:gd name="T92" fmla="*/ 8 w 16"/>
              <a:gd name="T93" fmla="*/ 5248 h 6784"/>
              <a:gd name="T94" fmla="*/ 0 w 16"/>
              <a:gd name="T95" fmla="*/ 5000 h 6784"/>
              <a:gd name="T96" fmla="*/ 16 w 16"/>
              <a:gd name="T97" fmla="*/ 5000 h 6784"/>
              <a:gd name="T98" fmla="*/ 16 w 16"/>
              <a:gd name="T99" fmla="*/ 5624 h 6784"/>
              <a:gd name="T100" fmla="*/ 0 w 16"/>
              <a:gd name="T101" fmla="*/ 5624 h 6784"/>
              <a:gd name="T102" fmla="*/ 8 w 16"/>
              <a:gd name="T103" fmla="*/ 5376 h 6784"/>
              <a:gd name="T104" fmla="*/ 16 w 16"/>
              <a:gd name="T105" fmla="*/ 5768 h 6784"/>
              <a:gd name="T106" fmla="*/ 8 w 16"/>
              <a:gd name="T107" fmla="*/ 6016 h 6784"/>
              <a:gd name="T108" fmla="*/ 0 w 16"/>
              <a:gd name="T109" fmla="*/ 5768 h 6784"/>
              <a:gd name="T110" fmla="*/ 16 w 16"/>
              <a:gd name="T111" fmla="*/ 5768 h 6784"/>
              <a:gd name="T112" fmla="*/ 16 w 16"/>
              <a:gd name="T113" fmla="*/ 6392 h 6784"/>
              <a:gd name="T114" fmla="*/ 0 w 16"/>
              <a:gd name="T115" fmla="*/ 6392 h 6784"/>
              <a:gd name="T116" fmla="*/ 8 w 16"/>
              <a:gd name="T117" fmla="*/ 6144 h 6784"/>
              <a:gd name="T118" fmla="*/ 16 w 16"/>
              <a:gd name="T119" fmla="*/ 6536 h 6784"/>
              <a:gd name="T120" fmla="*/ 8 w 16"/>
              <a:gd name="T121" fmla="*/ 6784 h 6784"/>
              <a:gd name="T122" fmla="*/ 0 w 16"/>
              <a:gd name="T123" fmla="*/ 6536 h 6784"/>
              <a:gd name="T124" fmla="*/ 16 w 16"/>
              <a:gd name="T125" fmla="*/ 6536 h 6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" h="6784">
                <a:moveTo>
                  <a:pt x="16" y="8"/>
                </a:moveTo>
                <a:lnTo>
                  <a:pt x="16" y="248"/>
                </a:lnTo>
                <a:cubicBezTo>
                  <a:pt x="16" y="253"/>
                  <a:pt x="13" y="256"/>
                  <a:pt x="8" y="256"/>
                </a:cubicBezTo>
                <a:cubicBezTo>
                  <a:pt x="4" y="256"/>
                  <a:pt x="0" y="253"/>
                  <a:pt x="0" y="248"/>
                </a:cubicBez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cubicBezTo>
                  <a:pt x="13" y="0"/>
                  <a:pt x="16" y="4"/>
                  <a:pt x="16" y="8"/>
                </a:cubicBezTo>
                <a:close/>
                <a:moveTo>
                  <a:pt x="16" y="392"/>
                </a:moveTo>
                <a:lnTo>
                  <a:pt x="16" y="632"/>
                </a:lnTo>
                <a:cubicBezTo>
                  <a:pt x="16" y="637"/>
                  <a:pt x="13" y="640"/>
                  <a:pt x="8" y="640"/>
                </a:cubicBezTo>
                <a:cubicBezTo>
                  <a:pt x="4" y="640"/>
                  <a:pt x="0" y="637"/>
                  <a:pt x="0" y="632"/>
                </a:cubicBezTo>
                <a:lnTo>
                  <a:pt x="0" y="392"/>
                </a:lnTo>
                <a:cubicBezTo>
                  <a:pt x="0" y="388"/>
                  <a:pt x="4" y="384"/>
                  <a:pt x="8" y="384"/>
                </a:cubicBezTo>
                <a:cubicBezTo>
                  <a:pt x="13" y="384"/>
                  <a:pt x="16" y="388"/>
                  <a:pt x="16" y="392"/>
                </a:cubicBezTo>
                <a:close/>
                <a:moveTo>
                  <a:pt x="16" y="776"/>
                </a:moveTo>
                <a:lnTo>
                  <a:pt x="16" y="1016"/>
                </a:lnTo>
                <a:cubicBezTo>
                  <a:pt x="16" y="1021"/>
                  <a:pt x="13" y="1024"/>
                  <a:pt x="8" y="1024"/>
                </a:cubicBezTo>
                <a:cubicBezTo>
                  <a:pt x="4" y="1024"/>
                  <a:pt x="0" y="1021"/>
                  <a:pt x="0" y="1016"/>
                </a:cubicBezTo>
                <a:lnTo>
                  <a:pt x="0" y="776"/>
                </a:lnTo>
                <a:cubicBezTo>
                  <a:pt x="0" y="772"/>
                  <a:pt x="4" y="768"/>
                  <a:pt x="8" y="768"/>
                </a:cubicBezTo>
                <a:cubicBezTo>
                  <a:pt x="13" y="768"/>
                  <a:pt x="16" y="772"/>
                  <a:pt x="16" y="776"/>
                </a:cubicBezTo>
                <a:close/>
                <a:moveTo>
                  <a:pt x="16" y="1160"/>
                </a:moveTo>
                <a:lnTo>
                  <a:pt x="16" y="1400"/>
                </a:lnTo>
                <a:cubicBezTo>
                  <a:pt x="16" y="1405"/>
                  <a:pt x="13" y="1408"/>
                  <a:pt x="8" y="1408"/>
                </a:cubicBezTo>
                <a:cubicBezTo>
                  <a:pt x="4" y="1408"/>
                  <a:pt x="0" y="1405"/>
                  <a:pt x="0" y="1400"/>
                </a:cubicBezTo>
                <a:lnTo>
                  <a:pt x="0" y="1160"/>
                </a:lnTo>
                <a:cubicBezTo>
                  <a:pt x="0" y="1156"/>
                  <a:pt x="4" y="1152"/>
                  <a:pt x="8" y="1152"/>
                </a:cubicBezTo>
                <a:cubicBezTo>
                  <a:pt x="13" y="1152"/>
                  <a:pt x="16" y="1156"/>
                  <a:pt x="16" y="1160"/>
                </a:cubicBezTo>
                <a:close/>
                <a:moveTo>
                  <a:pt x="16" y="1544"/>
                </a:moveTo>
                <a:lnTo>
                  <a:pt x="16" y="1784"/>
                </a:lnTo>
                <a:cubicBezTo>
                  <a:pt x="16" y="1789"/>
                  <a:pt x="13" y="1792"/>
                  <a:pt x="8" y="1792"/>
                </a:cubicBezTo>
                <a:cubicBezTo>
                  <a:pt x="4" y="1792"/>
                  <a:pt x="0" y="1789"/>
                  <a:pt x="0" y="1784"/>
                </a:cubicBezTo>
                <a:lnTo>
                  <a:pt x="0" y="1544"/>
                </a:lnTo>
                <a:cubicBezTo>
                  <a:pt x="0" y="1540"/>
                  <a:pt x="4" y="1536"/>
                  <a:pt x="8" y="1536"/>
                </a:cubicBezTo>
                <a:cubicBezTo>
                  <a:pt x="13" y="1536"/>
                  <a:pt x="16" y="1540"/>
                  <a:pt x="16" y="1544"/>
                </a:cubicBezTo>
                <a:close/>
                <a:moveTo>
                  <a:pt x="16" y="1928"/>
                </a:moveTo>
                <a:lnTo>
                  <a:pt x="16" y="2168"/>
                </a:lnTo>
                <a:cubicBezTo>
                  <a:pt x="16" y="2173"/>
                  <a:pt x="13" y="2176"/>
                  <a:pt x="8" y="2176"/>
                </a:cubicBezTo>
                <a:cubicBezTo>
                  <a:pt x="4" y="2176"/>
                  <a:pt x="0" y="2173"/>
                  <a:pt x="0" y="2168"/>
                </a:cubicBezTo>
                <a:lnTo>
                  <a:pt x="0" y="1928"/>
                </a:lnTo>
                <a:cubicBezTo>
                  <a:pt x="0" y="1924"/>
                  <a:pt x="4" y="1920"/>
                  <a:pt x="8" y="1920"/>
                </a:cubicBezTo>
                <a:cubicBezTo>
                  <a:pt x="13" y="1920"/>
                  <a:pt x="16" y="1924"/>
                  <a:pt x="16" y="1928"/>
                </a:cubicBezTo>
                <a:close/>
                <a:moveTo>
                  <a:pt x="16" y="2312"/>
                </a:moveTo>
                <a:lnTo>
                  <a:pt x="16" y="2552"/>
                </a:lnTo>
                <a:cubicBezTo>
                  <a:pt x="16" y="2557"/>
                  <a:pt x="13" y="2560"/>
                  <a:pt x="8" y="2560"/>
                </a:cubicBezTo>
                <a:cubicBezTo>
                  <a:pt x="4" y="2560"/>
                  <a:pt x="0" y="2557"/>
                  <a:pt x="0" y="2552"/>
                </a:cubicBezTo>
                <a:lnTo>
                  <a:pt x="0" y="2312"/>
                </a:lnTo>
                <a:cubicBezTo>
                  <a:pt x="0" y="2308"/>
                  <a:pt x="4" y="2304"/>
                  <a:pt x="8" y="2304"/>
                </a:cubicBezTo>
                <a:cubicBezTo>
                  <a:pt x="13" y="2304"/>
                  <a:pt x="16" y="2308"/>
                  <a:pt x="16" y="2312"/>
                </a:cubicBezTo>
                <a:close/>
                <a:moveTo>
                  <a:pt x="16" y="2696"/>
                </a:moveTo>
                <a:lnTo>
                  <a:pt x="16" y="2936"/>
                </a:lnTo>
                <a:cubicBezTo>
                  <a:pt x="16" y="2941"/>
                  <a:pt x="13" y="2944"/>
                  <a:pt x="8" y="2944"/>
                </a:cubicBezTo>
                <a:cubicBezTo>
                  <a:pt x="4" y="2944"/>
                  <a:pt x="0" y="2941"/>
                  <a:pt x="0" y="2936"/>
                </a:cubicBezTo>
                <a:lnTo>
                  <a:pt x="0" y="2696"/>
                </a:lnTo>
                <a:cubicBezTo>
                  <a:pt x="0" y="2692"/>
                  <a:pt x="4" y="2688"/>
                  <a:pt x="8" y="2688"/>
                </a:cubicBezTo>
                <a:cubicBezTo>
                  <a:pt x="13" y="2688"/>
                  <a:pt x="16" y="2692"/>
                  <a:pt x="16" y="2696"/>
                </a:cubicBezTo>
                <a:close/>
                <a:moveTo>
                  <a:pt x="16" y="3080"/>
                </a:moveTo>
                <a:lnTo>
                  <a:pt x="16" y="3320"/>
                </a:lnTo>
                <a:cubicBezTo>
                  <a:pt x="16" y="3325"/>
                  <a:pt x="13" y="3328"/>
                  <a:pt x="8" y="3328"/>
                </a:cubicBezTo>
                <a:cubicBezTo>
                  <a:pt x="4" y="3328"/>
                  <a:pt x="0" y="3325"/>
                  <a:pt x="0" y="3320"/>
                </a:cubicBezTo>
                <a:lnTo>
                  <a:pt x="0" y="3080"/>
                </a:lnTo>
                <a:cubicBezTo>
                  <a:pt x="0" y="3076"/>
                  <a:pt x="4" y="3072"/>
                  <a:pt x="8" y="3072"/>
                </a:cubicBezTo>
                <a:cubicBezTo>
                  <a:pt x="13" y="3072"/>
                  <a:pt x="16" y="3076"/>
                  <a:pt x="16" y="3080"/>
                </a:cubicBezTo>
                <a:close/>
                <a:moveTo>
                  <a:pt x="16" y="3464"/>
                </a:moveTo>
                <a:lnTo>
                  <a:pt x="16" y="3704"/>
                </a:lnTo>
                <a:cubicBezTo>
                  <a:pt x="16" y="3709"/>
                  <a:pt x="13" y="3712"/>
                  <a:pt x="8" y="3712"/>
                </a:cubicBezTo>
                <a:cubicBezTo>
                  <a:pt x="4" y="3712"/>
                  <a:pt x="0" y="3709"/>
                  <a:pt x="0" y="3704"/>
                </a:cubicBezTo>
                <a:lnTo>
                  <a:pt x="0" y="3464"/>
                </a:lnTo>
                <a:cubicBezTo>
                  <a:pt x="0" y="3460"/>
                  <a:pt x="4" y="3456"/>
                  <a:pt x="8" y="3456"/>
                </a:cubicBezTo>
                <a:cubicBezTo>
                  <a:pt x="13" y="3456"/>
                  <a:pt x="16" y="3460"/>
                  <a:pt x="16" y="3464"/>
                </a:cubicBezTo>
                <a:close/>
                <a:moveTo>
                  <a:pt x="16" y="3848"/>
                </a:moveTo>
                <a:lnTo>
                  <a:pt x="16" y="4088"/>
                </a:lnTo>
                <a:cubicBezTo>
                  <a:pt x="16" y="4093"/>
                  <a:pt x="13" y="4096"/>
                  <a:pt x="8" y="4096"/>
                </a:cubicBezTo>
                <a:cubicBezTo>
                  <a:pt x="4" y="4096"/>
                  <a:pt x="0" y="4093"/>
                  <a:pt x="0" y="4088"/>
                </a:cubicBezTo>
                <a:lnTo>
                  <a:pt x="0" y="3848"/>
                </a:lnTo>
                <a:cubicBezTo>
                  <a:pt x="0" y="3844"/>
                  <a:pt x="4" y="3840"/>
                  <a:pt x="8" y="3840"/>
                </a:cubicBezTo>
                <a:cubicBezTo>
                  <a:pt x="13" y="3840"/>
                  <a:pt x="16" y="3844"/>
                  <a:pt x="16" y="3848"/>
                </a:cubicBezTo>
                <a:close/>
                <a:moveTo>
                  <a:pt x="16" y="4232"/>
                </a:moveTo>
                <a:lnTo>
                  <a:pt x="16" y="4472"/>
                </a:lnTo>
                <a:cubicBezTo>
                  <a:pt x="16" y="4477"/>
                  <a:pt x="13" y="4480"/>
                  <a:pt x="8" y="4480"/>
                </a:cubicBezTo>
                <a:cubicBezTo>
                  <a:pt x="4" y="4480"/>
                  <a:pt x="0" y="4477"/>
                  <a:pt x="0" y="4472"/>
                </a:cubicBezTo>
                <a:lnTo>
                  <a:pt x="0" y="4232"/>
                </a:lnTo>
                <a:cubicBezTo>
                  <a:pt x="0" y="4228"/>
                  <a:pt x="4" y="4224"/>
                  <a:pt x="8" y="4224"/>
                </a:cubicBezTo>
                <a:cubicBezTo>
                  <a:pt x="13" y="4224"/>
                  <a:pt x="16" y="4228"/>
                  <a:pt x="16" y="4232"/>
                </a:cubicBezTo>
                <a:close/>
                <a:moveTo>
                  <a:pt x="16" y="4616"/>
                </a:moveTo>
                <a:lnTo>
                  <a:pt x="16" y="4856"/>
                </a:lnTo>
                <a:cubicBezTo>
                  <a:pt x="16" y="4861"/>
                  <a:pt x="13" y="4864"/>
                  <a:pt x="8" y="4864"/>
                </a:cubicBezTo>
                <a:cubicBezTo>
                  <a:pt x="4" y="4864"/>
                  <a:pt x="0" y="4861"/>
                  <a:pt x="0" y="4856"/>
                </a:cubicBezTo>
                <a:lnTo>
                  <a:pt x="0" y="4616"/>
                </a:lnTo>
                <a:cubicBezTo>
                  <a:pt x="0" y="4612"/>
                  <a:pt x="4" y="4608"/>
                  <a:pt x="8" y="4608"/>
                </a:cubicBezTo>
                <a:cubicBezTo>
                  <a:pt x="13" y="4608"/>
                  <a:pt x="16" y="4612"/>
                  <a:pt x="16" y="4616"/>
                </a:cubicBezTo>
                <a:close/>
                <a:moveTo>
                  <a:pt x="16" y="5000"/>
                </a:moveTo>
                <a:lnTo>
                  <a:pt x="16" y="5240"/>
                </a:lnTo>
                <a:cubicBezTo>
                  <a:pt x="16" y="5245"/>
                  <a:pt x="13" y="5248"/>
                  <a:pt x="8" y="5248"/>
                </a:cubicBezTo>
                <a:cubicBezTo>
                  <a:pt x="4" y="5248"/>
                  <a:pt x="0" y="5245"/>
                  <a:pt x="0" y="5240"/>
                </a:cubicBezTo>
                <a:lnTo>
                  <a:pt x="0" y="5000"/>
                </a:lnTo>
                <a:cubicBezTo>
                  <a:pt x="0" y="4996"/>
                  <a:pt x="4" y="4992"/>
                  <a:pt x="8" y="4992"/>
                </a:cubicBezTo>
                <a:cubicBezTo>
                  <a:pt x="13" y="4992"/>
                  <a:pt x="16" y="4996"/>
                  <a:pt x="16" y="5000"/>
                </a:cubicBezTo>
                <a:close/>
                <a:moveTo>
                  <a:pt x="16" y="5384"/>
                </a:moveTo>
                <a:lnTo>
                  <a:pt x="16" y="5624"/>
                </a:lnTo>
                <a:cubicBezTo>
                  <a:pt x="16" y="5629"/>
                  <a:pt x="13" y="5632"/>
                  <a:pt x="8" y="5632"/>
                </a:cubicBezTo>
                <a:cubicBezTo>
                  <a:pt x="4" y="5632"/>
                  <a:pt x="0" y="5629"/>
                  <a:pt x="0" y="5624"/>
                </a:cubicBezTo>
                <a:lnTo>
                  <a:pt x="0" y="5384"/>
                </a:lnTo>
                <a:cubicBezTo>
                  <a:pt x="0" y="5380"/>
                  <a:pt x="4" y="5376"/>
                  <a:pt x="8" y="5376"/>
                </a:cubicBezTo>
                <a:cubicBezTo>
                  <a:pt x="13" y="5376"/>
                  <a:pt x="16" y="5380"/>
                  <a:pt x="16" y="5384"/>
                </a:cubicBezTo>
                <a:close/>
                <a:moveTo>
                  <a:pt x="16" y="5768"/>
                </a:moveTo>
                <a:lnTo>
                  <a:pt x="16" y="6008"/>
                </a:lnTo>
                <a:cubicBezTo>
                  <a:pt x="16" y="6013"/>
                  <a:pt x="13" y="6016"/>
                  <a:pt x="8" y="6016"/>
                </a:cubicBezTo>
                <a:cubicBezTo>
                  <a:pt x="4" y="6016"/>
                  <a:pt x="0" y="6013"/>
                  <a:pt x="0" y="6008"/>
                </a:cubicBezTo>
                <a:lnTo>
                  <a:pt x="0" y="5768"/>
                </a:lnTo>
                <a:cubicBezTo>
                  <a:pt x="0" y="5764"/>
                  <a:pt x="4" y="5760"/>
                  <a:pt x="8" y="5760"/>
                </a:cubicBezTo>
                <a:cubicBezTo>
                  <a:pt x="13" y="5760"/>
                  <a:pt x="16" y="5764"/>
                  <a:pt x="16" y="5768"/>
                </a:cubicBezTo>
                <a:close/>
                <a:moveTo>
                  <a:pt x="16" y="6152"/>
                </a:moveTo>
                <a:lnTo>
                  <a:pt x="16" y="6392"/>
                </a:lnTo>
                <a:cubicBezTo>
                  <a:pt x="16" y="6397"/>
                  <a:pt x="13" y="6400"/>
                  <a:pt x="8" y="6400"/>
                </a:cubicBezTo>
                <a:cubicBezTo>
                  <a:pt x="4" y="6400"/>
                  <a:pt x="0" y="6397"/>
                  <a:pt x="0" y="6392"/>
                </a:cubicBezTo>
                <a:lnTo>
                  <a:pt x="0" y="6152"/>
                </a:lnTo>
                <a:cubicBezTo>
                  <a:pt x="0" y="6148"/>
                  <a:pt x="4" y="6144"/>
                  <a:pt x="8" y="6144"/>
                </a:cubicBezTo>
                <a:cubicBezTo>
                  <a:pt x="13" y="6144"/>
                  <a:pt x="16" y="6148"/>
                  <a:pt x="16" y="6152"/>
                </a:cubicBezTo>
                <a:close/>
                <a:moveTo>
                  <a:pt x="16" y="6536"/>
                </a:moveTo>
                <a:lnTo>
                  <a:pt x="16" y="6776"/>
                </a:lnTo>
                <a:cubicBezTo>
                  <a:pt x="16" y="6781"/>
                  <a:pt x="13" y="6784"/>
                  <a:pt x="8" y="6784"/>
                </a:cubicBezTo>
                <a:cubicBezTo>
                  <a:pt x="4" y="6784"/>
                  <a:pt x="0" y="6781"/>
                  <a:pt x="0" y="6776"/>
                </a:cubicBezTo>
                <a:lnTo>
                  <a:pt x="0" y="6536"/>
                </a:lnTo>
                <a:cubicBezTo>
                  <a:pt x="0" y="6532"/>
                  <a:pt x="4" y="6528"/>
                  <a:pt x="8" y="6528"/>
                </a:cubicBezTo>
                <a:cubicBezTo>
                  <a:pt x="13" y="6528"/>
                  <a:pt x="16" y="6532"/>
                  <a:pt x="16" y="6536"/>
                </a:cubicBezTo>
                <a:close/>
              </a:path>
            </a:pathLst>
          </a:custGeom>
          <a:solidFill>
            <a:srgbClr val="404040"/>
          </a:solidFill>
          <a:ln w="14288" cap="flat">
            <a:solidFill>
              <a:srgbClr val="40404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905109" y="5860507"/>
            <a:ext cx="270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&lt;=3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3"/>
          <p:cNvSpPr>
            <a:spLocks noChangeArrowheads="1"/>
          </p:cNvSpPr>
          <p:nvPr/>
        </p:nvSpPr>
        <p:spPr bwMode="auto">
          <a:xfrm>
            <a:off x="3245615" y="3984630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3"/>
          <p:cNvSpPr>
            <a:spLocks noChangeArrowheads="1"/>
          </p:cNvSpPr>
          <p:nvPr/>
        </p:nvSpPr>
        <p:spPr bwMode="auto">
          <a:xfrm>
            <a:off x="4189136" y="3621920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Scenario 4: Frequency below 59.91 Hz  (Unit trip)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821" name="TextBox 27820"/>
          <p:cNvSpPr txBox="1"/>
          <p:nvPr/>
        </p:nvSpPr>
        <p:spPr>
          <a:xfrm>
            <a:off x="5844038" y="6196726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Using a Max </a:t>
            </a:r>
            <a:r>
              <a:rPr lang="en-US" sz="1000" dirty="0"/>
              <a:t>deployment </a:t>
            </a:r>
            <a:r>
              <a:rPr lang="en-US" sz="1000" dirty="0" smtClean="0"/>
              <a:t>Time/Band = 1 minute</a:t>
            </a:r>
            <a:endParaRPr lang="en-US" sz="100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5751" y="704851"/>
            <a:ext cx="8823326" cy="5513389"/>
            <a:chOff x="180" y="444"/>
            <a:chExt cx="5558" cy="347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80" y="469"/>
              <a:ext cx="5445" cy="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10" y="732"/>
              <a:ext cx="3573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215" y="73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11" y="73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196" y="72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201" y="486"/>
              <a:ext cx="0" cy="327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161" y="444"/>
              <a:ext cx="90" cy="54"/>
            </a:xfrm>
            <a:custGeom>
              <a:avLst/>
              <a:gdLst>
                <a:gd name="T0" fmla="*/ 67 w 151"/>
                <a:gd name="T1" fmla="*/ 0 h 144"/>
                <a:gd name="T2" fmla="*/ 147 w 151"/>
                <a:gd name="T3" fmla="*/ 144 h 144"/>
                <a:gd name="T4" fmla="*/ 151 w 151"/>
                <a:gd name="T5" fmla="*/ 143 h 144"/>
                <a:gd name="T6" fmla="*/ 0 w 151"/>
                <a:gd name="T7" fmla="*/ 143 h 144"/>
                <a:gd name="T8" fmla="*/ 3 w 151"/>
                <a:gd name="T9" fmla="*/ 144 h 144"/>
                <a:gd name="T10" fmla="*/ 67 w 151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44">
                  <a:moveTo>
                    <a:pt x="67" y="0"/>
                  </a:moveTo>
                  <a:lnTo>
                    <a:pt x="147" y="144"/>
                  </a:lnTo>
                  <a:lnTo>
                    <a:pt x="151" y="143"/>
                  </a:lnTo>
                  <a:cubicBezTo>
                    <a:pt x="103" y="119"/>
                    <a:pt x="48" y="119"/>
                    <a:pt x="0" y="143"/>
                  </a:cubicBezTo>
                  <a:lnTo>
                    <a:pt x="3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45" y="637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60.00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54" y="826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59.99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860" y="7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952" y="729"/>
              <a:ext cx="222" cy="1384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0" name="Line 35"/>
            <p:cNvSpPr>
              <a:spLocks noChangeShapeType="1"/>
            </p:cNvSpPr>
            <p:nvPr/>
          </p:nvSpPr>
          <p:spPr bwMode="auto">
            <a:xfrm flipV="1">
              <a:off x="3183" y="1640"/>
              <a:ext cx="383" cy="211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4" name="Line 39"/>
            <p:cNvSpPr>
              <a:spLocks noChangeShapeType="1"/>
            </p:cNvSpPr>
            <p:nvPr/>
          </p:nvSpPr>
          <p:spPr bwMode="auto">
            <a:xfrm flipV="1">
              <a:off x="3550" y="1381"/>
              <a:ext cx="996" cy="268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8" name="Line 43"/>
            <p:cNvSpPr>
              <a:spLocks noChangeShapeType="1"/>
            </p:cNvSpPr>
            <p:nvPr/>
          </p:nvSpPr>
          <p:spPr bwMode="auto">
            <a:xfrm flipV="1">
              <a:off x="4522" y="1212"/>
              <a:ext cx="179" cy="179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3" name="Freeform 47"/>
            <p:cNvSpPr>
              <a:spLocks noEditPoints="1"/>
            </p:cNvSpPr>
            <p:nvPr/>
          </p:nvSpPr>
          <p:spPr bwMode="auto">
            <a:xfrm flipH="1">
              <a:off x="2138" y="2006"/>
              <a:ext cx="0" cy="1677"/>
            </a:xfrm>
            <a:custGeom>
              <a:avLst/>
              <a:gdLst>
                <a:gd name="T0" fmla="*/ 16 w 16"/>
                <a:gd name="T1" fmla="*/ 248 h 6784"/>
                <a:gd name="T2" fmla="*/ 0 w 16"/>
                <a:gd name="T3" fmla="*/ 248 h 6784"/>
                <a:gd name="T4" fmla="*/ 8 w 16"/>
                <a:gd name="T5" fmla="*/ 0 h 6784"/>
                <a:gd name="T6" fmla="*/ 16 w 16"/>
                <a:gd name="T7" fmla="*/ 392 h 6784"/>
                <a:gd name="T8" fmla="*/ 8 w 16"/>
                <a:gd name="T9" fmla="*/ 640 h 6784"/>
                <a:gd name="T10" fmla="*/ 0 w 16"/>
                <a:gd name="T11" fmla="*/ 392 h 6784"/>
                <a:gd name="T12" fmla="*/ 16 w 16"/>
                <a:gd name="T13" fmla="*/ 392 h 6784"/>
                <a:gd name="T14" fmla="*/ 16 w 16"/>
                <a:gd name="T15" fmla="*/ 1016 h 6784"/>
                <a:gd name="T16" fmla="*/ 0 w 16"/>
                <a:gd name="T17" fmla="*/ 1016 h 6784"/>
                <a:gd name="T18" fmla="*/ 8 w 16"/>
                <a:gd name="T19" fmla="*/ 768 h 6784"/>
                <a:gd name="T20" fmla="*/ 16 w 16"/>
                <a:gd name="T21" fmla="*/ 1160 h 6784"/>
                <a:gd name="T22" fmla="*/ 8 w 16"/>
                <a:gd name="T23" fmla="*/ 1408 h 6784"/>
                <a:gd name="T24" fmla="*/ 0 w 16"/>
                <a:gd name="T25" fmla="*/ 1160 h 6784"/>
                <a:gd name="T26" fmla="*/ 16 w 16"/>
                <a:gd name="T27" fmla="*/ 1160 h 6784"/>
                <a:gd name="T28" fmla="*/ 16 w 16"/>
                <a:gd name="T29" fmla="*/ 1784 h 6784"/>
                <a:gd name="T30" fmla="*/ 0 w 16"/>
                <a:gd name="T31" fmla="*/ 1784 h 6784"/>
                <a:gd name="T32" fmla="*/ 8 w 16"/>
                <a:gd name="T33" fmla="*/ 1536 h 6784"/>
                <a:gd name="T34" fmla="*/ 16 w 16"/>
                <a:gd name="T35" fmla="*/ 1928 h 6784"/>
                <a:gd name="T36" fmla="*/ 8 w 16"/>
                <a:gd name="T37" fmla="*/ 2176 h 6784"/>
                <a:gd name="T38" fmla="*/ 0 w 16"/>
                <a:gd name="T39" fmla="*/ 1928 h 6784"/>
                <a:gd name="T40" fmla="*/ 16 w 16"/>
                <a:gd name="T41" fmla="*/ 1928 h 6784"/>
                <a:gd name="T42" fmla="*/ 16 w 16"/>
                <a:gd name="T43" fmla="*/ 2552 h 6784"/>
                <a:gd name="T44" fmla="*/ 0 w 16"/>
                <a:gd name="T45" fmla="*/ 2552 h 6784"/>
                <a:gd name="T46" fmla="*/ 8 w 16"/>
                <a:gd name="T47" fmla="*/ 2304 h 6784"/>
                <a:gd name="T48" fmla="*/ 16 w 16"/>
                <a:gd name="T49" fmla="*/ 2696 h 6784"/>
                <a:gd name="T50" fmla="*/ 8 w 16"/>
                <a:gd name="T51" fmla="*/ 2944 h 6784"/>
                <a:gd name="T52" fmla="*/ 0 w 16"/>
                <a:gd name="T53" fmla="*/ 2696 h 6784"/>
                <a:gd name="T54" fmla="*/ 16 w 16"/>
                <a:gd name="T55" fmla="*/ 2696 h 6784"/>
                <a:gd name="T56" fmla="*/ 16 w 16"/>
                <a:gd name="T57" fmla="*/ 3320 h 6784"/>
                <a:gd name="T58" fmla="*/ 0 w 16"/>
                <a:gd name="T59" fmla="*/ 3320 h 6784"/>
                <a:gd name="T60" fmla="*/ 8 w 16"/>
                <a:gd name="T61" fmla="*/ 3072 h 6784"/>
                <a:gd name="T62" fmla="*/ 16 w 16"/>
                <a:gd name="T63" fmla="*/ 3464 h 6784"/>
                <a:gd name="T64" fmla="*/ 8 w 16"/>
                <a:gd name="T65" fmla="*/ 3712 h 6784"/>
                <a:gd name="T66" fmla="*/ 0 w 16"/>
                <a:gd name="T67" fmla="*/ 3464 h 6784"/>
                <a:gd name="T68" fmla="*/ 16 w 16"/>
                <a:gd name="T69" fmla="*/ 3464 h 6784"/>
                <a:gd name="T70" fmla="*/ 16 w 16"/>
                <a:gd name="T71" fmla="*/ 4088 h 6784"/>
                <a:gd name="T72" fmla="*/ 0 w 16"/>
                <a:gd name="T73" fmla="*/ 4088 h 6784"/>
                <a:gd name="T74" fmla="*/ 8 w 16"/>
                <a:gd name="T75" fmla="*/ 3840 h 6784"/>
                <a:gd name="T76" fmla="*/ 16 w 16"/>
                <a:gd name="T77" fmla="*/ 4232 h 6784"/>
                <a:gd name="T78" fmla="*/ 8 w 16"/>
                <a:gd name="T79" fmla="*/ 4480 h 6784"/>
                <a:gd name="T80" fmla="*/ 0 w 16"/>
                <a:gd name="T81" fmla="*/ 4232 h 6784"/>
                <a:gd name="T82" fmla="*/ 16 w 16"/>
                <a:gd name="T83" fmla="*/ 4232 h 6784"/>
                <a:gd name="T84" fmla="*/ 16 w 16"/>
                <a:gd name="T85" fmla="*/ 4856 h 6784"/>
                <a:gd name="T86" fmla="*/ 0 w 16"/>
                <a:gd name="T87" fmla="*/ 4856 h 6784"/>
                <a:gd name="T88" fmla="*/ 8 w 16"/>
                <a:gd name="T89" fmla="*/ 4608 h 6784"/>
                <a:gd name="T90" fmla="*/ 16 w 16"/>
                <a:gd name="T91" fmla="*/ 5000 h 6784"/>
                <a:gd name="T92" fmla="*/ 8 w 16"/>
                <a:gd name="T93" fmla="*/ 5248 h 6784"/>
                <a:gd name="T94" fmla="*/ 0 w 16"/>
                <a:gd name="T95" fmla="*/ 5000 h 6784"/>
                <a:gd name="T96" fmla="*/ 16 w 16"/>
                <a:gd name="T97" fmla="*/ 5000 h 6784"/>
                <a:gd name="T98" fmla="*/ 16 w 16"/>
                <a:gd name="T99" fmla="*/ 5624 h 6784"/>
                <a:gd name="T100" fmla="*/ 0 w 16"/>
                <a:gd name="T101" fmla="*/ 5624 h 6784"/>
                <a:gd name="T102" fmla="*/ 8 w 16"/>
                <a:gd name="T103" fmla="*/ 5376 h 6784"/>
                <a:gd name="T104" fmla="*/ 16 w 16"/>
                <a:gd name="T105" fmla="*/ 5768 h 6784"/>
                <a:gd name="T106" fmla="*/ 8 w 16"/>
                <a:gd name="T107" fmla="*/ 6016 h 6784"/>
                <a:gd name="T108" fmla="*/ 0 w 16"/>
                <a:gd name="T109" fmla="*/ 5768 h 6784"/>
                <a:gd name="T110" fmla="*/ 16 w 16"/>
                <a:gd name="T111" fmla="*/ 5768 h 6784"/>
                <a:gd name="T112" fmla="*/ 16 w 16"/>
                <a:gd name="T113" fmla="*/ 6392 h 6784"/>
                <a:gd name="T114" fmla="*/ 0 w 16"/>
                <a:gd name="T115" fmla="*/ 6392 h 6784"/>
                <a:gd name="T116" fmla="*/ 8 w 16"/>
                <a:gd name="T117" fmla="*/ 6144 h 6784"/>
                <a:gd name="T118" fmla="*/ 16 w 16"/>
                <a:gd name="T119" fmla="*/ 6536 h 6784"/>
                <a:gd name="T120" fmla="*/ 8 w 16"/>
                <a:gd name="T121" fmla="*/ 6784 h 6784"/>
                <a:gd name="T122" fmla="*/ 0 w 16"/>
                <a:gd name="T123" fmla="*/ 6536 h 6784"/>
                <a:gd name="T124" fmla="*/ 16 w 16"/>
                <a:gd name="T125" fmla="*/ 6536 h 6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" h="6784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4" name="Rectangle 48"/>
            <p:cNvSpPr>
              <a:spLocks noChangeArrowheads="1"/>
            </p:cNvSpPr>
            <p:nvPr/>
          </p:nvSpPr>
          <p:spPr bwMode="auto">
            <a:xfrm>
              <a:off x="775" y="2670"/>
              <a:ext cx="3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5" name="Rectangle 49"/>
            <p:cNvSpPr>
              <a:spLocks noChangeArrowheads="1"/>
            </p:cNvSpPr>
            <p:nvPr/>
          </p:nvSpPr>
          <p:spPr bwMode="auto">
            <a:xfrm>
              <a:off x="670" y="3246"/>
              <a:ext cx="5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Down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6" name="Rectangle 50"/>
            <p:cNvSpPr>
              <a:spLocks noChangeArrowheads="1"/>
            </p:cNvSpPr>
            <p:nvPr/>
          </p:nvSpPr>
          <p:spPr bwMode="auto">
            <a:xfrm>
              <a:off x="746" y="2958"/>
              <a:ext cx="3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Idle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27" name="Rectangle 51"/>
            <p:cNvSpPr>
              <a:spLocks noChangeArrowheads="1"/>
            </p:cNvSpPr>
            <p:nvPr/>
          </p:nvSpPr>
          <p:spPr bwMode="auto">
            <a:xfrm>
              <a:off x="1210" y="3030"/>
              <a:ext cx="95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8" name="Freeform 52"/>
            <p:cNvSpPr>
              <a:spLocks/>
            </p:cNvSpPr>
            <p:nvPr/>
          </p:nvSpPr>
          <p:spPr bwMode="auto">
            <a:xfrm>
              <a:off x="1219" y="3032"/>
              <a:ext cx="948" cy="24"/>
            </a:xfrm>
            <a:custGeom>
              <a:avLst/>
              <a:gdLst>
                <a:gd name="T0" fmla="*/ 32 w 1600"/>
                <a:gd name="T1" fmla="*/ 0 h 64"/>
                <a:gd name="T2" fmla="*/ 1568 w 1600"/>
                <a:gd name="T3" fmla="*/ 0 h 64"/>
                <a:gd name="T4" fmla="*/ 1600 w 1600"/>
                <a:gd name="T5" fmla="*/ 32 h 64"/>
                <a:gd name="T6" fmla="*/ 1568 w 1600"/>
                <a:gd name="T7" fmla="*/ 64 h 64"/>
                <a:gd name="T8" fmla="*/ 32 w 1600"/>
                <a:gd name="T9" fmla="*/ 64 h 64"/>
                <a:gd name="T10" fmla="*/ 0 w 1600"/>
                <a:gd name="T11" fmla="*/ 32 h 64"/>
                <a:gd name="T12" fmla="*/ 32 w 16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64">
                  <a:moveTo>
                    <a:pt x="32" y="0"/>
                  </a:moveTo>
                  <a:lnTo>
                    <a:pt x="1568" y="0"/>
                  </a:lnTo>
                  <a:cubicBezTo>
                    <a:pt x="1586" y="0"/>
                    <a:pt x="1600" y="15"/>
                    <a:pt x="1600" y="32"/>
                  </a:cubicBezTo>
                  <a:cubicBezTo>
                    <a:pt x="1600" y="50"/>
                    <a:pt x="1586" y="64"/>
                    <a:pt x="156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9" name="Rectangle 53"/>
            <p:cNvSpPr>
              <a:spLocks noChangeArrowheads="1"/>
            </p:cNvSpPr>
            <p:nvPr/>
          </p:nvSpPr>
          <p:spPr bwMode="auto">
            <a:xfrm>
              <a:off x="1211" y="3030"/>
              <a:ext cx="956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0" name="Line 54"/>
            <p:cNvSpPr>
              <a:spLocks noChangeShapeType="1"/>
            </p:cNvSpPr>
            <p:nvPr/>
          </p:nvSpPr>
          <p:spPr bwMode="auto">
            <a:xfrm>
              <a:off x="1220" y="3033"/>
              <a:ext cx="910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1" name="Rectangle 55"/>
            <p:cNvSpPr>
              <a:spLocks noChangeArrowheads="1"/>
            </p:cNvSpPr>
            <p:nvPr/>
          </p:nvSpPr>
          <p:spPr bwMode="auto">
            <a:xfrm>
              <a:off x="21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2" name="Freeform 56"/>
            <p:cNvSpPr>
              <a:spLocks/>
            </p:cNvSpPr>
            <p:nvPr/>
          </p:nvSpPr>
          <p:spPr bwMode="auto">
            <a:xfrm>
              <a:off x="2121" y="2740"/>
              <a:ext cx="46" cy="317"/>
            </a:xfrm>
            <a:custGeom>
              <a:avLst/>
              <a:gdLst>
                <a:gd name="T0" fmla="*/ 14 w 79"/>
                <a:gd name="T1" fmla="*/ 813 h 845"/>
                <a:gd name="T2" fmla="*/ 0 w 79"/>
                <a:gd name="T3" fmla="*/ 33 h 845"/>
                <a:gd name="T4" fmla="*/ 31 w 79"/>
                <a:gd name="T5" fmla="*/ 0 h 845"/>
                <a:gd name="T6" fmla="*/ 64 w 79"/>
                <a:gd name="T7" fmla="*/ 32 h 845"/>
                <a:gd name="T8" fmla="*/ 78 w 79"/>
                <a:gd name="T9" fmla="*/ 812 h 845"/>
                <a:gd name="T10" fmla="*/ 47 w 79"/>
                <a:gd name="T11" fmla="*/ 844 h 845"/>
                <a:gd name="T12" fmla="*/ 14 w 79"/>
                <a:gd name="T13" fmla="*/ 813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5">
                  <a:moveTo>
                    <a:pt x="14" y="813"/>
                  </a:moveTo>
                  <a:lnTo>
                    <a:pt x="0" y="33"/>
                  </a:lnTo>
                  <a:cubicBezTo>
                    <a:pt x="0" y="15"/>
                    <a:pt x="14" y="1"/>
                    <a:pt x="31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78" y="812"/>
                  </a:lnTo>
                  <a:cubicBezTo>
                    <a:pt x="79" y="829"/>
                    <a:pt x="64" y="844"/>
                    <a:pt x="47" y="844"/>
                  </a:cubicBezTo>
                  <a:cubicBezTo>
                    <a:pt x="29" y="845"/>
                    <a:pt x="15" y="830"/>
                    <a:pt x="14" y="8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3" name="Rectangle 57"/>
            <p:cNvSpPr>
              <a:spLocks noChangeArrowheads="1"/>
            </p:cNvSpPr>
            <p:nvPr/>
          </p:nvSpPr>
          <p:spPr bwMode="auto">
            <a:xfrm>
              <a:off x="21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4" name="Line 58"/>
            <p:cNvSpPr>
              <a:spLocks noChangeShapeType="1"/>
            </p:cNvSpPr>
            <p:nvPr/>
          </p:nvSpPr>
          <p:spPr bwMode="auto">
            <a:xfrm flipV="1">
              <a:off x="2130" y="2377"/>
              <a:ext cx="4" cy="656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8" name="Line 62"/>
            <p:cNvSpPr>
              <a:spLocks noChangeShapeType="1"/>
            </p:cNvSpPr>
            <p:nvPr/>
          </p:nvSpPr>
          <p:spPr bwMode="auto">
            <a:xfrm flipH="1" flipV="1">
              <a:off x="2138" y="2350"/>
              <a:ext cx="1801" cy="2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1" name="Freeform 66"/>
            <p:cNvSpPr>
              <a:spLocks noEditPoints="1"/>
            </p:cNvSpPr>
            <p:nvPr/>
          </p:nvSpPr>
          <p:spPr bwMode="auto">
            <a:xfrm>
              <a:off x="3925" y="873"/>
              <a:ext cx="0" cy="2832"/>
            </a:xfrm>
            <a:custGeom>
              <a:avLst/>
              <a:gdLst>
                <a:gd name="T0" fmla="*/ 8 w 16"/>
                <a:gd name="T1" fmla="*/ 256 h 7552"/>
                <a:gd name="T2" fmla="*/ 8 w 16"/>
                <a:gd name="T3" fmla="*/ 0 h 7552"/>
                <a:gd name="T4" fmla="*/ 16 w 16"/>
                <a:gd name="T5" fmla="*/ 632 h 7552"/>
                <a:gd name="T6" fmla="*/ 0 w 16"/>
                <a:gd name="T7" fmla="*/ 392 h 7552"/>
                <a:gd name="T8" fmla="*/ 16 w 16"/>
                <a:gd name="T9" fmla="*/ 776 h 7552"/>
                <a:gd name="T10" fmla="*/ 0 w 16"/>
                <a:gd name="T11" fmla="*/ 1016 h 7552"/>
                <a:gd name="T12" fmla="*/ 16 w 16"/>
                <a:gd name="T13" fmla="*/ 776 h 7552"/>
                <a:gd name="T14" fmla="*/ 8 w 16"/>
                <a:gd name="T15" fmla="*/ 1408 h 7552"/>
                <a:gd name="T16" fmla="*/ 8 w 16"/>
                <a:gd name="T17" fmla="*/ 1152 h 7552"/>
                <a:gd name="T18" fmla="*/ 16 w 16"/>
                <a:gd name="T19" fmla="*/ 1784 h 7552"/>
                <a:gd name="T20" fmla="*/ 0 w 16"/>
                <a:gd name="T21" fmla="*/ 1544 h 7552"/>
                <a:gd name="T22" fmla="*/ 16 w 16"/>
                <a:gd name="T23" fmla="*/ 1928 h 7552"/>
                <a:gd name="T24" fmla="*/ 0 w 16"/>
                <a:gd name="T25" fmla="*/ 2168 h 7552"/>
                <a:gd name="T26" fmla="*/ 16 w 16"/>
                <a:gd name="T27" fmla="*/ 1928 h 7552"/>
                <a:gd name="T28" fmla="*/ 8 w 16"/>
                <a:gd name="T29" fmla="*/ 2560 h 7552"/>
                <a:gd name="T30" fmla="*/ 8 w 16"/>
                <a:gd name="T31" fmla="*/ 2304 h 7552"/>
                <a:gd name="T32" fmla="*/ 16 w 16"/>
                <a:gd name="T33" fmla="*/ 2936 h 7552"/>
                <a:gd name="T34" fmla="*/ 0 w 16"/>
                <a:gd name="T35" fmla="*/ 2696 h 7552"/>
                <a:gd name="T36" fmla="*/ 16 w 16"/>
                <a:gd name="T37" fmla="*/ 3080 h 7552"/>
                <a:gd name="T38" fmla="*/ 0 w 16"/>
                <a:gd name="T39" fmla="*/ 3320 h 7552"/>
                <a:gd name="T40" fmla="*/ 16 w 16"/>
                <a:gd name="T41" fmla="*/ 3080 h 7552"/>
                <a:gd name="T42" fmla="*/ 8 w 16"/>
                <a:gd name="T43" fmla="*/ 3712 h 7552"/>
                <a:gd name="T44" fmla="*/ 8 w 16"/>
                <a:gd name="T45" fmla="*/ 3456 h 7552"/>
                <a:gd name="T46" fmla="*/ 16 w 16"/>
                <a:gd name="T47" fmla="*/ 4088 h 7552"/>
                <a:gd name="T48" fmla="*/ 0 w 16"/>
                <a:gd name="T49" fmla="*/ 3848 h 7552"/>
                <a:gd name="T50" fmla="*/ 16 w 16"/>
                <a:gd name="T51" fmla="*/ 4232 h 7552"/>
                <a:gd name="T52" fmla="*/ 0 w 16"/>
                <a:gd name="T53" fmla="*/ 4472 h 7552"/>
                <a:gd name="T54" fmla="*/ 16 w 16"/>
                <a:gd name="T55" fmla="*/ 4232 h 7552"/>
                <a:gd name="T56" fmla="*/ 8 w 16"/>
                <a:gd name="T57" fmla="*/ 4864 h 7552"/>
                <a:gd name="T58" fmla="*/ 8 w 16"/>
                <a:gd name="T59" fmla="*/ 4608 h 7552"/>
                <a:gd name="T60" fmla="*/ 16 w 16"/>
                <a:gd name="T61" fmla="*/ 5240 h 7552"/>
                <a:gd name="T62" fmla="*/ 0 w 16"/>
                <a:gd name="T63" fmla="*/ 5000 h 7552"/>
                <a:gd name="T64" fmla="*/ 16 w 16"/>
                <a:gd name="T65" fmla="*/ 5384 h 7552"/>
                <a:gd name="T66" fmla="*/ 0 w 16"/>
                <a:gd name="T67" fmla="*/ 5624 h 7552"/>
                <a:gd name="T68" fmla="*/ 16 w 16"/>
                <a:gd name="T69" fmla="*/ 5384 h 7552"/>
                <a:gd name="T70" fmla="*/ 8 w 16"/>
                <a:gd name="T71" fmla="*/ 6016 h 7552"/>
                <a:gd name="T72" fmla="*/ 8 w 16"/>
                <a:gd name="T73" fmla="*/ 5760 h 7552"/>
                <a:gd name="T74" fmla="*/ 16 w 16"/>
                <a:gd name="T75" fmla="*/ 6392 h 7552"/>
                <a:gd name="T76" fmla="*/ 0 w 16"/>
                <a:gd name="T77" fmla="*/ 6152 h 7552"/>
                <a:gd name="T78" fmla="*/ 16 w 16"/>
                <a:gd name="T79" fmla="*/ 6536 h 7552"/>
                <a:gd name="T80" fmla="*/ 0 w 16"/>
                <a:gd name="T81" fmla="*/ 6776 h 7552"/>
                <a:gd name="T82" fmla="*/ 16 w 16"/>
                <a:gd name="T83" fmla="*/ 6536 h 7552"/>
                <a:gd name="T84" fmla="*/ 8 w 16"/>
                <a:gd name="T85" fmla="*/ 7168 h 7552"/>
                <a:gd name="T86" fmla="*/ 8 w 16"/>
                <a:gd name="T87" fmla="*/ 6912 h 7552"/>
                <a:gd name="T88" fmla="*/ 16 w 16"/>
                <a:gd name="T89" fmla="*/ 7544 h 7552"/>
                <a:gd name="T90" fmla="*/ 0 w 16"/>
                <a:gd name="T91" fmla="*/ 7304 h 7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7552">
                  <a:moveTo>
                    <a:pt x="16" y="8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392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776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1160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544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928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312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696"/>
                  </a:moveTo>
                  <a:lnTo>
                    <a:pt x="16" y="2936"/>
                  </a:lnTo>
                  <a:cubicBezTo>
                    <a:pt x="16" y="2941"/>
                    <a:pt x="13" y="2944"/>
                    <a:pt x="8" y="2944"/>
                  </a:cubicBezTo>
                  <a:cubicBezTo>
                    <a:pt x="4" y="2944"/>
                    <a:pt x="0" y="2941"/>
                    <a:pt x="0" y="2936"/>
                  </a:cubicBezTo>
                  <a:lnTo>
                    <a:pt x="0" y="2696"/>
                  </a:lnTo>
                  <a:cubicBezTo>
                    <a:pt x="0" y="2692"/>
                    <a:pt x="4" y="2688"/>
                    <a:pt x="8" y="2688"/>
                  </a:cubicBezTo>
                  <a:cubicBezTo>
                    <a:pt x="13" y="2688"/>
                    <a:pt x="16" y="2692"/>
                    <a:pt x="16" y="2696"/>
                  </a:cubicBezTo>
                  <a:close/>
                  <a:moveTo>
                    <a:pt x="16" y="3080"/>
                  </a:moveTo>
                  <a:lnTo>
                    <a:pt x="16" y="3320"/>
                  </a:lnTo>
                  <a:cubicBezTo>
                    <a:pt x="16" y="3325"/>
                    <a:pt x="13" y="3328"/>
                    <a:pt x="8" y="3328"/>
                  </a:cubicBezTo>
                  <a:cubicBezTo>
                    <a:pt x="4" y="3328"/>
                    <a:pt x="0" y="3325"/>
                    <a:pt x="0" y="3320"/>
                  </a:cubicBezTo>
                  <a:lnTo>
                    <a:pt x="0" y="3080"/>
                  </a:lnTo>
                  <a:cubicBezTo>
                    <a:pt x="0" y="3076"/>
                    <a:pt x="4" y="3072"/>
                    <a:pt x="8" y="3072"/>
                  </a:cubicBezTo>
                  <a:cubicBezTo>
                    <a:pt x="13" y="3072"/>
                    <a:pt x="16" y="3076"/>
                    <a:pt x="16" y="3080"/>
                  </a:cubicBezTo>
                  <a:close/>
                  <a:moveTo>
                    <a:pt x="16" y="3464"/>
                  </a:moveTo>
                  <a:lnTo>
                    <a:pt x="16" y="3704"/>
                  </a:lnTo>
                  <a:cubicBezTo>
                    <a:pt x="16" y="3709"/>
                    <a:pt x="13" y="3712"/>
                    <a:pt x="8" y="3712"/>
                  </a:cubicBezTo>
                  <a:cubicBezTo>
                    <a:pt x="4" y="3712"/>
                    <a:pt x="0" y="3709"/>
                    <a:pt x="0" y="3704"/>
                  </a:cubicBezTo>
                  <a:lnTo>
                    <a:pt x="0" y="3464"/>
                  </a:lnTo>
                  <a:cubicBezTo>
                    <a:pt x="0" y="3460"/>
                    <a:pt x="4" y="3456"/>
                    <a:pt x="8" y="3456"/>
                  </a:cubicBezTo>
                  <a:cubicBezTo>
                    <a:pt x="13" y="3456"/>
                    <a:pt x="16" y="3460"/>
                    <a:pt x="16" y="3464"/>
                  </a:cubicBezTo>
                  <a:close/>
                  <a:moveTo>
                    <a:pt x="16" y="3848"/>
                  </a:moveTo>
                  <a:lnTo>
                    <a:pt x="16" y="4088"/>
                  </a:lnTo>
                  <a:cubicBezTo>
                    <a:pt x="16" y="4093"/>
                    <a:pt x="13" y="4096"/>
                    <a:pt x="8" y="4096"/>
                  </a:cubicBezTo>
                  <a:cubicBezTo>
                    <a:pt x="4" y="4096"/>
                    <a:pt x="0" y="4093"/>
                    <a:pt x="0" y="4088"/>
                  </a:cubicBezTo>
                  <a:lnTo>
                    <a:pt x="0" y="3848"/>
                  </a:lnTo>
                  <a:cubicBezTo>
                    <a:pt x="0" y="3844"/>
                    <a:pt x="4" y="3840"/>
                    <a:pt x="8" y="3840"/>
                  </a:cubicBezTo>
                  <a:cubicBezTo>
                    <a:pt x="13" y="3840"/>
                    <a:pt x="16" y="3844"/>
                    <a:pt x="16" y="3848"/>
                  </a:cubicBezTo>
                  <a:close/>
                  <a:moveTo>
                    <a:pt x="16" y="4232"/>
                  </a:moveTo>
                  <a:lnTo>
                    <a:pt x="16" y="4472"/>
                  </a:lnTo>
                  <a:cubicBezTo>
                    <a:pt x="16" y="4477"/>
                    <a:pt x="13" y="4480"/>
                    <a:pt x="8" y="4480"/>
                  </a:cubicBezTo>
                  <a:cubicBezTo>
                    <a:pt x="4" y="4480"/>
                    <a:pt x="0" y="4477"/>
                    <a:pt x="0" y="4472"/>
                  </a:cubicBezTo>
                  <a:lnTo>
                    <a:pt x="0" y="4232"/>
                  </a:lnTo>
                  <a:cubicBezTo>
                    <a:pt x="0" y="4228"/>
                    <a:pt x="4" y="4224"/>
                    <a:pt x="8" y="4224"/>
                  </a:cubicBezTo>
                  <a:cubicBezTo>
                    <a:pt x="13" y="4224"/>
                    <a:pt x="16" y="4228"/>
                    <a:pt x="16" y="4232"/>
                  </a:cubicBezTo>
                  <a:close/>
                  <a:moveTo>
                    <a:pt x="16" y="4616"/>
                  </a:moveTo>
                  <a:lnTo>
                    <a:pt x="16" y="4856"/>
                  </a:lnTo>
                  <a:cubicBezTo>
                    <a:pt x="16" y="4861"/>
                    <a:pt x="13" y="4864"/>
                    <a:pt x="8" y="4864"/>
                  </a:cubicBezTo>
                  <a:cubicBezTo>
                    <a:pt x="4" y="4864"/>
                    <a:pt x="0" y="4861"/>
                    <a:pt x="0" y="4856"/>
                  </a:cubicBezTo>
                  <a:lnTo>
                    <a:pt x="0" y="4616"/>
                  </a:lnTo>
                  <a:cubicBezTo>
                    <a:pt x="0" y="4612"/>
                    <a:pt x="4" y="4608"/>
                    <a:pt x="8" y="4608"/>
                  </a:cubicBezTo>
                  <a:cubicBezTo>
                    <a:pt x="13" y="4608"/>
                    <a:pt x="16" y="4612"/>
                    <a:pt x="16" y="4616"/>
                  </a:cubicBezTo>
                  <a:close/>
                  <a:moveTo>
                    <a:pt x="16" y="5000"/>
                  </a:moveTo>
                  <a:lnTo>
                    <a:pt x="16" y="5240"/>
                  </a:lnTo>
                  <a:cubicBezTo>
                    <a:pt x="16" y="5245"/>
                    <a:pt x="13" y="5248"/>
                    <a:pt x="8" y="5248"/>
                  </a:cubicBezTo>
                  <a:cubicBezTo>
                    <a:pt x="4" y="5248"/>
                    <a:pt x="0" y="5245"/>
                    <a:pt x="0" y="5240"/>
                  </a:cubicBezTo>
                  <a:lnTo>
                    <a:pt x="0" y="5000"/>
                  </a:lnTo>
                  <a:cubicBezTo>
                    <a:pt x="0" y="4996"/>
                    <a:pt x="4" y="4992"/>
                    <a:pt x="8" y="4992"/>
                  </a:cubicBezTo>
                  <a:cubicBezTo>
                    <a:pt x="13" y="4992"/>
                    <a:pt x="16" y="4996"/>
                    <a:pt x="16" y="5000"/>
                  </a:cubicBezTo>
                  <a:close/>
                  <a:moveTo>
                    <a:pt x="16" y="5384"/>
                  </a:moveTo>
                  <a:lnTo>
                    <a:pt x="16" y="5624"/>
                  </a:lnTo>
                  <a:cubicBezTo>
                    <a:pt x="16" y="5629"/>
                    <a:pt x="13" y="5632"/>
                    <a:pt x="8" y="5632"/>
                  </a:cubicBezTo>
                  <a:cubicBezTo>
                    <a:pt x="4" y="5632"/>
                    <a:pt x="0" y="5629"/>
                    <a:pt x="0" y="5624"/>
                  </a:cubicBezTo>
                  <a:lnTo>
                    <a:pt x="0" y="5384"/>
                  </a:lnTo>
                  <a:cubicBezTo>
                    <a:pt x="0" y="5380"/>
                    <a:pt x="4" y="5376"/>
                    <a:pt x="8" y="5376"/>
                  </a:cubicBezTo>
                  <a:cubicBezTo>
                    <a:pt x="13" y="5376"/>
                    <a:pt x="16" y="5380"/>
                    <a:pt x="16" y="5384"/>
                  </a:cubicBezTo>
                  <a:close/>
                  <a:moveTo>
                    <a:pt x="16" y="5768"/>
                  </a:moveTo>
                  <a:lnTo>
                    <a:pt x="16" y="6008"/>
                  </a:lnTo>
                  <a:cubicBezTo>
                    <a:pt x="16" y="6013"/>
                    <a:pt x="13" y="6016"/>
                    <a:pt x="8" y="6016"/>
                  </a:cubicBezTo>
                  <a:cubicBezTo>
                    <a:pt x="4" y="6016"/>
                    <a:pt x="0" y="6013"/>
                    <a:pt x="0" y="6008"/>
                  </a:cubicBezTo>
                  <a:lnTo>
                    <a:pt x="0" y="5768"/>
                  </a:lnTo>
                  <a:cubicBezTo>
                    <a:pt x="0" y="5764"/>
                    <a:pt x="4" y="5760"/>
                    <a:pt x="8" y="5760"/>
                  </a:cubicBezTo>
                  <a:cubicBezTo>
                    <a:pt x="13" y="5760"/>
                    <a:pt x="16" y="5764"/>
                    <a:pt x="16" y="5768"/>
                  </a:cubicBezTo>
                  <a:close/>
                  <a:moveTo>
                    <a:pt x="16" y="6152"/>
                  </a:moveTo>
                  <a:lnTo>
                    <a:pt x="16" y="6392"/>
                  </a:lnTo>
                  <a:cubicBezTo>
                    <a:pt x="16" y="6397"/>
                    <a:pt x="13" y="6400"/>
                    <a:pt x="8" y="6400"/>
                  </a:cubicBezTo>
                  <a:cubicBezTo>
                    <a:pt x="4" y="6400"/>
                    <a:pt x="0" y="6397"/>
                    <a:pt x="0" y="6392"/>
                  </a:cubicBezTo>
                  <a:lnTo>
                    <a:pt x="0" y="6152"/>
                  </a:lnTo>
                  <a:cubicBezTo>
                    <a:pt x="0" y="6148"/>
                    <a:pt x="4" y="6144"/>
                    <a:pt x="8" y="6144"/>
                  </a:cubicBezTo>
                  <a:cubicBezTo>
                    <a:pt x="13" y="6144"/>
                    <a:pt x="16" y="6148"/>
                    <a:pt x="16" y="6152"/>
                  </a:cubicBezTo>
                  <a:close/>
                  <a:moveTo>
                    <a:pt x="16" y="6536"/>
                  </a:moveTo>
                  <a:lnTo>
                    <a:pt x="16" y="6776"/>
                  </a:lnTo>
                  <a:cubicBezTo>
                    <a:pt x="16" y="6781"/>
                    <a:pt x="13" y="6784"/>
                    <a:pt x="8" y="6784"/>
                  </a:cubicBezTo>
                  <a:cubicBezTo>
                    <a:pt x="4" y="6784"/>
                    <a:pt x="0" y="6781"/>
                    <a:pt x="0" y="6776"/>
                  </a:cubicBezTo>
                  <a:lnTo>
                    <a:pt x="0" y="6536"/>
                  </a:lnTo>
                  <a:cubicBezTo>
                    <a:pt x="0" y="6532"/>
                    <a:pt x="4" y="6528"/>
                    <a:pt x="8" y="6528"/>
                  </a:cubicBezTo>
                  <a:cubicBezTo>
                    <a:pt x="13" y="6528"/>
                    <a:pt x="16" y="6532"/>
                    <a:pt x="16" y="6536"/>
                  </a:cubicBezTo>
                  <a:close/>
                  <a:moveTo>
                    <a:pt x="16" y="6920"/>
                  </a:moveTo>
                  <a:lnTo>
                    <a:pt x="16" y="7160"/>
                  </a:lnTo>
                  <a:cubicBezTo>
                    <a:pt x="16" y="7165"/>
                    <a:pt x="13" y="7168"/>
                    <a:pt x="8" y="7168"/>
                  </a:cubicBezTo>
                  <a:cubicBezTo>
                    <a:pt x="4" y="7168"/>
                    <a:pt x="0" y="7165"/>
                    <a:pt x="0" y="7160"/>
                  </a:cubicBezTo>
                  <a:lnTo>
                    <a:pt x="0" y="6920"/>
                  </a:lnTo>
                  <a:cubicBezTo>
                    <a:pt x="0" y="6916"/>
                    <a:pt x="4" y="6912"/>
                    <a:pt x="8" y="6912"/>
                  </a:cubicBezTo>
                  <a:cubicBezTo>
                    <a:pt x="13" y="6912"/>
                    <a:pt x="16" y="6916"/>
                    <a:pt x="16" y="6920"/>
                  </a:cubicBezTo>
                  <a:close/>
                  <a:moveTo>
                    <a:pt x="16" y="7304"/>
                  </a:moveTo>
                  <a:lnTo>
                    <a:pt x="16" y="7544"/>
                  </a:lnTo>
                  <a:cubicBezTo>
                    <a:pt x="16" y="7549"/>
                    <a:pt x="13" y="7552"/>
                    <a:pt x="8" y="7552"/>
                  </a:cubicBezTo>
                  <a:cubicBezTo>
                    <a:pt x="4" y="7552"/>
                    <a:pt x="0" y="7549"/>
                    <a:pt x="0" y="7544"/>
                  </a:cubicBezTo>
                  <a:lnTo>
                    <a:pt x="0" y="7304"/>
                  </a:lnTo>
                  <a:cubicBezTo>
                    <a:pt x="0" y="7300"/>
                    <a:pt x="4" y="7296"/>
                    <a:pt x="8" y="7296"/>
                  </a:cubicBezTo>
                  <a:cubicBezTo>
                    <a:pt x="13" y="7296"/>
                    <a:pt x="16" y="7300"/>
                    <a:pt x="16" y="7304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2" name="Rectangle 67"/>
            <p:cNvSpPr>
              <a:spLocks noChangeArrowheads="1"/>
            </p:cNvSpPr>
            <p:nvPr/>
          </p:nvSpPr>
          <p:spPr bwMode="auto">
            <a:xfrm>
              <a:off x="39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Freeform 68"/>
            <p:cNvSpPr>
              <a:spLocks/>
            </p:cNvSpPr>
            <p:nvPr/>
          </p:nvSpPr>
          <p:spPr bwMode="auto">
            <a:xfrm>
              <a:off x="3926" y="2740"/>
              <a:ext cx="46" cy="317"/>
            </a:xfrm>
            <a:custGeom>
              <a:avLst/>
              <a:gdLst>
                <a:gd name="T0" fmla="*/ 14 w 79"/>
                <a:gd name="T1" fmla="*/ 813 h 845"/>
                <a:gd name="T2" fmla="*/ 0 w 79"/>
                <a:gd name="T3" fmla="*/ 33 h 845"/>
                <a:gd name="T4" fmla="*/ 31 w 79"/>
                <a:gd name="T5" fmla="*/ 0 h 845"/>
                <a:gd name="T6" fmla="*/ 64 w 79"/>
                <a:gd name="T7" fmla="*/ 32 h 845"/>
                <a:gd name="T8" fmla="*/ 78 w 79"/>
                <a:gd name="T9" fmla="*/ 812 h 845"/>
                <a:gd name="T10" fmla="*/ 47 w 79"/>
                <a:gd name="T11" fmla="*/ 844 h 845"/>
                <a:gd name="T12" fmla="*/ 14 w 79"/>
                <a:gd name="T13" fmla="*/ 813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5">
                  <a:moveTo>
                    <a:pt x="14" y="813"/>
                  </a:moveTo>
                  <a:lnTo>
                    <a:pt x="0" y="33"/>
                  </a:lnTo>
                  <a:cubicBezTo>
                    <a:pt x="0" y="15"/>
                    <a:pt x="14" y="1"/>
                    <a:pt x="31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78" y="812"/>
                  </a:lnTo>
                  <a:cubicBezTo>
                    <a:pt x="79" y="829"/>
                    <a:pt x="64" y="844"/>
                    <a:pt x="47" y="844"/>
                  </a:cubicBezTo>
                  <a:cubicBezTo>
                    <a:pt x="29" y="845"/>
                    <a:pt x="15" y="830"/>
                    <a:pt x="14" y="8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Rectangle 69"/>
            <p:cNvSpPr>
              <a:spLocks noChangeArrowheads="1"/>
            </p:cNvSpPr>
            <p:nvPr/>
          </p:nvSpPr>
          <p:spPr bwMode="auto">
            <a:xfrm>
              <a:off x="3920" y="2736"/>
              <a:ext cx="57" cy="3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Line 70"/>
            <p:cNvSpPr>
              <a:spLocks noChangeShapeType="1"/>
            </p:cNvSpPr>
            <p:nvPr/>
          </p:nvSpPr>
          <p:spPr bwMode="auto">
            <a:xfrm flipH="1" flipV="1">
              <a:off x="3933" y="2361"/>
              <a:ext cx="2" cy="672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Rectangle 71"/>
            <p:cNvSpPr>
              <a:spLocks noChangeArrowheads="1"/>
            </p:cNvSpPr>
            <p:nvPr/>
          </p:nvSpPr>
          <p:spPr bwMode="auto">
            <a:xfrm>
              <a:off x="3939" y="3030"/>
              <a:ext cx="60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Freeform 72"/>
            <p:cNvSpPr>
              <a:spLocks/>
            </p:cNvSpPr>
            <p:nvPr/>
          </p:nvSpPr>
          <p:spPr bwMode="auto">
            <a:xfrm>
              <a:off x="3948" y="3032"/>
              <a:ext cx="592" cy="24"/>
            </a:xfrm>
            <a:custGeom>
              <a:avLst/>
              <a:gdLst>
                <a:gd name="T0" fmla="*/ 968 w 1000"/>
                <a:gd name="T1" fmla="*/ 64 h 64"/>
                <a:gd name="T2" fmla="*/ 32 w 1000"/>
                <a:gd name="T3" fmla="*/ 64 h 64"/>
                <a:gd name="T4" fmla="*/ 0 w 1000"/>
                <a:gd name="T5" fmla="*/ 32 h 64"/>
                <a:gd name="T6" fmla="*/ 32 w 1000"/>
                <a:gd name="T7" fmla="*/ 0 h 64"/>
                <a:gd name="T8" fmla="*/ 968 w 1000"/>
                <a:gd name="T9" fmla="*/ 0 h 64"/>
                <a:gd name="T10" fmla="*/ 1000 w 1000"/>
                <a:gd name="T11" fmla="*/ 32 h 64"/>
                <a:gd name="T12" fmla="*/ 968 w 1000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64">
                  <a:moveTo>
                    <a:pt x="968" y="64"/>
                  </a:move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lnTo>
                    <a:pt x="968" y="0"/>
                  </a:lnTo>
                  <a:cubicBezTo>
                    <a:pt x="986" y="0"/>
                    <a:pt x="1000" y="15"/>
                    <a:pt x="1000" y="32"/>
                  </a:cubicBezTo>
                  <a:cubicBezTo>
                    <a:pt x="1000" y="50"/>
                    <a:pt x="986" y="64"/>
                    <a:pt x="968" y="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Rectangle 73"/>
            <p:cNvSpPr>
              <a:spLocks noChangeArrowheads="1"/>
            </p:cNvSpPr>
            <p:nvPr/>
          </p:nvSpPr>
          <p:spPr bwMode="auto">
            <a:xfrm>
              <a:off x="3939" y="3030"/>
              <a:ext cx="607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74"/>
            <p:cNvSpPr>
              <a:spLocks noChangeShapeType="1"/>
            </p:cNvSpPr>
            <p:nvPr/>
          </p:nvSpPr>
          <p:spPr bwMode="auto">
            <a:xfrm flipH="1">
              <a:off x="3949" y="3033"/>
              <a:ext cx="554" cy="0"/>
            </a:xfrm>
            <a:prstGeom prst="line">
              <a:avLst/>
            </a:prstGeom>
            <a:noFill/>
            <a:ln w="603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75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Freeform 76"/>
            <p:cNvSpPr>
              <a:spLocks/>
            </p:cNvSpPr>
            <p:nvPr/>
          </p:nvSpPr>
          <p:spPr bwMode="auto">
            <a:xfrm>
              <a:off x="1205" y="729"/>
              <a:ext cx="521" cy="24"/>
            </a:xfrm>
            <a:custGeom>
              <a:avLst/>
              <a:gdLst>
                <a:gd name="T0" fmla="*/ 32 w 880"/>
                <a:gd name="T1" fmla="*/ 0 h 64"/>
                <a:gd name="T2" fmla="*/ 848 w 880"/>
                <a:gd name="T3" fmla="*/ 0 h 64"/>
                <a:gd name="T4" fmla="*/ 880 w 880"/>
                <a:gd name="T5" fmla="*/ 32 h 64"/>
                <a:gd name="T6" fmla="*/ 848 w 880"/>
                <a:gd name="T7" fmla="*/ 64 h 64"/>
                <a:gd name="T8" fmla="*/ 32 w 880"/>
                <a:gd name="T9" fmla="*/ 64 h 64"/>
                <a:gd name="T10" fmla="*/ 0 w 880"/>
                <a:gd name="T11" fmla="*/ 32 h 64"/>
                <a:gd name="T12" fmla="*/ 32 w 88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0" h="64">
                  <a:moveTo>
                    <a:pt x="32" y="0"/>
                  </a:moveTo>
                  <a:lnTo>
                    <a:pt x="848" y="0"/>
                  </a:lnTo>
                  <a:cubicBezTo>
                    <a:pt x="866" y="0"/>
                    <a:pt x="880" y="15"/>
                    <a:pt x="880" y="32"/>
                  </a:cubicBezTo>
                  <a:cubicBezTo>
                    <a:pt x="880" y="50"/>
                    <a:pt x="866" y="64"/>
                    <a:pt x="848" y="64"/>
                  </a:cubicBezTo>
                  <a:lnTo>
                    <a:pt x="32" y="64"/>
                  </a:ln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77"/>
            <p:cNvSpPr>
              <a:spLocks noChangeArrowheads="1"/>
            </p:cNvSpPr>
            <p:nvPr/>
          </p:nvSpPr>
          <p:spPr bwMode="auto">
            <a:xfrm>
              <a:off x="1201" y="726"/>
              <a:ext cx="531" cy="3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Line 78"/>
            <p:cNvSpPr>
              <a:spLocks noChangeShapeType="1"/>
            </p:cNvSpPr>
            <p:nvPr/>
          </p:nvSpPr>
          <p:spPr bwMode="auto">
            <a:xfrm>
              <a:off x="1206" y="729"/>
              <a:ext cx="736" cy="0"/>
            </a:xfrm>
            <a:prstGeom prst="line">
              <a:avLst/>
            </a:prstGeom>
            <a:noFill/>
            <a:ln w="6032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Rectangle 79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Freeform 80"/>
            <p:cNvSpPr>
              <a:spLocks noEditPoints="1"/>
            </p:cNvSpPr>
            <p:nvPr/>
          </p:nvSpPr>
          <p:spPr bwMode="auto">
            <a:xfrm>
              <a:off x="1215" y="87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7" name="Rectangle 81"/>
            <p:cNvSpPr>
              <a:spLocks noChangeArrowheads="1"/>
            </p:cNvSpPr>
            <p:nvPr/>
          </p:nvSpPr>
          <p:spPr bwMode="auto">
            <a:xfrm>
              <a:off x="1211" y="876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8" name="Freeform 82"/>
            <p:cNvSpPr>
              <a:spLocks noEditPoints="1"/>
            </p:cNvSpPr>
            <p:nvPr/>
          </p:nvSpPr>
          <p:spPr bwMode="auto">
            <a:xfrm>
              <a:off x="1196" y="87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Rectangle 83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Freeform 84"/>
            <p:cNvSpPr>
              <a:spLocks noEditPoints="1"/>
            </p:cNvSpPr>
            <p:nvPr/>
          </p:nvSpPr>
          <p:spPr bwMode="auto">
            <a:xfrm>
              <a:off x="1215" y="116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Rectangle 85"/>
            <p:cNvSpPr>
              <a:spLocks noChangeArrowheads="1"/>
            </p:cNvSpPr>
            <p:nvPr/>
          </p:nvSpPr>
          <p:spPr bwMode="auto">
            <a:xfrm>
              <a:off x="1211" y="1164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Freeform 86"/>
            <p:cNvSpPr>
              <a:spLocks noEditPoints="1"/>
            </p:cNvSpPr>
            <p:nvPr/>
          </p:nvSpPr>
          <p:spPr bwMode="auto">
            <a:xfrm>
              <a:off x="1196" y="116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3" name="Rectangle 87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4" name="Freeform 88"/>
            <p:cNvSpPr>
              <a:spLocks noEditPoints="1"/>
            </p:cNvSpPr>
            <p:nvPr/>
          </p:nvSpPr>
          <p:spPr bwMode="auto">
            <a:xfrm>
              <a:off x="1215" y="145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5" name="Rectangle 89"/>
            <p:cNvSpPr>
              <a:spLocks noChangeArrowheads="1"/>
            </p:cNvSpPr>
            <p:nvPr/>
          </p:nvSpPr>
          <p:spPr bwMode="auto">
            <a:xfrm>
              <a:off x="1211" y="1452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6" name="Freeform 90"/>
            <p:cNvSpPr>
              <a:spLocks noEditPoints="1"/>
            </p:cNvSpPr>
            <p:nvPr/>
          </p:nvSpPr>
          <p:spPr bwMode="auto">
            <a:xfrm>
              <a:off x="1196" y="1449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7" name="Rectangle 91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8" name="Freeform 92"/>
            <p:cNvSpPr>
              <a:spLocks noEditPoints="1"/>
            </p:cNvSpPr>
            <p:nvPr/>
          </p:nvSpPr>
          <p:spPr bwMode="auto">
            <a:xfrm>
              <a:off x="1215" y="1743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9" name="Rectangle 93"/>
            <p:cNvSpPr>
              <a:spLocks noChangeArrowheads="1"/>
            </p:cNvSpPr>
            <p:nvPr/>
          </p:nvSpPr>
          <p:spPr bwMode="auto">
            <a:xfrm>
              <a:off x="1211" y="1740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0" name="Freeform 94"/>
            <p:cNvSpPr>
              <a:spLocks noEditPoints="1"/>
            </p:cNvSpPr>
            <p:nvPr/>
          </p:nvSpPr>
          <p:spPr bwMode="auto">
            <a:xfrm>
              <a:off x="1196" y="1737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1" name="Rectangle 95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2" name="Freeform 96"/>
            <p:cNvSpPr>
              <a:spLocks noEditPoints="1"/>
            </p:cNvSpPr>
            <p:nvPr/>
          </p:nvSpPr>
          <p:spPr bwMode="auto">
            <a:xfrm>
              <a:off x="1215" y="2031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3" name="Rectangle 97"/>
            <p:cNvSpPr>
              <a:spLocks noChangeArrowheads="1"/>
            </p:cNvSpPr>
            <p:nvPr/>
          </p:nvSpPr>
          <p:spPr bwMode="auto">
            <a:xfrm>
              <a:off x="1211" y="2028"/>
              <a:ext cx="3572" cy="1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4" name="Freeform 98"/>
            <p:cNvSpPr>
              <a:spLocks noEditPoints="1"/>
            </p:cNvSpPr>
            <p:nvPr/>
          </p:nvSpPr>
          <p:spPr bwMode="auto">
            <a:xfrm>
              <a:off x="1196" y="2025"/>
              <a:ext cx="3563" cy="6"/>
            </a:xfrm>
            <a:custGeom>
              <a:avLst/>
              <a:gdLst>
                <a:gd name="T0" fmla="*/ 248 w 6016"/>
                <a:gd name="T1" fmla="*/ 0 h 16"/>
                <a:gd name="T2" fmla="*/ 248 w 6016"/>
                <a:gd name="T3" fmla="*/ 16 h 16"/>
                <a:gd name="T4" fmla="*/ 0 w 6016"/>
                <a:gd name="T5" fmla="*/ 8 h 16"/>
                <a:gd name="T6" fmla="*/ 392 w 6016"/>
                <a:gd name="T7" fmla="*/ 0 h 16"/>
                <a:gd name="T8" fmla="*/ 640 w 6016"/>
                <a:gd name="T9" fmla="*/ 8 h 16"/>
                <a:gd name="T10" fmla="*/ 392 w 6016"/>
                <a:gd name="T11" fmla="*/ 16 h 16"/>
                <a:gd name="T12" fmla="*/ 392 w 6016"/>
                <a:gd name="T13" fmla="*/ 0 h 16"/>
                <a:gd name="T14" fmla="*/ 1016 w 6016"/>
                <a:gd name="T15" fmla="*/ 0 h 16"/>
                <a:gd name="T16" fmla="*/ 1016 w 6016"/>
                <a:gd name="T17" fmla="*/ 16 h 16"/>
                <a:gd name="T18" fmla="*/ 768 w 6016"/>
                <a:gd name="T19" fmla="*/ 8 h 16"/>
                <a:gd name="T20" fmla="*/ 1160 w 6016"/>
                <a:gd name="T21" fmla="*/ 0 h 16"/>
                <a:gd name="T22" fmla="*/ 1408 w 6016"/>
                <a:gd name="T23" fmla="*/ 8 h 16"/>
                <a:gd name="T24" fmla="*/ 1160 w 6016"/>
                <a:gd name="T25" fmla="*/ 16 h 16"/>
                <a:gd name="T26" fmla="*/ 1160 w 6016"/>
                <a:gd name="T27" fmla="*/ 0 h 16"/>
                <a:gd name="T28" fmla="*/ 1784 w 6016"/>
                <a:gd name="T29" fmla="*/ 0 h 16"/>
                <a:gd name="T30" fmla="*/ 1784 w 6016"/>
                <a:gd name="T31" fmla="*/ 16 h 16"/>
                <a:gd name="T32" fmla="*/ 1536 w 6016"/>
                <a:gd name="T33" fmla="*/ 8 h 16"/>
                <a:gd name="T34" fmla="*/ 1928 w 6016"/>
                <a:gd name="T35" fmla="*/ 0 h 16"/>
                <a:gd name="T36" fmla="*/ 2176 w 6016"/>
                <a:gd name="T37" fmla="*/ 8 h 16"/>
                <a:gd name="T38" fmla="*/ 1928 w 6016"/>
                <a:gd name="T39" fmla="*/ 16 h 16"/>
                <a:gd name="T40" fmla="*/ 1928 w 6016"/>
                <a:gd name="T41" fmla="*/ 0 h 16"/>
                <a:gd name="T42" fmla="*/ 2552 w 6016"/>
                <a:gd name="T43" fmla="*/ 0 h 16"/>
                <a:gd name="T44" fmla="*/ 2552 w 6016"/>
                <a:gd name="T45" fmla="*/ 16 h 16"/>
                <a:gd name="T46" fmla="*/ 2304 w 6016"/>
                <a:gd name="T47" fmla="*/ 8 h 16"/>
                <a:gd name="T48" fmla="*/ 2696 w 6016"/>
                <a:gd name="T49" fmla="*/ 0 h 16"/>
                <a:gd name="T50" fmla="*/ 2944 w 6016"/>
                <a:gd name="T51" fmla="*/ 8 h 16"/>
                <a:gd name="T52" fmla="*/ 2696 w 6016"/>
                <a:gd name="T53" fmla="*/ 16 h 16"/>
                <a:gd name="T54" fmla="*/ 2696 w 6016"/>
                <a:gd name="T55" fmla="*/ 0 h 16"/>
                <a:gd name="T56" fmla="*/ 3320 w 6016"/>
                <a:gd name="T57" fmla="*/ 0 h 16"/>
                <a:gd name="T58" fmla="*/ 3320 w 6016"/>
                <a:gd name="T59" fmla="*/ 16 h 16"/>
                <a:gd name="T60" fmla="*/ 3072 w 6016"/>
                <a:gd name="T61" fmla="*/ 8 h 16"/>
                <a:gd name="T62" fmla="*/ 3464 w 6016"/>
                <a:gd name="T63" fmla="*/ 0 h 16"/>
                <a:gd name="T64" fmla="*/ 3712 w 6016"/>
                <a:gd name="T65" fmla="*/ 8 h 16"/>
                <a:gd name="T66" fmla="*/ 3464 w 6016"/>
                <a:gd name="T67" fmla="*/ 16 h 16"/>
                <a:gd name="T68" fmla="*/ 3464 w 6016"/>
                <a:gd name="T69" fmla="*/ 0 h 16"/>
                <a:gd name="T70" fmla="*/ 4088 w 6016"/>
                <a:gd name="T71" fmla="*/ 0 h 16"/>
                <a:gd name="T72" fmla="*/ 4088 w 6016"/>
                <a:gd name="T73" fmla="*/ 16 h 16"/>
                <a:gd name="T74" fmla="*/ 3840 w 6016"/>
                <a:gd name="T75" fmla="*/ 8 h 16"/>
                <a:gd name="T76" fmla="*/ 4232 w 6016"/>
                <a:gd name="T77" fmla="*/ 0 h 16"/>
                <a:gd name="T78" fmla="*/ 4480 w 6016"/>
                <a:gd name="T79" fmla="*/ 8 h 16"/>
                <a:gd name="T80" fmla="*/ 4232 w 6016"/>
                <a:gd name="T81" fmla="*/ 16 h 16"/>
                <a:gd name="T82" fmla="*/ 4232 w 6016"/>
                <a:gd name="T83" fmla="*/ 0 h 16"/>
                <a:gd name="T84" fmla="*/ 4856 w 6016"/>
                <a:gd name="T85" fmla="*/ 0 h 16"/>
                <a:gd name="T86" fmla="*/ 4856 w 6016"/>
                <a:gd name="T87" fmla="*/ 16 h 16"/>
                <a:gd name="T88" fmla="*/ 4608 w 6016"/>
                <a:gd name="T89" fmla="*/ 8 h 16"/>
                <a:gd name="T90" fmla="*/ 5000 w 6016"/>
                <a:gd name="T91" fmla="*/ 0 h 16"/>
                <a:gd name="T92" fmla="*/ 5248 w 6016"/>
                <a:gd name="T93" fmla="*/ 8 h 16"/>
                <a:gd name="T94" fmla="*/ 5000 w 6016"/>
                <a:gd name="T95" fmla="*/ 16 h 16"/>
                <a:gd name="T96" fmla="*/ 5000 w 6016"/>
                <a:gd name="T97" fmla="*/ 0 h 16"/>
                <a:gd name="T98" fmla="*/ 5624 w 6016"/>
                <a:gd name="T99" fmla="*/ 0 h 16"/>
                <a:gd name="T100" fmla="*/ 5624 w 6016"/>
                <a:gd name="T101" fmla="*/ 16 h 16"/>
                <a:gd name="T102" fmla="*/ 5376 w 6016"/>
                <a:gd name="T103" fmla="*/ 8 h 16"/>
                <a:gd name="T104" fmla="*/ 5768 w 6016"/>
                <a:gd name="T105" fmla="*/ 0 h 16"/>
                <a:gd name="T106" fmla="*/ 6016 w 6016"/>
                <a:gd name="T107" fmla="*/ 8 h 16"/>
                <a:gd name="T108" fmla="*/ 5768 w 6016"/>
                <a:gd name="T109" fmla="*/ 16 h 16"/>
                <a:gd name="T110" fmla="*/ 5768 w 6016"/>
                <a:gd name="T1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6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5" name="Rectangle 99"/>
            <p:cNvSpPr>
              <a:spLocks noChangeArrowheads="1"/>
            </p:cNvSpPr>
            <p:nvPr/>
          </p:nvSpPr>
          <p:spPr bwMode="auto">
            <a:xfrm rot="16200000">
              <a:off x="351" y="161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6" name="Rectangle 100"/>
            <p:cNvSpPr>
              <a:spLocks noChangeArrowheads="1"/>
            </p:cNvSpPr>
            <p:nvPr/>
          </p:nvSpPr>
          <p:spPr bwMode="auto">
            <a:xfrm rot="16200000">
              <a:off x="360" y="1572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7" name="Rectangle 101"/>
            <p:cNvSpPr>
              <a:spLocks noChangeArrowheads="1"/>
            </p:cNvSpPr>
            <p:nvPr/>
          </p:nvSpPr>
          <p:spPr bwMode="auto">
            <a:xfrm rot="16200000">
              <a:off x="346" y="151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8" name="Rectangle 102"/>
            <p:cNvSpPr>
              <a:spLocks noChangeArrowheads="1"/>
            </p:cNvSpPr>
            <p:nvPr/>
          </p:nvSpPr>
          <p:spPr bwMode="auto">
            <a:xfrm rot="16200000">
              <a:off x="341" y="145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49" name="Rectangle 103"/>
            <p:cNvSpPr>
              <a:spLocks noChangeArrowheads="1"/>
            </p:cNvSpPr>
            <p:nvPr/>
          </p:nvSpPr>
          <p:spPr bwMode="auto">
            <a:xfrm rot="16200000">
              <a:off x="341" y="13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0" name="Rectangle 104"/>
            <p:cNvSpPr>
              <a:spLocks noChangeArrowheads="1"/>
            </p:cNvSpPr>
            <p:nvPr/>
          </p:nvSpPr>
          <p:spPr bwMode="auto">
            <a:xfrm rot="16200000">
              <a:off x="346" y="1342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1" name="Rectangle 105"/>
            <p:cNvSpPr>
              <a:spLocks noChangeArrowheads="1"/>
            </p:cNvSpPr>
            <p:nvPr/>
          </p:nvSpPr>
          <p:spPr bwMode="auto">
            <a:xfrm rot="16200000">
              <a:off x="341" y="128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2" name="Rectangle 106"/>
            <p:cNvSpPr>
              <a:spLocks noChangeArrowheads="1"/>
            </p:cNvSpPr>
            <p:nvPr/>
          </p:nvSpPr>
          <p:spPr bwMode="auto">
            <a:xfrm rot="16200000">
              <a:off x="355" y="1237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3" name="Rectangle 107"/>
            <p:cNvSpPr>
              <a:spLocks noChangeArrowheads="1"/>
            </p:cNvSpPr>
            <p:nvPr/>
          </p:nvSpPr>
          <p:spPr bwMode="auto">
            <a:xfrm rot="16200000">
              <a:off x="351" y="1191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4" name="Rectangle 108"/>
            <p:cNvSpPr>
              <a:spLocks noChangeArrowheads="1"/>
            </p:cNvSpPr>
            <p:nvPr/>
          </p:nvSpPr>
          <p:spPr bwMode="auto">
            <a:xfrm rot="16200000">
              <a:off x="370" y="115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5" name="Rectangle 109"/>
            <p:cNvSpPr>
              <a:spLocks noChangeArrowheads="1"/>
            </p:cNvSpPr>
            <p:nvPr/>
          </p:nvSpPr>
          <p:spPr bwMode="auto">
            <a:xfrm rot="16200000">
              <a:off x="365" y="112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6" name="Rectangle 110"/>
            <p:cNvSpPr>
              <a:spLocks noChangeArrowheads="1"/>
            </p:cNvSpPr>
            <p:nvPr/>
          </p:nvSpPr>
          <p:spPr bwMode="auto">
            <a:xfrm rot="16200000">
              <a:off x="337" y="106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7" name="Rectangle 111"/>
            <p:cNvSpPr>
              <a:spLocks noChangeArrowheads="1"/>
            </p:cNvSpPr>
            <p:nvPr/>
          </p:nvSpPr>
          <p:spPr bwMode="auto">
            <a:xfrm rot="16200000">
              <a:off x="355" y="1015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8" name="Rectangle 112"/>
            <p:cNvSpPr>
              <a:spLocks noChangeArrowheads="1"/>
            </p:cNvSpPr>
            <p:nvPr/>
          </p:nvSpPr>
          <p:spPr bwMode="auto">
            <a:xfrm rot="16200000">
              <a:off x="365" y="977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59" name="Rectangle 113"/>
            <p:cNvSpPr>
              <a:spLocks noChangeArrowheads="1"/>
            </p:cNvSpPr>
            <p:nvPr/>
          </p:nvSpPr>
          <p:spPr bwMode="auto">
            <a:xfrm rot="16200000">
              <a:off x="351" y="3279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0" name="Rectangle 114"/>
            <p:cNvSpPr>
              <a:spLocks noChangeArrowheads="1"/>
            </p:cNvSpPr>
            <p:nvPr/>
          </p:nvSpPr>
          <p:spPr bwMode="auto">
            <a:xfrm rot="16200000">
              <a:off x="341" y="321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1" name="Rectangle 115"/>
            <p:cNvSpPr>
              <a:spLocks noChangeArrowheads="1"/>
            </p:cNvSpPr>
            <p:nvPr/>
          </p:nvSpPr>
          <p:spPr bwMode="auto">
            <a:xfrm rot="16200000">
              <a:off x="341" y="31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2" name="Rectangle 116"/>
            <p:cNvSpPr>
              <a:spLocks noChangeArrowheads="1"/>
            </p:cNvSpPr>
            <p:nvPr/>
          </p:nvSpPr>
          <p:spPr bwMode="auto">
            <a:xfrm rot="16200000">
              <a:off x="351" y="3105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3" name="Rectangle 117"/>
            <p:cNvSpPr>
              <a:spLocks noChangeArrowheads="1"/>
            </p:cNvSpPr>
            <p:nvPr/>
          </p:nvSpPr>
          <p:spPr bwMode="auto">
            <a:xfrm rot="16200000">
              <a:off x="370" y="307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4" name="Rectangle 118"/>
            <p:cNvSpPr>
              <a:spLocks noChangeArrowheads="1"/>
            </p:cNvSpPr>
            <p:nvPr/>
          </p:nvSpPr>
          <p:spPr bwMode="auto">
            <a:xfrm rot="16200000">
              <a:off x="337" y="301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5" name="Rectangle 119"/>
            <p:cNvSpPr>
              <a:spLocks noChangeArrowheads="1"/>
            </p:cNvSpPr>
            <p:nvPr/>
          </p:nvSpPr>
          <p:spPr bwMode="auto">
            <a:xfrm rot="16200000">
              <a:off x="346" y="295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6" name="Rectangle 120"/>
            <p:cNvSpPr>
              <a:spLocks noChangeArrowheads="1"/>
            </p:cNvSpPr>
            <p:nvPr/>
          </p:nvSpPr>
          <p:spPr bwMode="auto">
            <a:xfrm rot="16200000">
              <a:off x="341" y="289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7" name="Rectangle 121"/>
            <p:cNvSpPr>
              <a:spLocks noChangeArrowheads="1"/>
            </p:cNvSpPr>
            <p:nvPr/>
          </p:nvSpPr>
          <p:spPr bwMode="auto">
            <a:xfrm rot="16200000">
              <a:off x="370" y="2866"/>
              <a:ext cx="1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8" name="Rectangle 122"/>
            <p:cNvSpPr>
              <a:spLocks noChangeArrowheads="1"/>
            </p:cNvSpPr>
            <p:nvPr/>
          </p:nvSpPr>
          <p:spPr bwMode="auto">
            <a:xfrm rot="16200000">
              <a:off x="341" y="2813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69" name="Rectangle 123"/>
            <p:cNvSpPr>
              <a:spLocks noChangeArrowheads="1"/>
            </p:cNvSpPr>
            <p:nvPr/>
          </p:nvSpPr>
          <p:spPr bwMode="auto">
            <a:xfrm rot="16200000">
              <a:off x="351" y="2763"/>
              <a:ext cx="1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0" name="Rectangle 124"/>
            <p:cNvSpPr>
              <a:spLocks noChangeArrowheads="1"/>
            </p:cNvSpPr>
            <p:nvPr/>
          </p:nvSpPr>
          <p:spPr bwMode="auto">
            <a:xfrm rot="16200000">
              <a:off x="318" y="2676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1" name="Rectangle 125"/>
            <p:cNvSpPr>
              <a:spLocks noChangeArrowheads="1"/>
            </p:cNvSpPr>
            <p:nvPr/>
          </p:nvSpPr>
          <p:spPr bwMode="auto">
            <a:xfrm rot="16200000">
              <a:off x="346" y="2614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2" name="Rectangle 126"/>
            <p:cNvSpPr>
              <a:spLocks noChangeArrowheads="1"/>
            </p:cNvSpPr>
            <p:nvPr/>
          </p:nvSpPr>
          <p:spPr bwMode="auto">
            <a:xfrm rot="16200000">
              <a:off x="341" y="2555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3" name="Rectangle 127"/>
            <p:cNvSpPr>
              <a:spLocks noChangeArrowheads="1"/>
            </p:cNvSpPr>
            <p:nvPr/>
          </p:nvSpPr>
          <p:spPr bwMode="auto">
            <a:xfrm rot="16200000">
              <a:off x="360" y="2514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4" name="Line 128"/>
            <p:cNvSpPr>
              <a:spLocks noChangeShapeType="1"/>
            </p:cNvSpPr>
            <p:nvPr/>
          </p:nvSpPr>
          <p:spPr bwMode="auto">
            <a:xfrm>
              <a:off x="1201" y="3468"/>
              <a:ext cx="3572" cy="0"/>
            </a:xfrm>
            <a:prstGeom prst="line">
              <a:avLst/>
            </a:prstGeom>
            <a:noFill/>
            <a:ln w="19050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5" name="Freeform 129"/>
            <p:cNvSpPr>
              <a:spLocks/>
            </p:cNvSpPr>
            <p:nvPr/>
          </p:nvSpPr>
          <p:spPr bwMode="auto">
            <a:xfrm>
              <a:off x="4754" y="3437"/>
              <a:ext cx="85" cy="56"/>
            </a:xfrm>
            <a:custGeom>
              <a:avLst/>
              <a:gdLst>
                <a:gd name="T0" fmla="*/ 144 w 144"/>
                <a:gd name="T1" fmla="*/ 83 h 151"/>
                <a:gd name="T2" fmla="*/ 0 w 144"/>
                <a:gd name="T3" fmla="*/ 147 h 151"/>
                <a:gd name="T4" fmla="*/ 2 w 144"/>
                <a:gd name="T5" fmla="*/ 151 h 151"/>
                <a:gd name="T6" fmla="*/ 2 w 144"/>
                <a:gd name="T7" fmla="*/ 0 h 151"/>
                <a:gd name="T8" fmla="*/ 0 w 144"/>
                <a:gd name="T9" fmla="*/ 3 h 151"/>
                <a:gd name="T10" fmla="*/ 144 w 144"/>
                <a:gd name="T1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51">
                  <a:moveTo>
                    <a:pt x="144" y="83"/>
                  </a:moveTo>
                  <a:lnTo>
                    <a:pt x="0" y="147"/>
                  </a:lnTo>
                  <a:lnTo>
                    <a:pt x="2" y="151"/>
                  </a:lnTo>
                  <a:cubicBezTo>
                    <a:pt x="26" y="103"/>
                    <a:pt x="26" y="48"/>
                    <a:pt x="2" y="0"/>
                  </a:cubicBezTo>
                  <a:lnTo>
                    <a:pt x="0" y="3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6" name="Rectangle 130"/>
            <p:cNvSpPr>
              <a:spLocks noChangeArrowheads="1"/>
            </p:cNvSpPr>
            <p:nvPr/>
          </p:nvSpPr>
          <p:spPr bwMode="auto">
            <a:xfrm>
              <a:off x="2395" y="367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78" name="Rectangle 132"/>
            <p:cNvSpPr>
              <a:spLocks noChangeArrowheads="1"/>
            </p:cNvSpPr>
            <p:nvPr/>
          </p:nvSpPr>
          <p:spPr bwMode="auto">
            <a:xfrm>
              <a:off x="2850" y="3678"/>
              <a:ext cx="4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(minutes)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80" name="Rectangle 134"/>
            <p:cNvSpPr>
              <a:spLocks noChangeArrowheads="1"/>
            </p:cNvSpPr>
            <p:nvPr/>
          </p:nvSpPr>
          <p:spPr bwMode="auto">
            <a:xfrm>
              <a:off x="2075" y="3781"/>
              <a:ext cx="1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0+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82" name="Rectangle 136"/>
            <p:cNvSpPr>
              <a:spLocks noChangeArrowheads="1"/>
            </p:cNvSpPr>
            <p:nvPr/>
          </p:nvSpPr>
          <p:spPr bwMode="auto">
            <a:xfrm>
              <a:off x="3839" y="3758"/>
              <a:ext cx="1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&lt;=1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99" name="Rectangle 153"/>
            <p:cNvSpPr>
              <a:spLocks noChangeArrowheads="1"/>
            </p:cNvSpPr>
            <p:nvPr/>
          </p:nvSpPr>
          <p:spPr bwMode="auto">
            <a:xfrm rot="5400000">
              <a:off x="1809" y="2850"/>
              <a:ext cx="11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13" name="Rectangle 167"/>
            <p:cNvSpPr>
              <a:spLocks noChangeArrowheads="1"/>
            </p:cNvSpPr>
            <p:nvPr/>
          </p:nvSpPr>
          <p:spPr bwMode="auto">
            <a:xfrm>
              <a:off x="2717" y="3120"/>
              <a:ext cx="616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5" name="Rectangle 169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6" name="Freeform 170"/>
            <p:cNvSpPr>
              <a:spLocks/>
            </p:cNvSpPr>
            <p:nvPr/>
          </p:nvSpPr>
          <p:spPr bwMode="auto">
            <a:xfrm>
              <a:off x="1210" y="2019"/>
              <a:ext cx="3894" cy="18"/>
            </a:xfrm>
            <a:custGeom>
              <a:avLst/>
              <a:gdLst>
                <a:gd name="T0" fmla="*/ 24 w 6576"/>
                <a:gd name="T1" fmla="*/ 0 h 48"/>
                <a:gd name="T2" fmla="*/ 6552 w 6576"/>
                <a:gd name="T3" fmla="*/ 0 h 48"/>
                <a:gd name="T4" fmla="*/ 6576 w 6576"/>
                <a:gd name="T5" fmla="*/ 24 h 48"/>
                <a:gd name="T6" fmla="*/ 6552 w 6576"/>
                <a:gd name="T7" fmla="*/ 48 h 48"/>
                <a:gd name="T8" fmla="*/ 24 w 6576"/>
                <a:gd name="T9" fmla="*/ 48 h 48"/>
                <a:gd name="T10" fmla="*/ 0 w 6576"/>
                <a:gd name="T11" fmla="*/ 24 h 48"/>
                <a:gd name="T12" fmla="*/ 24 w 657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6" h="48">
                  <a:moveTo>
                    <a:pt x="24" y="0"/>
                  </a:moveTo>
                  <a:lnTo>
                    <a:pt x="6552" y="0"/>
                  </a:lnTo>
                  <a:cubicBezTo>
                    <a:pt x="6565" y="0"/>
                    <a:pt x="6576" y="11"/>
                    <a:pt x="6576" y="24"/>
                  </a:cubicBezTo>
                  <a:cubicBezTo>
                    <a:pt x="6576" y="37"/>
                    <a:pt x="6565" y="48"/>
                    <a:pt x="6552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7" name="Rectangle 171"/>
            <p:cNvSpPr>
              <a:spLocks noChangeArrowheads="1"/>
            </p:cNvSpPr>
            <p:nvPr/>
          </p:nvSpPr>
          <p:spPr bwMode="auto">
            <a:xfrm>
              <a:off x="1201" y="2016"/>
              <a:ext cx="3904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8" name="Line 172"/>
            <p:cNvSpPr>
              <a:spLocks noChangeShapeType="1"/>
            </p:cNvSpPr>
            <p:nvPr/>
          </p:nvSpPr>
          <p:spPr bwMode="auto">
            <a:xfrm>
              <a:off x="1205" y="1752"/>
              <a:ext cx="3866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9" name="Rectangle 173"/>
            <p:cNvSpPr>
              <a:spLocks noChangeArrowheads="1"/>
            </p:cNvSpPr>
            <p:nvPr/>
          </p:nvSpPr>
          <p:spPr bwMode="auto">
            <a:xfrm>
              <a:off x="1201" y="14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0" name="Freeform 174"/>
            <p:cNvSpPr>
              <a:spLocks/>
            </p:cNvSpPr>
            <p:nvPr/>
          </p:nvSpPr>
          <p:spPr bwMode="auto">
            <a:xfrm>
              <a:off x="1210" y="1459"/>
              <a:ext cx="3780" cy="18"/>
            </a:xfrm>
            <a:custGeom>
              <a:avLst/>
              <a:gdLst>
                <a:gd name="T0" fmla="*/ 24 w 6384"/>
                <a:gd name="T1" fmla="*/ 0 h 48"/>
                <a:gd name="T2" fmla="*/ 6360 w 6384"/>
                <a:gd name="T3" fmla="*/ 0 h 48"/>
                <a:gd name="T4" fmla="*/ 6384 w 6384"/>
                <a:gd name="T5" fmla="*/ 24 h 48"/>
                <a:gd name="T6" fmla="*/ 6360 w 6384"/>
                <a:gd name="T7" fmla="*/ 48 h 48"/>
                <a:gd name="T8" fmla="*/ 24 w 6384"/>
                <a:gd name="T9" fmla="*/ 48 h 48"/>
                <a:gd name="T10" fmla="*/ 0 w 6384"/>
                <a:gd name="T11" fmla="*/ 24 h 48"/>
                <a:gd name="T12" fmla="*/ 24 w 63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4" h="48">
                  <a:moveTo>
                    <a:pt x="24" y="0"/>
                  </a:moveTo>
                  <a:lnTo>
                    <a:pt x="6360" y="0"/>
                  </a:lnTo>
                  <a:cubicBezTo>
                    <a:pt x="6373" y="0"/>
                    <a:pt x="6384" y="11"/>
                    <a:pt x="6384" y="24"/>
                  </a:cubicBezTo>
                  <a:cubicBezTo>
                    <a:pt x="6384" y="38"/>
                    <a:pt x="6373" y="48"/>
                    <a:pt x="636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1" name="Rectangle 175"/>
            <p:cNvSpPr>
              <a:spLocks noChangeArrowheads="1"/>
            </p:cNvSpPr>
            <p:nvPr/>
          </p:nvSpPr>
          <p:spPr bwMode="auto">
            <a:xfrm>
              <a:off x="1201" y="14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2" name="Line 176"/>
            <p:cNvSpPr>
              <a:spLocks noChangeShapeType="1"/>
            </p:cNvSpPr>
            <p:nvPr/>
          </p:nvSpPr>
          <p:spPr bwMode="auto">
            <a:xfrm>
              <a:off x="1206" y="1456"/>
              <a:ext cx="3752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3" name="Rectangle 177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4" name="Freeform 178"/>
            <p:cNvSpPr>
              <a:spLocks/>
            </p:cNvSpPr>
            <p:nvPr/>
          </p:nvSpPr>
          <p:spPr bwMode="auto">
            <a:xfrm>
              <a:off x="1210" y="1164"/>
              <a:ext cx="3780" cy="18"/>
            </a:xfrm>
            <a:custGeom>
              <a:avLst/>
              <a:gdLst>
                <a:gd name="T0" fmla="*/ 24 w 6384"/>
                <a:gd name="T1" fmla="*/ 0 h 48"/>
                <a:gd name="T2" fmla="*/ 6360 w 6384"/>
                <a:gd name="T3" fmla="*/ 0 h 48"/>
                <a:gd name="T4" fmla="*/ 6384 w 6384"/>
                <a:gd name="T5" fmla="*/ 24 h 48"/>
                <a:gd name="T6" fmla="*/ 6360 w 6384"/>
                <a:gd name="T7" fmla="*/ 48 h 48"/>
                <a:gd name="T8" fmla="*/ 24 w 6384"/>
                <a:gd name="T9" fmla="*/ 48 h 48"/>
                <a:gd name="T10" fmla="*/ 0 w 6384"/>
                <a:gd name="T11" fmla="*/ 24 h 48"/>
                <a:gd name="T12" fmla="*/ 24 w 63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4" h="48">
                  <a:moveTo>
                    <a:pt x="24" y="0"/>
                  </a:moveTo>
                  <a:lnTo>
                    <a:pt x="6360" y="0"/>
                  </a:lnTo>
                  <a:cubicBezTo>
                    <a:pt x="6373" y="0"/>
                    <a:pt x="6384" y="11"/>
                    <a:pt x="6384" y="24"/>
                  </a:cubicBezTo>
                  <a:cubicBezTo>
                    <a:pt x="6384" y="37"/>
                    <a:pt x="6373" y="48"/>
                    <a:pt x="6360" y="48"/>
                  </a:cubicBezTo>
                  <a:lnTo>
                    <a:pt x="24" y="48"/>
                  </a:ln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5" name="Rectangle 179"/>
            <p:cNvSpPr>
              <a:spLocks noChangeArrowheads="1"/>
            </p:cNvSpPr>
            <p:nvPr/>
          </p:nvSpPr>
          <p:spPr bwMode="auto">
            <a:xfrm>
              <a:off x="1201" y="1158"/>
              <a:ext cx="3790" cy="2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6" name="Line 180"/>
            <p:cNvSpPr>
              <a:spLocks noChangeShapeType="1"/>
            </p:cNvSpPr>
            <p:nvPr/>
          </p:nvSpPr>
          <p:spPr bwMode="auto">
            <a:xfrm>
              <a:off x="1206" y="1161"/>
              <a:ext cx="3752" cy="0"/>
            </a:xfrm>
            <a:prstGeom prst="line">
              <a:avLst/>
            </a:prstGeom>
            <a:noFill/>
            <a:ln w="444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7" name="Rectangle 181"/>
            <p:cNvSpPr>
              <a:spLocks noChangeArrowheads="1"/>
            </p:cNvSpPr>
            <p:nvPr/>
          </p:nvSpPr>
          <p:spPr bwMode="auto">
            <a:xfrm>
              <a:off x="4887" y="1212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8" name="Rectangle 182"/>
            <p:cNvSpPr>
              <a:spLocks noChangeArrowheads="1"/>
            </p:cNvSpPr>
            <p:nvPr/>
          </p:nvSpPr>
          <p:spPr bwMode="auto">
            <a:xfrm>
              <a:off x="5484" y="1212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29" name="Rectangle 183"/>
            <p:cNvSpPr>
              <a:spLocks noChangeArrowheads="1"/>
            </p:cNvSpPr>
            <p:nvPr/>
          </p:nvSpPr>
          <p:spPr bwMode="auto">
            <a:xfrm>
              <a:off x="4894" y="1539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0" name="Rectangle 184"/>
            <p:cNvSpPr>
              <a:spLocks noChangeArrowheads="1"/>
            </p:cNvSpPr>
            <p:nvPr/>
          </p:nvSpPr>
          <p:spPr bwMode="auto">
            <a:xfrm>
              <a:off x="5492" y="1546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1" name="Rectangle 185"/>
            <p:cNvSpPr>
              <a:spLocks noChangeArrowheads="1"/>
            </p:cNvSpPr>
            <p:nvPr/>
          </p:nvSpPr>
          <p:spPr bwMode="auto">
            <a:xfrm>
              <a:off x="4905" y="1807"/>
              <a:ext cx="7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32" name="Rectangle 186"/>
            <p:cNvSpPr>
              <a:spLocks noChangeArrowheads="1"/>
            </p:cNvSpPr>
            <p:nvPr/>
          </p:nvSpPr>
          <p:spPr bwMode="auto">
            <a:xfrm>
              <a:off x="5501" y="1807"/>
              <a:ext cx="2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1196183" y="1724026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13"/>
          <p:cNvSpPr>
            <a:spLocks noChangeArrowheads="1"/>
          </p:cNvSpPr>
          <p:nvPr/>
        </p:nvSpPr>
        <p:spPr bwMode="auto">
          <a:xfrm>
            <a:off x="1204915" y="2225676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3"/>
          <p:cNvSpPr>
            <a:spLocks noChangeArrowheads="1"/>
          </p:cNvSpPr>
          <p:nvPr/>
        </p:nvSpPr>
        <p:spPr bwMode="auto">
          <a:xfrm>
            <a:off x="1232695" y="2646527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13"/>
          <p:cNvSpPr>
            <a:spLocks noChangeArrowheads="1"/>
          </p:cNvSpPr>
          <p:nvPr/>
        </p:nvSpPr>
        <p:spPr bwMode="auto">
          <a:xfrm>
            <a:off x="1260476" y="3086264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59.91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13"/>
          <p:cNvSpPr>
            <a:spLocks noChangeArrowheads="1"/>
          </p:cNvSpPr>
          <p:nvPr/>
        </p:nvSpPr>
        <p:spPr bwMode="auto">
          <a:xfrm>
            <a:off x="2841628" y="3633453"/>
            <a:ext cx="43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>
            <a:off x="3495675" y="3367089"/>
            <a:ext cx="466725" cy="127719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31"/>
          <p:cNvSpPr>
            <a:spLocks noChangeShapeType="1"/>
          </p:cNvSpPr>
          <p:nvPr/>
        </p:nvSpPr>
        <p:spPr bwMode="auto">
          <a:xfrm flipH="1">
            <a:off x="3987800" y="2938464"/>
            <a:ext cx="1065213" cy="541734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31"/>
          <p:cNvSpPr>
            <a:spLocks noChangeShapeType="1"/>
          </p:cNvSpPr>
          <p:nvPr/>
        </p:nvSpPr>
        <p:spPr bwMode="auto">
          <a:xfrm flipV="1">
            <a:off x="7462840" y="1385890"/>
            <a:ext cx="479425" cy="533398"/>
          </a:xfrm>
          <a:prstGeom prst="line">
            <a:avLst/>
          </a:prstGeom>
          <a:noFill/>
          <a:ln w="6032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57277"/>
          </a:xfrm>
        </p:spPr>
        <p:txBody>
          <a:bodyPr/>
          <a:lstStyle/>
          <a:p>
            <a:r>
              <a:rPr lang="en-US" altLang="en-US" sz="2200" dirty="0" smtClean="0"/>
              <a:t>FRRS-Up Recall (Always Based on Duration or Frequency</a:t>
            </a:r>
            <a:r>
              <a:rPr lang="en-US" altLang="en-US" sz="2200" dirty="0"/>
              <a:t>)</a:t>
            </a:r>
            <a:endParaRPr lang="en-US" alt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4038" y="6196726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Using a Max </a:t>
            </a:r>
            <a:r>
              <a:rPr lang="en-US" sz="1000" dirty="0"/>
              <a:t>deployment </a:t>
            </a:r>
            <a:r>
              <a:rPr lang="en-US" sz="1000" dirty="0" smtClean="0"/>
              <a:t>Time/Band = 1 minute</a:t>
            </a:r>
            <a:endParaRPr lang="en-US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19150"/>
            <a:ext cx="88344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676400" y="3581400"/>
            <a:ext cx="914400" cy="1447800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33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FRRS Deployment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FRRS is being deployed.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904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500</Words>
  <Application>Microsoft Office PowerPoint</Application>
  <PresentationFormat>On-screen Show (4:3)</PresentationFormat>
  <Paragraphs>303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FRRS Parameters</vt:lpstr>
      <vt:lpstr>FRRS Parameters</vt:lpstr>
      <vt:lpstr>Scenario 1: Frequency below 59.97 Hz  </vt:lpstr>
      <vt:lpstr>Scenario 2: Frequency below 59.96 Hz  </vt:lpstr>
      <vt:lpstr>Scenario 3: Frequency below 59.95 Hz</vt:lpstr>
      <vt:lpstr>Scenario 4: Frequency below 59.91 Hz  (Unit trip)</vt:lpstr>
      <vt:lpstr>FRRS-Up Recall (Always Based on Duration or Frequency)</vt:lpstr>
      <vt:lpstr>FRRS Deployment Statistics</vt:lpstr>
      <vt:lpstr>FRRS Up Deployments</vt:lpstr>
      <vt:lpstr>FRRS Down Deployments</vt:lpstr>
      <vt:lpstr>FRRS Deployments per Hour</vt:lpstr>
      <vt:lpstr>FRRS Up Deployments per Hour</vt:lpstr>
      <vt:lpstr>FRRS Down Deployments per Hour</vt:lpstr>
      <vt:lpstr>Frequency Events</vt:lpstr>
      <vt:lpstr>1/21/2016 11:14:45 PM </vt:lpstr>
      <vt:lpstr>1/26/2016  11:25:07 PM</vt:lpstr>
      <vt:lpstr>2/8/2016  10:31:08 AM</vt:lpstr>
      <vt:lpstr>3/8/2016  5:03:11 AM</vt:lpstr>
      <vt:lpstr>2/11/2016  9:09:19 PM</vt:lpstr>
      <vt:lpstr>FRRS Performance</vt:lpstr>
      <vt:lpstr>2/18/2016 HE16</vt:lpstr>
      <vt:lpstr>1/7/2016 HE18</vt:lpstr>
      <vt:lpstr>1/8/2016 HE23</vt:lpstr>
      <vt:lpstr>1/20/2016 HE23</vt:lpstr>
      <vt:lpstr>3/3/2016 HE14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Letkeman, Sheila</cp:lastModifiedBy>
  <cp:revision>47</cp:revision>
  <cp:lastPrinted>2016-01-21T20:53:15Z</cp:lastPrinted>
  <dcterms:created xsi:type="dcterms:W3CDTF">2016-01-21T15:20:31Z</dcterms:created>
  <dcterms:modified xsi:type="dcterms:W3CDTF">2016-05-12T22:02:09Z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