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9" r:id="rId8"/>
    <p:sldId id="315" r:id="rId9"/>
    <p:sldId id="313" r:id="rId10"/>
    <p:sldId id="311" r:id="rId11"/>
    <p:sldId id="31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13" d="100"/>
          <a:sy n="113" d="100"/>
        </p:scale>
        <p:origin x="108" y="2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Revision Requests IA </a:t>
            </a:r>
            <a:r>
              <a:rPr lang="en-US" dirty="0" smtClean="0"/>
              <a:t>Results: </a:t>
            </a:r>
            <a:r>
              <a:rPr lang="en-US" dirty="0"/>
              <a:t>2013 - 2015</a:t>
            </a:r>
          </a:p>
        </c:rich>
      </c:tx>
      <c:layout>
        <c:manualLayout>
          <c:xMode val="edge"/>
          <c:yMode val="edge"/>
          <c:x val="0.31398236767346249"/>
          <c:y val="7.7793093647571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692021024048496E-2"/>
          <c:y val="5.9154704944178634E-2"/>
          <c:w val="0.93732622426369794"/>
          <c:h val="0.92330143540669851"/>
        </c:manualLayout>
      </c:layout>
      <c:scatterChart>
        <c:scatterStyle val="lineMarker"/>
        <c:varyColors val="0"/>
        <c:ser>
          <c:idx val="0"/>
          <c:order val="0"/>
          <c:tx>
            <c:v>Actual Spend Variance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'RR Data'!$P$3:$P$40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</c:numCache>
            </c:numRef>
          </c:xVal>
          <c:yVal>
            <c:numRef>
              <c:f>'RR Data'!$Z$3:$Z$40</c:f>
              <c:numCache>
                <c:formatCode>"$"#,##0</c:formatCode>
                <c:ptCount val="38"/>
                <c:pt idx="0">
                  <c:v>-12935.220000000001</c:v>
                </c:pt>
                <c:pt idx="1">
                  <c:v>-16666.059999999998</c:v>
                </c:pt>
                <c:pt idx="2">
                  <c:v>-37449.050000000003</c:v>
                </c:pt>
                <c:pt idx="3">
                  <c:v>-44756.07</c:v>
                </c:pt>
                <c:pt idx="4">
                  <c:v>-35450.43</c:v>
                </c:pt>
                <c:pt idx="5">
                  <c:v>-16526.310000000001</c:v>
                </c:pt>
                <c:pt idx="6">
                  <c:v>-15668.75</c:v>
                </c:pt>
                <c:pt idx="7">
                  <c:v>-50606</c:v>
                </c:pt>
                <c:pt idx="8">
                  <c:v>-4247.4599999999991</c:v>
                </c:pt>
                <c:pt idx="9">
                  <c:v>-1256</c:v>
                </c:pt>
                <c:pt idx="10">
                  <c:v>-26949</c:v>
                </c:pt>
                <c:pt idx="11">
                  <c:v>-12126.219999999994</c:v>
                </c:pt>
                <c:pt idx="12">
                  <c:v>0</c:v>
                </c:pt>
                <c:pt idx="13">
                  <c:v>-9429.489999999998</c:v>
                </c:pt>
                <c:pt idx="14">
                  <c:v>-14270</c:v>
                </c:pt>
                <c:pt idx="15">
                  <c:v>5906.75</c:v>
                </c:pt>
                <c:pt idx="16">
                  <c:v>-43508.42</c:v>
                </c:pt>
                <c:pt idx="17">
                  <c:v>0</c:v>
                </c:pt>
                <c:pt idx="18">
                  <c:v>-22356.25</c:v>
                </c:pt>
                <c:pt idx="19">
                  <c:v>-11098.570000000007</c:v>
                </c:pt>
                <c:pt idx="20">
                  <c:v>20350</c:v>
                </c:pt>
                <c:pt idx="21">
                  <c:v>-69907</c:v>
                </c:pt>
                <c:pt idx="22">
                  <c:v>767</c:v>
                </c:pt>
                <c:pt idx="23">
                  <c:v>-47596.58</c:v>
                </c:pt>
                <c:pt idx="24">
                  <c:v>14114</c:v>
                </c:pt>
                <c:pt idx="25">
                  <c:v>-770.5</c:v>
                </c:pt>
                <c:pt idx="26">
                  <c:v>-102411.54000000001</c:v>
                </c:pt>
                <c:pt idx="27">
                  <c:v>39699</c:v>
                </c:pt>
                <c:pt idx="28">
                  <c:v>0</c:v>
                </c:pt>
                <c:pt idx="29">
                  <c:v>-25164.299999999988</c:v>
                </c:pt>
                <c:pt idx="30">
                  <c:v>-35982.810000000027</c:v>
                </c:pt>
                <c:pt idx="31">
                  <c:v>169955</c:v>
                </c:pt>
                <c:pt idx="32">
                  <c:v>0</c:v>
                </c:pt>
                <c:pt idx="33">
                  <c:v>0</c:v>
                </c:pt>
                <c:pt idx="34">
                  <c:v>233094.58000000007</c:v>
                </c:pt>
                <c:pt idx="35">
                  <c:v>114279</c:v>
                </c:pt>
                <c:pt idx="36">
                  <c:v>130549.9800000001</c:v>
                </c:pt>
                <c:pt idx="37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Baseline Estimate % Variance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strRef>
              <c:f>'RR Data'!$P$2:$P$40</c:f>
              <c:strCache>
                <c:ptCount val="39"/>
                <c:pt idx="0">
                  <c:v>Scatter Chart Order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</c:strCache>
              <c:extLst xmlns:c15="http://schemas.microsoft.com/office/drawing/2012/chart"/>
            </c:strRef>
          </c:xVal>
          <c:yVal>
            <c:numRef>
              <c:f>'RR Data'!$V$2:$V$40</c:f>
              <c:extLst xmlns:c15="http://schemas.microsoft.com/office/drawing/2012/chart"/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8594344"/>
        <c:axId val="598592384"/>
        <c:extLst/>
      </c:scatterChart>
      <c:valAx>
        <c:axId val="598594344"/>
        <c:scaling>
          <c:orientation val="minMax"/>
          <c:max val="4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598592384"/>
        <c:crosses val="autoZero"/>
        <c:crossBetween val="midCat"/>
      </c:valAx>
      <c:valAx>
        <c:axId val="598592384"/>
        <c:scaling>
          <c:orientation val="minMax"/>
          <c:max val="250000"/>
          <c:min val="-125000"/>
        </c:scaling>
        <c:delete val="0"/>
        <c:axPos val="l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594344"/>
        <c:crosses val="autoZero"/>
        <c:crossBetween val="midCat"/>
        <c:majorUnit val="2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23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9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71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93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4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Impact Analysis </a:t>
            </a:r>
          </a:p>
          <a:p>
            <a:r>
              <a:rPr lang="en-US" sz="3200" b="1" dirty="0" smtClean="0"/>
              <a:t>Cost Estimation Metrics</a:t>
            </a:r>
            <a:endParaRPr lang="en-US" sz="3200" b="1" dirty="0"/>
          </a:p>
          <a:p>
            <a:endParaRPr lang="en-US" dirty="0"/>
          </a:p>
          <a:p>
            <a:r>
              <a:rPr lang="en-US" dirty="0" smtClean="0"/>
              <a:t>05/12/2016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dirty="0" smtClean="0"/>
              <a:t>Impact Analysis </a:t>
            </a:r>
            <a:r>
              <a:rPr lang="en-US" dirty="0" smtClean="0"/>
              <a:t>Cost Estimation Metrics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ERCOT continues to review Revision Request IA cost estimates compared with actual spend on their related implementation projects.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000" dirty="0" smtClean="0"/>
              <a:t>Data Used for Analysis</a:t>
            </a:r>
            <a:endParaRPr lang="en-US" sz="2000" dirty="0"/>
          </a:p>
          <a:p>
            <a:pPr marL="857250" lvl="1" indent="-457200"/>
            <a:r>
              <a:rPr lang="en-US" sz="1800" dirty="0" smtClean="0"/>
              <a:t>38 Revision Request projects completed from 2013-2015</a:t>
            </a:r>
          </a:p>
          <a:p>
            <a:pPr marL="400050" lvl="1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Summary-level results are now available</a:t>
            </a:r>
            <a:endParaRPr lang="en-US" sz="2000" dirty="0"/>
          </a:p>
          <a:p>
            <a:endParaRPr lang="en-US" sz="1200" dirty="0" smtClean="0"/>
          </a:p>
          <a:p>
            <a:r>
              <a:rPr lang="en-US" sz="2000" dirty="0" smtClean="0"/>
              <a:t>Still in Progress</a:t>
            </a:r>
          </a:p>
          <a:p>
            <a:pPr marL="857250" lvl="1" indent="-457200"/>
            <a:r>
              <a:rPr lang="en-US" sz="1800" dirty="0" smtClean="0"/>
              <a:t>Individual project analysis</a:t>
            </a:r>
          </a:p>
          <a:p>
            <a:pPr marL="857250" lvl="1" indent="-457200"/>
            <a:r>
              <a:rPr lang="en-US" sz="1800" dirty="0" smtClean="0"/>
              <a:t>Efficiency/improvement opportunity identification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16279" y="3924300"/>
            <a:ext cx="755557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514601" y="6208021"/>
            <a:ext cx="3456894" cy="4496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7984" y="5630067"/>
            <a:ext cx="16177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Less than $100k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344"/>
            <a:ext cx="7993774" cy="446877"/>
          </a:xfrm>
        </p:spPr>
        <p:txBody>
          <a:bodyPr/>
          <a:lstStyle/>
          <a:p>
            <a:r>
              <a:rPr lang="en-US" sz="2000" dirty="0" smtClean="0"/>
              <a:t>Revision Request Projects – IA Range to Actual Spend Variance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96916" y="5637859"/>
            <a:ext cx="1453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$100k or greater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12 Projects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7994087" y="2256982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8374774" y="1066800"/>
            <a:ext cx="177138" cy="265925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385435" y="4005719"/>
            <a:ext cx="167089" cy="134016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081861" y="4434854"/>
            <a:ext cx="1289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23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16131" y="3510615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6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>
            <a:stCxn id="36" idx="0"/>
          </p:cNvCxnSpPr>
          <p:nvPr/>
        </p:nvCxnSpPr>
        <p:spPr>
          <a:xfrm flipH="1">
            <a:off x="8317574" y="3726058"/>
            <a:ext cx="339268" cy="1680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4039" y="6226834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If actual spend falls within the IA range the variance is 0</a:t>
            </a:r>
            <a:endParaRPr lang="en-US" sz="1000" dirty="0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667998" y="6332474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1" name="Chart 20"/>
          <p:cNvGraphicFramePr>
            <a:graphicFrameLocks/>
          </p:cNvGraphicFramePr>
          <p:nvPr>
            <p:extLst/>
          </p:nvPr>
        </p:nvGraphicFramePr>
        <p:xfrm>
          <a:off x="123670" y="613164"/>
          <a:ext cx="8146174" cy="4897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Right Brace 26"/>
          <p:cNvSpPr/>
          <p:nvPr/>
        </p:nvSpPr>
        <p:spPr>
          <a:xfrm rot="5400000">
            <a:off x="3060804" y="3093251"/>
            <a:ext cx="312111" cy="490972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6871410" y="4319058"/>
            <a:ext cx="304899" cy="246531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715000" y="1066800"/>
            <a:ext cx="2911" cy="4295515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3" name="TextBox 2"/>
          <p:cNvSpPr txBox="1"/>
          <p:nvPr/>
        </p:nvSpPr>
        <p:spPr>
          <a:xfrm rot="16200000">
            <a:off x="414264" y="4395172"/>
            <a:ext cx="9537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NOGRR093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639840" y="4387489"/>
            <a:ext cx="8898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NPRR481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847721" y="4637615"/>
            <a:ext cx="854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NPRR207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1027206" y="4730609"/>
            <a:ext cx="8702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NPRR500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1221823" y="4599048"/>
            <a:ext cx="8600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NPRR457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406959" y="4398580"/>
            <a:ext cx="8533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NPRR479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589071" y="4389925"/>
            <a:ext cx="8928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NPRR543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791148" y="4794154"/>
            <a:ext cx="859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NPRR385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1992896" y="4239208"/>
            <a:ext cx="844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NPRR456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2183770" y="4202253"/>
            <a:ext cx="8276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NPRR407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2103303" y="4776846"/>
            <a:ext cx="13560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NPRR397, NPRR464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2537591" y="4296974"/>
            <a:ext cx="8629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SCR773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16200000">
            <a:off x="2665732" y="4244431"/>
            <a:ext cx="9823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NOGRR105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2963475" y="4242708"/>
            <a:ext cx="7609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SCR775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16200000">
            <a:off x="3126451" y="4317156"/>
            <a:ext cx="8226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SCR768 (E)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3305120" y="4116902"/>
            <a:ext cx="8471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NPRR514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3536459" y="4679207"/>
            <a:ext cx="753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SCR770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6200000">
            <a:off x="3651947" y="4189522"/>
            <a:ext cx="9014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NPRR476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6200000">
            <a:off x="3882568" y="4427661"/>
            <a:ext cx="8238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SCR772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4068359" y="4315836"/>
            <a:ext cx="8252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NPRR393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6200000">
            <a:off x="4252887" y="3937779"/>
            <a:ext cx="839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NPRR586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38576" y="5028323"/>
            <a:ext cx="838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NPRR377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4629445" y="4181176"/>
            <a:ext cx="855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NPRR313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4827776" y="4753547"/>
            <a:ext cx="824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NPRR260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16200000">
            <a:off x="5013359" y="4011739"/>
            <a:ext cx="8316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NPRR469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rot="16200000">
            <a:off x="5217276" y="4155261"/>
            <a:ext cx="7990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SCR769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16200000">
            <a:off x="5373547" y="4666072"/>
            <a:ext cx="868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NPRR425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550846" y="3707562"/>
            <a:ext cx="886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NPRR463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5489066" y="4448055"/>
            <a:ext cx="13901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2015 CMM release (1) (V)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rot="16200000">
            <a:off x="5934197" y="4505896"/>
            <a:ext cx="8895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NPRR520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16200000">
            <a:off x="6129619" y="4568511"/>
            <a:ext cx="8639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SCR779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6331548" y="2138993"/>
            <a:ext cx="8405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NPRR322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6268130" y="4441752"/>
            <a:ext cx="13456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NPRR416, NPRR575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rot="16200000">
            <a:off x="6693365" y="4171662"/>
            <a:ext cx="8799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NPRR461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 rot="16200000">
            <a:off x="6929815" y="1325871"/>
            <a:ext cx="785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SCR756 (M)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6838568" y="3041343"/>
            <a:ext cx="1321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NPRR347, NPRR400 (E)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16200000">
            <a:off x="6760574" y="3125913"/>
            <a:ext cx="18704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2015 Mkt Sys Enhancements (2) (V)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 rot="16200000">
            <a:off x="6926336" y="4727406"/>
            <a:ext cx="19121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2014 </a:t>
            </a:r>
            <a:r>
              <a:rPr lang="en-US" sz="800" dirty="0">
                <a:solidFill>
                  <a:prstClr val="black"/>
                </a:solidFill>
              </a:rPr>
              <a:t>Mkt Sys Enhancements </a:t>
            </a:r>
            <a:r>
              <a:rPr lang="en-US" sz="800" dirty="0" smtClean="0">
                <a:solidFill>
                  <a:prstClr val="black"/>
                </a:solidFill>
              </a:rPr>
              <a:t>(3) (V)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4497" y="6136681"/>
            <a:ext cx="3007555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prstClr val="black"/>
                </a:solidFill>
              </a:rPr>
              <a:t>(1)  NPRR559, NPRR597, NPRR601, NPRR639, SCR778</a:t>
            </a:r>
          </a:p>
          <a:p>
            <a:r>
              <a:rPr lang="en-US" sz="700" dirty="0" smtClean="0">
                <a:solidFill>
                  <a:prstClr val="black"/>
                </a:solidFill>
              </a:rPr>
              <a:t>(2)  NPRR626, NPR645, NPRR665, OBD</a:t>
            </a:r>
          </a:p>
          <a:p>
            <a:r>
              <a:rPr lang="en-US" sz="700" dirty="0" smtClean="0">
                <a:solidFill>
                  <a:prstClr val="black"/>
                </a:solidFill>
              </a:rPr>
              <a:t>(3)  NPRR568, NPRR240, NPRR532, NPRR555, NPRR564, NPRR598</a:t>
            </a:r>
            <a:endParaRPr lang="en-US" sz="7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62" y="5745006"/>
            <a:ext cx="1127232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prstClr val="black"/>
                </a:solidFill>
              </a:rPr>
              <a:t>(E)  ERCOT Sponsored</a:t>
            </a:r>
          </a:p>
          <a:p>
            <a:r>
              <a:rPr lang="en-US" sz="700" dirty="0" smtClean="0">
                <a:solidFill>
                  <a:prstClr val="black"/>
                </a:solidFill>
              </a:rPr>
              <a:t>(M)  Market Sponsored</a:t>
            </a:r>
          </a:p>
          <a:p>
            <a:r>
              <a:rPr lang="en-US" sz="700" dirty="0" smtClean="0">
                <a:solidFill>
                  <a:prstClr val="black"/>
                </a:solidFill>
              </a:rPr>
              <a:t>(V)  Various</a:t>
            </a:r>
            <a:endParaRPr lang="en-US" sz="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dirty="0" smtClean="0"/>
              <a:t>Impact Analysis </a:t>
            </a:r>
            <a:r>
              <a:rPr lang="en-US" dirty="0" smtClean="0"/>
              <a:t>Cost Estimation Metrics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311" y="1143001"/>
            <a:ext cx="5874689" cy="457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Observations: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07733"/>
              </p:ext>
            </p:extLst>
          </p:nvPr>
        </p:nvGraphicFramePr>
        <p:xfrm>
          <a:off x="182236" y="1775777"/>
          <a:ext cx="8770289" cy="318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7089"/>
                <a:gridCol w="2743200"/>
              </a:tblGrid>
              <a:tr h="4340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Reasons</a:t>
                      </a:r>
                      <a:r>
                        <a:rPr lang="en-US" sz="1600" baseline="0" dirty="0" smtClean="0"/>
                        <a:t> for Variances Between IA and Actual Project Spend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Examples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Approved project</a:t>
                      </a:r>
                      <a:r>
                        <a:rPr lang="en-US" sz="1400" baseline="0" dirty="0" smtClean="0"/>
                        <a:t> scope changes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SCR756, NPRR347/400,</a:t>
                      </a:r>
                    </a:p>
                    <a:p>
                      <a:pPr algn="ctr"/>
                      <a:r>
                        <a:rPr lang="en-US" sz="1200" dirty="0" smtClean="0"/>
                        <a:t>2015 Market System Enhancements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Incorrect</a:t>
                      </a:r>
                      <a:r>
                        <a:rPr lang="en-US" sz="1400" baseline="0" dirty="0" smtClean="0"/>
                        <a:t> assessment of project complexity / ERCOT labor less than estimate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NPRR377, NPRR425, SCR770, NPRR260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Missed system impact in IA process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NPRR322, NPRR463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Expedited IA process due to delivery urgency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2015 Market System</a:t>
                      </a:r>
                      <a:r>
                        <a:rPr lang="en-US" sz="1200" baseline="0" dirty="0" smtClean="0"/>
                        <a:t> Enhancements, </a:t>
                      </a:r>
                      <a:r>
                        <a:rPr lang="en-US" sz="1400" baseline="0" dirty="0" smtClean="0"/>
                        <a:t>NPRR322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in project</a:t>
                      </a:r>
                      <a:r>
                        <a:rPr lang="en-US" sz="1400" baseline="0" dirty="0" smtClean="0"/>
                        <a:t> resource mix (using contractors instead of FTEs)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NPRR322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Hardware/software</a:t>
                      </a:r>
                      <a:r>
                        <a:rPr lang="en-US" sz="1400" baseline="0" dirty="0" smtClean="0"/>
                        <a:t> components delivered with on-hand inventory (or not needed)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NPRR385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2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43682"/>
            <a:ext cx="8600089" cy="518318"/>
          </a:xfrm>
        </p:spPr>
        <p:txBody>
          <a:bodyPr/>
          <a:lstStyle/>
          <a:p>
            <a:r>
              <a:rPr lang="en-US" dirty="0" smtClean="0"/>
              <a:t>Revision Request Variance Analysis – 38 Projects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8599" y="1219200"/>
          <a:ext cx="8763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/>
                <a:gridCol w="2362200"/>
                <a:gridCol w="2092122"/>
                <a:gridCol w="1870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 Spend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 of IA Midpoint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 of Actuals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$100k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$1,760,000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$1,174,805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-$585,195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$100k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$4,842,500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$5,403,469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$560,969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$6,602,500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$6,578,274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-$24,226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28599" y="4028440"/>
          <a:ext cx="8763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20"/>
                <a:gridCol w="1022423"/>
                <a:gridCol w="1337015"/>
                <a:gridCol w="1258368"/>
                <a:gridCol w="1179719"/>
                <a:gridCol w="17302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 Spend Range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Project</a:t>
                      </a:r>
                      <a:r>
                        <a:rPr lang="en-US" sz="1800" baseline="0" dirty="0" smtClean="0"/>
                        <a:t> Count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Variance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/ Project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Absolute Average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/ Max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$100k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-$452,436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-$17,401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$20,566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-$69,907  /  +$20,350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$100k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$524,019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$43,668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$70,928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-$102,412 / +$233,095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76600" y="6241755"/>
            <a:ext cx="24421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Negative variance = under-spend</a:t>
            </a:r>
          </a:p>
          <a:p>
            <a:r>
              <a:rPr lang="en-US" sz="1200" i="1" dirty="0" smtClean="0"/>
              <a:t>Positive </a:t>
            </a:r>
            <a:r>
              <a:rPr lang="en-US" sz="1200" i="1" dirty="0"/>
              <a:t>variance = </a:t>
            </a:r>
            <a:r>
              <a:rPr lang="en-US" sz="1200" i="1" dirty="0" smtClean="0"/>
              <a:t>over-spend</a:t>
            </a:r>
            <a:endParaRPr lang="en-US" sz="12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5800" y="3505200"/>
            <a:ext cx="7772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6691" y="2337113"/>
            <a:ext cx="875249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2780" y="2686985"/>
            <a:ext cx="8748309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32123" y="2713528"/>
            <a:ext cx="1159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0.4% variance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5638800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This report measures the variance between actuals and the nearest point of the IA estimate range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199" y="2857915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This report measures the variance between actuals and the IA midpoints</a:t>
            </a:r>
          </a:p>
        </p:txBody>
      </p:sp>
    </p:spTree>
    <p:extLst>
      <p:ext uri="{BB962C8B-B14F-4D97-AF65-F5344CB8AC3E}">
        <p14:creationId xmlns:p14="http://schemas.microsoft.com/office/powerpoint/2010/main" val="116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dirty="0" smtClean="0"/>
              <a:t>Impact Analysis </a:t>
            </a:r>
            <a:r>
              <a:rPr lang="en-US" dirty="0" smtClean="0"/>
              <a:t>Cost Estimation Metrics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96" y="9906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Summary Observations:</a:t>
            </a:r>
          </a:p>
          <a:p>
            <a:pPr marL="0" indent="0"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Overall, Impact Analysis cost </a:t>
            </a:r>
            <a:r>
              <a:rPr lang="en-US" sz="2000" dirty="0"/>
              <a:t>estimates </a:t>
            </a:r>
            <a:r>
              <a:rPr lang="en-US" sz="2000" dirty="0" smtClean="0"/>
              <a:t>align reasonably well with actual project spending</a:t>
            </a:r>
          </a:p>
          <a:p>
            <a:pPr marL="400050" lvl="1" indent="0">
              <a:buNone/>
            </a:pPr>
            <a:endParaRPr lang="en-US" sz="1400" dirty="0" smtClean="0"/>
          </a:p>
          <a:p>
            <a:pPr marL="457200" indent="-457200"/>
            <a:r>
              <a:rPr lang="en-US" sz="2000" dirty="0" smtClean="0"/>
              <a:t>An overhaul of the process is not needed; however, we do see opportunities for improvement</a:t>
            </a:r>
          </a:p>
          <a:p>
            <a:pPr marL="857250" lvl="1" indent="-457200"/>
            <a:r>
              <a:rPr lang="en-US" sz="1800" dirty="0" smtClean="0"/>
              <a:t>Step 1: </a:t>
            </a:r>
            <a:r>
              <a:rPr lang="en-US" sz="1800" dirty="0" smtClean="0"/>
              <a:t>Improve </a:t>
            </a:r>
            <a:r>
              <a:rPr lang="en-US" sz="1800" dirty="0"/>
              <a:t>efficiency on small IAs to allow for more </a:t>
            </a:r>
            <a:r>
              <a:rPr lang="en-US" sz="1800" dirty="0" smtClean="0"/>
              <a:t>focus on </a:t>
            </a:r>
            <a:r>
              <a:rPr lang="en-US" sz="1800" dirty="0"/>
              <a:t>large </a:t>
            </a:r>
            <a:r>
              <a:rPr lang="en-US" sz="1800" dirty="0" smtClean="0"/>
              <a:t>IAs</a:t>
            </a:r>
          </a:p>
          <a:p>
            <a:pPr marL="857250" lvl="1" indent="-457200"/>
            <a:r>
              <a:rPr lang="en-US" sz="1800" dirty="0" smtClean="0"/>
              <a:t>Next </a:t>
            </a:r>
            <a:r>
              <a:rPr lang="en-US" sz="1800" dirty="0" smtClean="0"/>
              <a:t>steps:  </a:t>
            </a:r>
            <a:r>
              <a:rPr lang="en-US" sz="1800" dirty="0" smtClean="0"/>
              <a:t>TBD</a:t>
            </a:r>
            <a:endParaRPr lang="en-US" sz="1800" dirty="0"/>
          </a:p>
          <a:p>
            <a:pPr marL="857250" lvl="1" indent="-457200"/>
            <a:endParaRPr lang="en-US" sz="1600" dirty="0" smtClean="0"/>
          </a:p>
          <a:p>
            <a:pPr marL="857250" lvl="1" indent="-457200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4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3720</TotalTime>
  <Words>629</Words>
  <Application>Microsoft Office PowerPoint</Application>
  <PresentationFormat>On-screen Show (4:3)</PresentationFormat>
  <Paragraphs>147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Impact Analysis Cost Estimation Metrics</vt:lpstr>
      <vt:lpstr>Revision Request Projects – IA Range to Actual Spend Variance</vt:lpstr>
      <vt:lpstr>Impact Analysis Cost Estimation Metrics</vt:lpstr>
      <vt:lpstr>Revision Request Variance Analysis – 38 Projects</vt:lpstr>
      <vt:lpstr>Impact Analysis Cost Estimation Metrics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247</cp:revision>
  <cp:lastPrinted>2016-05-09T21:31:00Z</cp:lastPrinted>
  <dcterms:created xsi:type="dcterms:W3CDTF">2016-01-21T15:20:31Z</dcterms:created>
  <dcterms:modified xsi:type="dcterms:W3CDTF">2016-05-11T18:17:40Z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