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theme/themeOverride1.xml" ContentType="application/vnd.openxmlformats-officedocument.themeOverr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3"/>
  </p:notesMasterIdLst>
  <p:handoutMasterIdLst>
    <p:handoutMasterId r:id="rId14"/>
  </p:handoutMasterIdLst>
  <p:sldIdLst>
    <p:sldId id="260" r:id="rId7"/>
    <p:sldId id="309" r:id="rId8"/>
    <p:sldId id="315" r:id="rId9"/>
    <p:sldId id="313" r:id="rId10"/>
    <p:sldId id="311" r:id="rId11"/>
    <p:sldId id="312" r:id="rId1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806" autoAdjust="0"/>
    <p:restoredTop sz="98551" autoAdjust="0"/>
  </p:normalViewPr>
  <p:slideViewPr>
    <p:cSldViewPr showGuides="1">
      <p:cViewPr varScale="1">
        <p:scale>
          <a:sx n="113" d="100"/>
          <a:sy n="113" d="100"/>
        </p:scale>
        <p:origin x="108" y="276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presProps" Target="presProps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handoutMaster" Target="handoutMasters/handout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Revision Requests IA </a:t>
            </a:r>
            <a:r>
              <a:rPr lang="en-US" dirty="0" smtClean="0"/>
              <a:t>Results: </a:t>
            </a:r>
            <a:r>
              <a:rPr lang="en-US" dirty="0"/>
              <a:t>2013 - 2015</a:t>
            </a:r>
          </a:p>
        </c:rich>
      </c:tx>
      <c:layout>
        <c:manualLayout>
          <c:xMode val="edge"/>
          <c:yMode val="edge"/>
          <c:x val="0.31398236767346249"/>
          <c:y val="7.779309364757115E-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ysClr val="windowText" lastClr="000000"/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5.0692021024048496E-2"/>
          <c:y val="5.9154704944178634E-2"/>
          <c:w val="0.93732622426369794"/>
          <c:h val="0.92330143540669851"/>
        </c:manualLayout>
      </c:layout>
      <c:scatterChart>
        <c:scatterStyle val="lineMarker"/>
        <c:varyColors val="0"/>
        <c:ser>
          <c:idx val="0"/>
          <c:order val="0"/>
          <c:tx>
            <c:v>Actual Spend Variance</c:v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xVal>
            <c:numRef>
              <c:f>'RR Data'!$P$3:$P$40</c:f>
              <c:numCache>
                <c:formatCode>General</c:formatCode>
                <c:ptCount val="38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</c:numCache>
            </c:numRef>
          </c:xVal>
          <c:yVal>
            <c:numRef>
              <c:f>'RR Data'!$Z$3:$Z$40</c:f>
              <c:numCache>
                <c:formatCode>"$"#,##0</c:formatCode>
                <c:ptCount val="38"/>
                <c:pt idx="0">
                  <c:v>-12935.220000000001</c:v>
                </c:pt>
                <c:pt idx="1">
                  <c:v>-16666.059999999998</c:v>
                </c:pt>
                <c:pt idx="2">
                  <c:v>-37449.050000000003</c:v>
                </c:pt>
                <c:pt idx="3">
                  <c:v>-44756.07</c:v>
                </c:pt>
                <c:pt idx="4">
                  <c:v>-35450.43</c:v>
                </c:pt>
                <c:pt idx="5">
                  <c:v>-16526.310000000001</c:v>
                </c:pt>
                <c:pt idx="6">
                  <c:v>-15668.75</c:v>
                </c:pt>
                <c:pt idx="7">
                  <c:v>-50606</c:v>
                </c:pt>
                <c:pt idx="8">
                  <c:v>-4247.4599999999991</c:v>
                </c:pt>
                <c:pt idx="9">
                  <c:v>-1256</c:v>
                </c:pt>
                <c:pt idx="10">
                  <c:v>-26949</c:v>
                </c:pt>
                <c:pt idx="11">
                  <c:v>-12126.219999999994</c:v>
                </c:pt>
                <c:pt idx="12">
                  <c:v>0</c:v>
                </c:pt>
                <c:pt idx="13">
                  <c:v>-9429.489999999998</c:v>
                </c:pt>
                <c:pt idx="14">
                  <c:v>-14270</c:v>
                </c:pt>
                <c:pt idx="15">
                  <c:v>5906.75</c:v>
                </c:pt>
                <c:pt idx="16">
                  <c:v>-43508.42</c:v>
                </c:pt>
                <c:pt idx="17">
                  <c:v>0</c:v>
                </c:pt>
                <c:pt idx="18">
                  <c:v>-22356.25</c:v>
                </c:pt>
                <c:pt idx="19">
                  <c:v>-11098.570000000007</c:v>
                </c:pt>
                <c:pt idx="20">
                  <c:v>20350</c:v>
                </c:pt>
                <c:pt idx="21">
                  <c:v>-69907</c:v>
                </c:pt>
                <c:pt idx="22">
                  <c:v>767</c:v>
                </c:pt>
                <c:pt idx="23">
                  <c:v>-47596.58</c:v>
                </c:pt>
                <c:pt idx="24">
                  <c:v>14114</c:v>
                </c:pt>
                <c:pt idx="25">
                  <c:v>-770.5</c:v>
                </c:pt>
                <c:pt idx="26">
                  <c:v>-102411.54000000001</c:v>
                </c:pt>
                <c:pt idx="27">
                  <c:v>39699</c:v>
                </c:pt>
                <c:pt idx="28">
                  <c:v>0</c:v>
                </c:pt>
                <c:pt idx="29">
                  <c:v>-25164.299999999988</c:v>
                </c:pt>
                <c:pt idx="30">
                  <c:v>-35982.810000000027</c:v>
                </c:pt>
                <c:pt idx="31">
                  <c:v>169955</c:v>
                </c:pt>
                <c:pt idx="32">
                  <c:v>0</c:v>
                </c:pt>
                <c:pt idx="33">
                  <c:v>0</c:v>
                </c:pt>
                <c:pt idx="34">
                  <c:v>233094.58000000007</c:v>
                </c:pt>
                <c:pt idx="35">
                  <c:v>114279</c:v>
                </c:pt>
                <c:pt idx="36">
                  <c:v>130549.9800000001</c:v>
                </c:pt>
                <c:pt idx="37">
                  <c:v>0</c:v>
                </c:pt>
              </c:numCache>
            </c:numRef>
          </c:yVal>
          <c:smooth val="0"/>
        </c:ser>
        <c:ser>
          <c:idx val="1"/>
          <c:order val="1"/>
          <c:tx>
            <c:v>Baseline Estimate % Variance</c:v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4"/>
              </a:solidFill>
              <a:ln w="9525">
                <a:solidFill>
                  <a:schemeClr val="accent4"/>
                </a:solidFill>
              </a:ln>
              <a:effectLst/>
            </c:spPr>
          </c:marker>
          <c:xVal>
            <c:strRef>
              <c:f>'RR Data'!$P$2:$P$40</c:f>
              <c:strCache>
                <c:ptCount val="39"/>
                <c:pt idx="0">
                  <c:v>Scatter Chart Order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</c:strCache>
              <c:extLst xmlns:c15="http://schemas.microsoft.com/office/drawing/2012/chart"/>
            </c:strRef>
          </c:xVal>
          <c:yVal>
            <c:numRef>
              <c:f>'RR Data'!$V$2:$V$40</c:f>
              <c:extLst xmlns:c15="http://schemas.microsoft.com/office/drawing/2012/chart"/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598594344"/>
        <c:axId val="598592384"/>
        <c:extLst/>
      </c:scatterChart>
      <c:valAx>
        <c:axId val="598594344"/>
        <c:scaling>
          <c:orientation val="minMax"/>
          <c:max val="40"/>
          <c:min val="0"/>
        </c:scaling>
        <c:delete val="1"/>
        <c:axPos val="b"/>
        <c:numFmt formatCode="General" sourceLinked="1"/>
        <c:majorTickMark val="out"/>
        <c:minorTickMark val="none"/>
        <c:tickLblPos val="nextTo"/>
        <c:crossAx val="598592384"/>
        <c:crosses val="autoZero"/>
        <c:crossBetween val="midCat"/>
      </c:valAx>
      <c:valAx>
        <c:axId val="598592384"/>
        <c:scaling>
          <c:orientation val="minMax"/>
          <c:max val="250000"/>
          <c:min val="-125000"/>
        </c:scaling>
        <c:delete val="0"/>
        <c:axPos val="l"/>
        <c:majorGridlines>
          <c:spPr>
            <a:ln w="19050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&quot;$&quot;#,##0" sourceLinked="0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8594344"/>
        <c:crosses val="autoZero"/>
        <c:crossBetween val="midCat"/>
        <c:majorUnit val="25000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solidFill>
            <a:sysClr val="windowText" lastClr="000000"/>
          </a:solidFill>
        </a:defRPr>
      </a:pPr>
      <a:endParaRPr lang="en-US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5/11/2016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5/11/2016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862329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>
                <a:solidFill>
                  <a:prstClr val="black"/>
                </a:solidFill>
              </a:rPr>
              <a:pPr/>
              <a:t>3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4769105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7118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869385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1547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85972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INTERNAL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412906" y="2413338"/>
            <a:ext cx="5646034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/>
              <a:t>Impact Analysis </a:t>
            </a:r>
          </a:p>
          <a:p>
            <a:r>
              <a:rPr lang="en-US" sz="3200" b="1" dirty="0" smtClean="0"/>
              <a:t>Cost Estimation Metrics</a:t>
            </a:r>
            <a:endParaRPr lang="en-US" sz="3200" b="1" dirty="0"/>
          </a:p>
          <a:p>
            <a:endParaRPr lang="en-US" dirty="0"/>
          </a:p>
          <a:p>
            <a:r>
              <a:rPr lang="en-US" dirty="0" smtClean="0"/>
              <a:t>05/12/2016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7848600" cy="518318"/>
          </a:xfrm>
        </p:spPr>
        <p:txBody>
          <a:bodyPr/>
          <a:lstStyle/>
          <a:p>
            <a:r>
              <a:rPr lang="en-US" dirty="0" smtClean="0"/>
              <a:t>Impact Analysis </a:t>
            </a:r>
            <a:r>
              <a:rPr lang="en-US" dirty="0" smtClean="0"/>
              <a:t>Cost Estimation Metrics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5257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 smtClean="0"/>
              <a:t>ERCOT continues to review Revision Request IA cost estimates compared with actual spend on their related implementation projects.</a:t>
            </a:r>
          </a:p>
          <a:p>
            <a:pPr marL="0" indent="0">
              <a:buNone/>
            </a:pPr>
            <a:endParaRPr lang="en-US" sz="1400" dirty="0" smtClean="0"/>
          </a:p>
          <a:p>
            <a:r>
              <a:rPr lang="en-US" sz="2000" dirty="0" smtClean="0"/>
              <a:t>Data Used for Analysis</a:t>
            </a:r>
            <a:endParaRPr lang="en-US" sz="2000" dirty="0"/>
          </a:p>
          <a:p>
            <a:pPr marL="857250" lvl="1" indent="-457200"/>
            <a:r>
              <a:rPr lang="en-US" sz="1800" dirty="0" smtClean="0"/>
              <a:t>38 Revision Request projects completed from 2013-2015</a:t>
            </a:r>
          </a:p>
          <a:p>
            <a:pPr marL="400050" lvl="1" indent="0">
              <a:buNone/>
            </a:pPr>
            <a:endParaRPr lang="en-US" sz="1200" dirty="0" smtClean="0">
              <a:solidFill>
                <a:srgbClr val="FF0000"/>
              </a:solidFill>
            </a:endParaRPr>
          </a:p>
          <a:p>
            <a:r>
              <a:rPr lang="en-US" sz="2000" dirty="0" smtClean="0"/>
              <a:t>Summary-level results are now available</a:t>
            </a:r>
            <a:endParaRPr lang="en-US" sz="2000" dirty="0"/>
          </a:p>
          <a:p>
            <a:endParaRPr lang="en-US" sz="1200" dirty="0" smtClean="0"/>
          </a:p>
          <a:p>
            <a:r>
              <a:rPr lang="en-US" sz="2000" dirty="0" smtClean="0"/>
              <a:t>Still in Progress</a:t>
            </a:r>
          </a:p>
          <a:p>
            <a:pPr marL="857250" lvl="1" indent="-457200"/>
            <a:r>
              <a:rPr lang="en-US" sz="1800" dirty="0" smtClean="0"/>
              <a:t>Individual project analysis</a:t>
            </a:r>
          </a:p>
          <a:p>
            <a:pPr marL="857250" lvl="1" indent="-457200"/>
            <a:r>
              <a:rPr lang="en-US" sz="1800" dirty="0" smtClean="0"/>
              <a:t>Efficiency/improvement opportunity identification</a:t>
            </a:r>
            <a:endParaRPr lang="en-US" sz="18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6059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/>
        </p:nvCxnSpPr>
        <p:spPr>
          <a:xfrm>
            <a:off x="716279" y="3924300"/>
            <a:ext cx="7555575" cy="0"/>
          </a:xfrm>
          <a:prstGeom prst="line">
            <a:avLst/>
          </a:prstGeom>
          <a:ln w="5715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Rectangle 14"/>
          <p:cNvSpPr/>
          <p:nvPr/>
        </p:nvSpPr>
        <p:spPr>
          <a:xfrm>
            <a:off x="2514601" y="6208021"/>
            <a:ext cx="3456894" cy="44969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2407984" y="5630067"/>
            <a:ext cx="161775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/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Less than $100k</a:t>
            </a:r>
          </a:p>
          <a:p>
            <a:pPr algn="ctr" defTabSz="457200"/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26 Projects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55344"/>
            <a:ext cx="7993774" cy="446877"/>
          </a:xfrm>
        </p:spPr>
        <p:txBody>
          <a:bodyPr/>
          <a:lstStyle/>
          <a:p>
            <a:r>
              <a:rPr lang="en-US" sz="2000" dirty="0" smtClean="0"/>
              <a:t>Revision Request Projects – IA Range to Actual Spend Variance</a:t>
            </a:r>
            <a:endParaRPr lang="en-US" sz="2000" b="1" dirty="0">
              <a:solidFill>
                <a:schemeClr val="accent1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6296916" y="5637859"/>
            <a:ext cx="145388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/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$100k or greater</a:t>
            </a:r>
          </a:p>
          <a:p>
            <a:pPr algn="ctr" defTabSz="457200"/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12 Projects</a:t>
            </a:r>
          </a:p>
        </p:txBody>
      </p:sp>
      <p:sp>
        <p:nvSpPr>
          <p:cNvPr id="30" name="TextBox 29"/>
          <p:cNvSpPr txBox="1"/>
          <p:nvPr/>
        </p:nvSpPr>
        <p:spPr>
          <a:xfrm rot="16200000">
            <a:off x="7994087" y="2256982"/>
            <a:ext cx="1461355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/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Exceeds IA Range</a:t>
            </a:r>
          </a:p>
          <a:p>
            <a:pPr algn="ctr" defTabSz="457200"/>
            <a:r>
              <a:rPr lang="en-US" sz="1100" dirty="0">
                <a:solidFill>
                  <a:prstClr val="black"/>
                </a:solidFill>
                <a:latin typeface="Calibri" panose="020F0502020204030204" pitchFamily="34" charset="0"/>
              </a:rPr>
              <a:t>9</a:t>
            </a:r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 Projects</a:t>
            </a:r>
            <a:endParaRPr lang="en-US" sz="1100" dirty="0">
              <a:solidFill>
                <a:prstClr val="black"/>
              </a:solidFill>
              <a:latin typeface="Calibri" panose="020F0502020204030204" pitchFamily="34" charset="0"/>
            </a:endParaRPr>
          </a:p>
        </p:txBody>
      </p:sp>
      <p:sp>
        <p:nvSpPr>
          <p:cNvPr id="31" name="Right Brace 30"/>
          <p:cNvSpPr/>
          <p:nvPr/>
        </p:nvSpPr>
        <p:spPr>
          <a:xfrm>
            <a:off x="8374774" y="1066800"/>
            <a:ext cx="177138" cy="2659257"/>
          </a:xfrm>
          <a:prstGeom prst="rightBrace">
            <a:avLst>
              <a:gd name="adj1" fmla="val 0"/>
              <a:gd name="adj2" fmla="val 50000"/>
            </a:avLst>
          </a:prstGeom>
          <a:noFill/>
          <a:ln w="25400" cap="flat" cmpd="sng" algn="ctr">
            <a:solidFill>
              <a:schemeClr val="accent1"/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algn="ctr" defTabSz="457200">
              <a:defRPr/>
            </a:pPr>
            <a:endParaRPr lang="en-US" kern="0" smtClean="0">
              <a:solidFill>
                <a:prstClr val="black"/>
              </a:solidFill>
            </a:endParaRPr>
          </a:p>
        </p:txBody>
      </p:sp>
      <p:sp>
        <p:nvSpPr>
          <p:cNvPr id="34" name="Right Brace 33"/>
          <p:cNvSpPr/>
          <p:nvPr/>
        </p:nvSpPr>
        <p:spPr>
          <a:xfrm>
            <a:off x="8385435" y="4005719"/>
            <a:ext cx="167089" cy="1340161"/>
          </a:xfrm>
          <a:prstGeom prst="rightBrace">
            <a:avLst>
              <a:gd name="adj1" fmla="val 0"/>
              <a:gd name="adj2" fmla="val 50000"/>
            </a:avLst>
          </a:prstGeom>
          <a:noFill/>
          <a:ln w="25400" cap="flat" cmpd="sng" algn="ctr">
            <a:solidFill>
              <a:schemeClr val="accent1"/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algn="ctr" defTabSz="457200">
              <a:defRPr/>
            </a:pPr>
            <a:endParaRPr lang="en-US" kern="0" smtClean="0">
              <a:solidFill>
                <a:prstClr val="black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 rot="16200000">
            <a:off x="8081861" y="4434854"/>
            <a:ext cx="128915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/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Below IA Range</a:t>
            </a:r>
          </a:p>
          <a:p>
            <a:pPr algn="ctr" defTabSz="457200"/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23 Projects</a:t>
            </a:r>
            <a:endParaRPr lang="en-US" sz="1100" dirty="0">
              <a:solidFill>
                <a:prstClr val="black"/>
              </a:solidFill>
              <a:latin typeface="Calibri" panose="020F0502020204030204" pitchFamily="34" charset="0"/>
            </a:endParaRPr>
          </a:p>
        </p:txBody>
      </p:sp>
      <p:sp>
        <p:nvSpPr>
          <p:cNvPr id="36" name="TextBox 35"/>
          <p:cNvSpPr txBox="1"/>
          <p:nvPr/>
        </p:nvSpPr>
        <p:spPr>
          <a:xfrm rot="16200000">
            <a:off x="8316131" y="3510615"/>
            <a:ext cx="1112309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/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Within IA Range</a:t>
            </a:r>
          </a:p>
          <a:p>
            <a:pPr algn="ctr" defTabSz="457200"/>
            <a:r>
              <a:rPr lang="en-US" sz="1100" dirty="0" smtClean="0">
                <a:solidFill>
                  <a:prstClr val="black"/>
                </a:solidFill>
                <a:latin typeface="Calibri" panose="020F0502020204030204" pitchFamily="34" charset="0"/>
              </a:rPr>
              <a:t>6 Projects</a:t>
            </a:r>
            <a:endParaRPr lang="en-US" sz="1100" dirty="0">
              <a:solidFill>
                <a:prstClr val="black"/>
              </a:solidFill>
              <a:latin typeface="Calibri" panose="020F0502020204030204" pitchFamily="34" charset="0"/>
            </a:endParaRPr>
          </a:p>
        </p:txBody>
      </p:sp>
      <p:cxnSp>
        <p:nvCxnSpPr>
          <p:cNvPr id="12" name="Straight Arrow Connector 11"/>
          <p:cNvCxnSpPr>
            <a:stCxn id="36" idx="0"/>
          </p:cNvCxnSpPr>
          <p:nvPr/>
        </p:nvCxnSpPr>
        <p:spPr>
          <a:xfrm flipH="1">
            <a:off x="8317574" y="3726058"/>
            <a:ext cx="339268" cy="168013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4124039" y="6226834"/>
            <a:ext cx="184745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smtClean="0">
                <a:solidFill>
                  <a:prstClr val="black"/>
                </a:solidFill>
              </a:rPr>
              <a:t>If actual spend falls within the IA range the variance is 0</a:t>
            </a:r>
            <a:endParaRPr lang="en-US" sz="1000" dirty="0">
              <a:solidFill>
                <a:prstClr val="black"/>
              </a:solidFill>
            </a:endParaRPr>
          </a:p>
        </p:txBody>
      </p:sp>
      <p:pic>
        <p:nvPicPr>
          <p:cNvPr id="19" name="Picture 18"/>
          <p:cNvPicPr>
            <a:picLocks noChangeAspect="1"/>
          </p:cNvPicPr>
          <p:nvPr/>
        </p:nvPicPr>
        <p:blipFill rotWithShape="1">
          <a:blip r:embed="rId3"/>
          <a:srcRect t="38752" b="35442"/>
          <a:stretch/>
        </p:blipFill>
        <p:spPr>
          <a:xfrm>
            <a:off x="2667998" y="6332474"/>
            <a:ext cx="1450756" cy="214591"/>
          </a:xfrm>
          <a:prstGeom prst="rect">
            <a:avLst/>
          </a:prstGeom>
          <a:ln>
            <a:solidFill>
              <a:schemeClr val="tx1"/>
            </a:solidFill>
          </a:ln>
        </p:spPr>
      </p:pic>
      <p:graphicFrame>
        <p:nvGraphicFramePr>
          <p:cNvPr id="21" name="Chart 20"/>
          <p:cNvGraphicFramePr>
            <a:graphicFrameLocks/>
          </p:cNvGraphicFramePr>
          <p:nvPr>
            <p:extLst/>
          </p:nvPr>
        </p:nvGraphicFramePr>
        <p:xfrm>
          <a:off x="123670" y="613164"/>
          <a:ext cx="8146174" cy="48976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27" name="Right Brace 26"/>
          <p:cNvSpPr/>
          <p:nvPr/>
        </p:nvSpPr>
        <p:spPr>
          <a:xfrm rot="5400000">
            <a:off x="3060804" y="3093251"/>
            <a:ext cx="312111" cy="4909721"/>
          </a:xfrm>
          <a:prstGeom prst="rightBrace">
            <a:avLst>
              <a:gd name="adj1" fmla="val 0"/>
              <a:gd name="adj2" fmla="val 50000"/>
            </a:avLst>
          </a:prstGeom>
          <a:noFill/>
          <a:ln w="25400" cap="flat" cmpd="sng" algn="ctr">
            <a:solidFill>
              <a:schemeClr val="accent1"/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algn="ctr" defTabSz="457200">
              <a:defRPr/>
            </a:pPr>
            <a:endParaRPr lang="en-US" kern="0" smtClean="0">
              <a:solidFill>
                <a:prstClr val="black"/>
              </a:solidFill>
            </a:endParaRPr>
          </a:p>
        </p:txBody>
      </p:sp>
      <p:sp>
        <p:nvSpPr>
          <p:cNvPr id="20" name="Right Brace 19"/>
          <p:cNvSpPr/>
          <p:nvPr/>
        </p:nvSpPr>
        <p:spPr>
          <a:xfrm rot="5400000">
            <a:off x="6871410" y="4319058"/>
            <a:ext cx="304899" cy="2465319"/>
          </a:xfrm>
          <a:prstGeom prst="rightBrace">
            <a:avLst>
              <a:gd name="adj1" fmla="val 0"/>
              <a:gd name="adj2" fmla="val 50000"/>
            </a:avLst>
          </a:prstGeom>
          <a:noFill/>
          <a:ln w="25400" cap="flat" cmpd="sng" algn="ctr">
            <a:solidFill>
              <a:schemeClr val="accent1"/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algn="ctr" defTabSz="457200">
              <a:defRPr/>
            </a:pPr>
            <a:endParaRPr lang="en-US" kern="0" smtClean="0">
              <a:solidFill>
                <a:prstClr val="black"/>
              </a:solidFill>
            </a:endParaRPr>
          </a:p>
        </p:txBody>
      </p:sp>
      <p:cxnSp>
        <p:nvCxnSpPr>
          <p:cNvPr id="13" name="Straight Connector 12"/>
          <p:cNvCxnSpPr/>
          <p:nvPr/>
        </p:nvCxnSpPr>
        <p:spPr>
          <a:xfrm flipH="1">
            <a:off x="5715000" y="1066800"/>
            <a:ext cx="2911" cy="4295515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</a:ln>
          <a:effectLst/>
        </p:spPr>
      </p:cxnSp>
      <p:sp>
        <p:nvSpPr>
          <p:cNvPr id="3" name="TextBox 2"/>
          <p:cNvSpPr txBox="1"/>
          <p:nvPr/>
        </p:nvSpPr>
        <p:spPr>
          <a:xfrm rot="16200000">
            <a:off x="414264" y="4395172"/>
            <a:ext cx="95378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NOGRR093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 rot="16200000">
            <a:off x="639840" y="4387489"/>
            <a:ext cx="88986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NPRR481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 rot="16200000">
            <a:off x="847721" y="4637615"/>
            <a:ext cx="854381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NPRR207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 rot="16200000">
            <a:off x="1027206" y="4730609"/>
            <a:ext cx="87022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NPRR500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 rot="16200000">
            <a:off x="1221823" y="4599048"/>
            <a:ext cx="86007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NPRR457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 rot="16200000">
            <a:off x="1406959" y="4398580"/>
            <a:ext cx="85339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NPRR479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 rot="16200000">
            <a:off x="1589071" y="4389925"/>
            <a:ext cx="89283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NPRR543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 rot="16200000">
            <a:off x="1791148" y="4794154"/>
            <a:ext cx="85943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NPRR385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 rot="16200000">
            <a:off x="1992896" y="4239208"/>
            <a:ext cx="844898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NPRR456 (E)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 rot="16200000">
            <a:off x="2183770" y="4202253"/>
            <a:ext cx="82760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NPRR407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 rot="16200000">
            <a:off x="2103303" y="4776846"/>
            <a:ext cx="135606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NPRR397, NPRR464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 rot="16200000">
            <a:off x="2537591" y="4296974"/>
            <a:ext cx="86297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SCR773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1" name="TextBox 40"/>
          <p:cNvSpPr txBox="1"/>
          <p:nvPr/>
        </p:nvSpPr>
        <p:spPr>
          <a:xfrm rot="16200000">
            <a:off x="2665732" y="4244431"/>
            <a:ext cx="982348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NOGRR105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 rot="16200000">
            <a:off x="2963475" y="4242708"/>
            <a:ext cx="760981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SCR775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3" name="TextBox 42"/>
          <p:cNvSpPr txBox="1"/>
          <p:nvPr/>
        </p:nvSpPr>
        <p:spPr>
          <a:xfrm rot="16200000">
            <a:off x="3126451" y="4317156"/>
            <a:ext cx="82261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SCR768 (E) 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4" name="TextBox 43"/>
          <p:cNvSpPr txBox="1"/>
          <p:nvPr/>
        </p:nvSpPr>
        <p:spPr>
          <a:xfrm rot="16200000">
            <a:off x="3305120" y="4116902"/>
            <a:ext cx="847151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NPRR514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5" name="TextBox 44"/>
          <p:cNvSpPr txBox="1"/>
          <p:nvPr/>
        </p:nvSpPr>
        <p:spPr>
          <a:xfrm rot="16200000">
            <a:off x="3536459" y="4679207"/>
            <a:ext cx="753381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SCR770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6" name="TextBox 45"/>
          <p:cNvSpPr txBox="1"/>
          <p:nvPr/>
        </p:nvSpPr>
        <p:spPr>
          <a:xfrm rot="16200000">
            <a:off x="3651947" y="4189522"/>
            <a:ext cx="90140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NPRR476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 rot="16200000">
            <a:off x="3882568" y="4427661"/>
            <a:ext cx="823808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SCR772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8" name="TextBox 47"/>
          <p:cNvSpPr txBox="1"/>
          <p:nvPr/>
        </p:nvSpPr>
        <p:spPr>
          <a:xfrm rot="16200000">
            <a:off x="4068359" y="4315836"/>
            <a:ext cx="8252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NPRR393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49" name="TextBox 48"/>
          <p:cNvSpPr txBox="1"/>
          <p:nvPr/>
        </p:nvSpPr>
        <p:spPr>
          <a:xfrm rot="16200000">
            <a:off x="4252887" y="3937779"/>
            <a:ext cx="8390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NPRR586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0" name="TextBox 49"/>
          <p:cNvSpPr txBox="1"/>
          <p:nvPr/>
        </p:nvSpPr>
        <p:spPr>
          <a:xfrm rot="16200000">
            <a:off x="4438576" y="5028323"/>
            <a:ext cx="83882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NPRR377 (E)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1" name="TextBox 50"/>
          <p:cNvSpPr txBox="1"/>
          <p:nvPr/>
        </p:nvSpPr>
        <p:spPr>
          <a:xfrm rot="16200000">
            <a:off x="4629445" y="4181176"/>
            <a:ext cx="85546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NPRR313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 rot="16200000">
            <a:off x="4827776" y="4753547"/>
            <a:ext cx="82434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NPRR260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3" name="TextBox 52"/>
          <p:cNvSpPr txBox="1"/>
          <p:nvPr/>
        </p:nvSpPr>
        <p:spPr>
          <a:xfrm rot="16200000">
            <a:off x="5013359" y="4011739"/>
            <a:ext cx="83168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NPRR469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 rot="16200000">
            <a:off x="5217276" y="4155261"/>
            <a:ext cx="79900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SCR769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5" name="TextBox 54"/>
          <p:cNvSpPr txBox="1"/>
          <p:nvPr/>
        </p:nvSpPr>
        <p:spPr>
          <a:xfrm rot="16200000">
            <a:off x="5373547" y="4666072"/>
            <a:ext cx="86843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NPRR425 (E)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6" name="TextBox 55"/>
          <p:cNvSpPr txBox="1"/>
          <p:nvPr/>
        </p:nvSpPr>
        <p:spPr>
          <a:xfrm rot="16200000">
            <a:off x="5550846" y="3707562"/>
            <a:ext cx="88647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NPRR463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7" name="TextBox 56"/>
          <p:cNvSpPr txBox="1"/>
          <p:nvPr/>
        </p:nvSpPr>
        <p:spPr>
          <a:xfrm rot="16200000">
            <a:off x="5489066" y="4448055"/>
            <a:ext cx="139019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2015 CMM release (1) (V)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8" name="TextBox 57"/>
          <p:cNvSpPr txBox="1"/>
          <p:nvPr/>
        </p:nvSpPr>
        <p:spPr>
          <a:xfrm rot="16200000">
            <a:off x="5934197" y="4505896"/>
            <a:ext cx="88953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NPRR520 (E)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59" name="TextBox 58"/>
          <p:cNvSpPr txBox="1"/>
          <p:nvPr/>
        </p:nvSpPr>
        <p:spPr>
          <a:xfrm rot="16200000">
            <a:off x="6129619" y="4568511"/>
            <a:ext cx="86399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SCR779 (E)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60" name="TextBox 59"/>
          <p:cNvSpPr txBox="1"/>
          <p:nvPr/>
        </p:nvSpPr>
        <p:spPr>
          <a:xfrm rot="16200000">
            <a:off x="6331548" y="2138993"/>
            <a:ext cx="84056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NPRR322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61" name="TextBox 60"/>
          <p:cNvSpPr txBox="1"/>
          <p:nvPr/>
        </p:nvSpPr>
        <p:spPr>
          <a:xfrm rot="16200000">
            <a:off x="6268130" y="4441752"/>
            <a:ext cx="134564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NPRR416, NPRR575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62" name="TextBox 61"/>
          <p:cNvSpPr txBox="1"/>
          <p:nvPr/>
        </p:nvSpPr>
        <p:spPr>
          <a:xfrm rot="16200000">
            <a:off x="6693365" y="4171662"/>
            <a:ext cx="87997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NPRR461 (E)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63" name="TextBox 62"/>
          <p:cNvSpPr txBox="1"/>
          <p:nvPr/>
        </p:nvSpPr>
        <p:spPr>
          <a:xfrm rot="16200000">
            <a:off x="6929815" y="1325871"/>
            <a:ext cx="78567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SCR756 (M)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64" name="TextBox 63"/>
          <p:cNvSpPr txBox="1"/>
          <p:nvPr/>
        </p:nvSpPr>
        <p:spPr>
          <a:xfrm rot="16200000">
            <a:off x="6838568" y="3041343"/>
            <a:ext cx="132187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NPRR347, NPRR400 (E)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65" name="TextBox 64"/>
          <p:cNvSpPr txBox="1"/>
          <p:nvPr/>
        </p:nvSpPr>
        <p:spPr>
          <a:xfrm rot="16200000">
            <a:off x="6760574" y="3125913"/>
            <a:ext cx="187042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2015 Mkt Sys Enhancements (2) (V)</a:t>
            </a:r>
            <a:endParaRPr lang="en-US" sz="800" dirty="0">
              <a:solidFill>
                <a:prstClr val="black"/>
              </a:solidFill>
            </a:endParaRPr>
          </a:p>
        </p:txBody>
      </p:sp>
      <p:sp>
        <p:nvSpPr>
          <p:cNvPr id="66" name="TextBox 65"/>
          <p:cNvSpPr txBox="1"/>
          <p:nvPr/>
        </p:nvSpPr>
        <p:spPr>
          <a:xfrm rot="16200000">
            <a:off x="6926336" y="4727406"/>
            <a:ext cx="191214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>
                <a:solidFill>
                  <a:prstClr val="black"/>
                </a:solidFill>
              </a:rPr>
              <a:t>2014 </a:t>
            </a:r>
            <a:r>
              <a:rPr lang="en-US" sz="800" dirty="0">
                <a:solidFill>
                  <a:prstClr val="black"/>
                </a:solidFill>
              </a:rPr>
              <a:t>Mkt Sys Enhancements </a:t>
            </a:r>
            <a:r>
              <a:rPr lang="en-US" sz="800" dirty="0" smtClean="0">
                <a:solidFill>
                  <a:prstClr val="black"/>
                </a:solidFill>
              </a:rPr>
              <a:t>(3) (V)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044497" y="6136681"/>
            <a:ext cx="3007555" cy="415498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700" dirty="0" smtClean="0">
                <a:solidFill>
                  <a:prstClr val="black"/>
                </a:solidFill>
              </a:rPr>
              <a:t>(1)  NPRR559, NPRR597, NPRR601, NPRR639, SCR778</a:t>
            </a:r>
          </a:p>
          <a:p>
            <a:r>
              <a:rPr lang="en-US" sz="700" dirty="0" smtClean="0">
                <a:solidFill>
                  <a:prstClr val="black"/>
                </a:solidFill>
              </a:rPr>
              <a:t>(2)  NPRR626, NPR645, NPRR665, OBD</a:t>
            </a:r>
          </a:p>
          <a:p>
            <a:r>
              <a:rPr lang="en-US" sz="700" dirty="0" smtClean="0">
                <a:solidFill>
                  <a:prstClr val="black"/>
                </a:solidFill>
              </a:rPr>
              <a:t>(3)  NPRR568, NPRR240, NPRR532, NPRR555, NPRR564, NPRR598</a:t>
            </a:r>
            <a:endParaRPr lang="en-US" sz="700" dirty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24765" y="6525293"/>
            <a:ext cx="381000" cy="220662"/>
          </a:xfrm>
        </p:spPr>
        <p:txBody>
          <a:bodyPr/>
          <a:lstStyle/>
          <a:p>
            <a:fld id="{1D93BD3E-1E9A-4970-A6F7-E7AC52762E0C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7" name="TextBox 66"/>
          <p:cNvSpPr txBox="1"/>
          <p:nvPr/>
        </p:nvSpPr>
        <p:spPr>
          <a:xfrm>
            <a:off x="65262" y="5745006"/>
            <a:ext cx="1127232" cy="415498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700" dirty="0" smtClean="0">
                <a:solidFill>
                  <a:prstClr val="black"/>
                </a:solidFill>
              </a:rPr>
              <a:t>(E)  ERCOT Sponsored</a:t>
            </a:r>
          </a:p>
          <a:p>
            <a:r>
              <a:rPr lang="en-US" sz="700" dirty="0" smtClean="0">
                <a:solidFill>
                  <a:prstClr val="black"/>
                </a:solidFill>
              </a:rPr>
              <a:t>(M)  Market Sponsored</a:t>
            </a:r>
          </a:p>
          <a:p>
            <a:r>
              <a:rPr lang="en-US" sz="700" dirty="0" smtClean="0">
                <a:solidFill>
                  <a:prstClr val="black"/>
                </a:solidFill>
              </a:rPr>
              <a:t>(V)  Various</a:t>
            </a:r>
            <a:endParaRPr lang="en-US" sz="7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43896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7391400" cy="518318"/>
          </a:xfrm>
        </p:spPr>
        <p:txBody>
          <a:bodyPr/>
          <a:lstStyle/>
          <a:p>
            <a:r>
              <a:rPr lang="en-US" dirty="0" smtClean="0"/>
              <a:t>Impact Analysis </a:t>
            </a:r>
            <a:r>
              <a:rPr lang="en-US" dirty="0" smtClean="0"/>
              <a:t>Cost Estimation Metrics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1311" y="1143001"/>
            <a:ext cx="5874689" cy="4572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 smtClean="0"/>
              <a:t>Observations: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3810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4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0607733"/>
              </p:ext>
            </p:extLst>
          </p:nvPr>
        </p:nvGraphicFramePr>
        <p:xfrm>
          <a:off x="182236" y="1775777"/>
          <a:ext cx="8770289" cy="31873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27089"/>
                <a:gridCol w="2743200"/>
              </a:tblGrid>
              <a:tr h="434023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Reasons</a:t>
                      </a:r>
                      <a:r>
                        <a:rPr lang="en-US" sz="1600" baseline="0" dirty="0" smtClean="0"/>
                        <a:t> for Variances Between IA and Actual Project Spend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Examples</a:t>
                      </a:r>
                      <a:endParaRPr lang="en-US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Approved project</a:t>
                      </a:r>
                      <a:r>
                        <a:rPr lang="en-US" sz="1400" baseline="0" dirty="0" smtClean="0"/>
                        <a:t> scope changes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SCR756, NPRR347/400,</a:t>
                      </a:r>
                    </a:p>
                    <a:p>
                      <a:pPr algn="ctr"/>
                      <a:r>
                        <a:rPr lang="en-US" sz="1200" dirty="0" smtClean="0"/>
                        <a:t>2015 Market System Enhancements</a:t>
                      </a:r>
                      <a:endParaRPr lang="en-US" sz="12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Incorrect</a:t>
                      </a:r>
                      <a:r>
                        <a:rPr lang="en-US" sz="1400" baseline="0" dirty="0" smtClean="0"/>
                        <a:t> assessment of project complexity / ERCOT labor less than estimate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NPRR377, NPRR425, SCR770, NPRR260</a:t>
                      </a:r>
                      <a:endParaRPr lang="en-US" sz="14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Missed system impact in IA process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NPRR322, NPRR463</a:t>
                      </a:r>
                      <a:endParaRPr lang="en-US" sz="14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Expedited IA process due to delivery urgency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2015 Market System</a:t>
                      </a:r>
                      <a:r>
                        <a:rPr lang="en-US" sz="1200" baseline="0" dirty="0" smtClean="0"/>
                        <a:t> Enhancements, </a:t>
                      </a:r>
                      <a:r>
                        <a:rPr lang="en-US" sz="1400" baseline="0" dirty="0" smtClean="0"/>
                        <a:t>NPRR322</a:t>
                      </a:r>
                      <a:endParaRPr lang="en-US" sz="12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Change in project</a:t>
                      </a:r>
                      <a:r>
                        <a:rPr lang="en-US" sz="1400" baseline="0" dirty="0" smtClean="0"/>
                        <a:t> resource mix (using contractors instead of FTEs)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NPRR322</a:t>
                      </a:r>
                      <a:endParaRPr lang="en-US" sz="14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Hardware/software</a:t>
                      </a:r>
                      <a:r>
                        <a:rPr lang="en-US" sz="1400" baseline="0" dirty="0" smtClean="0"/>
                        <a:t> components delivered with on-hand inventory (or not needed)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NPRR385</a:t>
                      </a:r>
                      <a:endParaRPr lang="en-US" sz="1400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09269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999" y="243682"/>
            <a:ext cx="8600089" cy="518318"/>
          </a:xfrm>
        </p:spPr>
        <p:txBody>
          <a:bodyPr/>
          <a:lstStyle/>
          <a:p>
            <a:r>
              <a:rPr lang="en-US" dirty="0" smtClean="0"/>
              <a:t>Revision Request Variance Analysis – 38 Projects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5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/>
          </p:nvPr>
        </p:nvGraphicFramePr>
        <p:xfrm>
          <a:off x="228599" y="1219200"/>
          <a:ext cx="87630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38401"/>
                <a:gridCol w="2362200"/>
                <a:gridCol w="2092122"/>
                <a:gridCol w="1870277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Actual Spend Range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Sum of IA Midpoint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Sum of Actuals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Variance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Less than $100k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$1,760,000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$1,174,805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-$585,195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Greater than $100k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$4,842,500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$5,403,469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$560,969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Totals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$6,602,500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$6,578,274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-$24,226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/>
          </p:nvPr>
        </p:nvGraphicFramePr>
        <p:xfrm>
          <a:off x="228599" y="4028440"/>
          <a:ext cx="8763000" cy="138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35220"/>
                <a:gridCol w="1022423"/>
                <a:gridCol w="1337015"/>
                <a:gridCol w="1258368"/>
                <a:gridCol w="1179719"/>
                <a:gridCol w="1730255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Actual Spend Range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Project</a:t>
                      </a:r>
                      <a:r>
                        <a:rPr lang="en-US" sz="1800" baseline="0" dirty="0" smtClean="0"/>
                        <a:t> Count</a:t>
                      </a:r>
                      <a:endParaRPr lang="en-US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Total Variance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Average / Project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Absolute Average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Min / Max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Less than $100k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-$452,436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-$17,401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$20,566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200" dirty="0" smtClean="0"/>
                        <a:t>-$69,907  /  +$20,350</a:t>
                      </a:r>
                      <a:endParaRPr lang="en-US" sz="12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Greater than $100k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$524,019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$43,668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/>
                        <a:t>$70,928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200" dirty="0" smtClean="0"/>
                        <a:t>-$102,412 / +$233,095</a:t>
                      </a:r>
                      <a:endParaRPr lang="en-US" sz="12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3276600" y="6241755"/>
            <a:ext cx="2442148" cy="46166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1200" i="1" dirty="0" smtClean="0"/>
              <a:t>Negative variance = under-spend</a:t>
            </a:r>
          </a:p>
          <a:p>
            <a:r>
              <a:rPr lang="en-US" sz="1200" i="1" dirty="0" smtClean="0"/>
              <a:t>Positive </a:t>
            </a:r>
            <a:r>
              <a:rPr lang="en-US" sz="1200" i="1" dirty="0"/>
              <a:t>variance = </a:t>
            </a:r>
            <a:r>
              <a:rPr lang="en-US" sz="1200" i="1" dirty="0" smtClean="0"/>
              <a:t>over-spend</a:t>
            </a:r>
            <a:endParaRPr lang="en-US" sz="1200" i="1" dirty="0"/>
          </a:p>
        </p:txBody>
      </p:sp>
      <p:cxnSp>
        <p:nvCxnSpPr>
          <p:cNvPr id="12" name="Straight Connector 11"/>
          <p:cNvCxnSpPr/>
          <p:nvPr/>
        </p:nvCxnSpPr>
        <p:spPr>
          <a:xfrm>
            <a:off x="685800" y="3505200"/>
            <a:ext cx="77724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236691" y="2337113"/>
            <a:ext cx="8752490" cy="0"/>
          </a:xfrm>
          <a:prstGeom prst="line">
            <a:avLst/>
          </a:prstGeom>
          <a:ln w="317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>
            <a:off x="232780" y="2686985"/>
            <a:ext cx="8748309" cy="0"/>
          </a:xfrm>
          <a:prstGeom prst="line">
            <a:avLst/>
          </a:prstGeom>
          <a:ln w="317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7832123" y="2713528"/>
            <a:ext cx="11594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0.4% variance</a:t>
            </a:r>
            <a:endParaRPr lang="en-US" sz="1200" dirty="0"/>
          </a:p>
        </p:txBody>
      </p:sp>
      <p:sp>
        <p:nvSpPr>
          <p:cNvPr id="14" name="TextBox 13"/>
          <p:cNvSpPr txBox="1"/>
          <p:nvPr/>
        </p:nvSpPr>
        <p:spPr>
          <a:xfrm>
            <a:off x="1143000" y="5638800"/>
            <a:ext cx="67818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i="1" dirty="0" smtClean="0"/>
              <a:t>This report measures the variance between actuals and the nearest point of the IA estimate range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981199" y="2857915"/>
            <a:ext cx="5181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i="1" dirty="0" smtClean="0"/>
              <a:t>This report measures the variance between actuals and the IA midpoints</a:t>
            </a:r>
          </a:p>
        </p:txBody>
      </p:sp>
    </p:spTree>
    <p:extLst>
      <p:ext uri="{BB962C8B-B14F-4D97-AF65-F5344CB8AC3E}">
        <p14:creationId xmlns:p14="http://schemas.microsoft.com/office/powerpoint/2010/main" val="116302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7543800" cy="518318"/>
          </a:xfrm>
        </p:spPr>
        <p:txBody>
          <a:bodyPr/>
          <a:lstStyle/>
          <a:p>
            <a:r>
              <a:rPr lang="en-US" dirty="0" smtClean="0"/>
              <a:t>Impact Analysis </a:t>
            </a:r>
            <a:r>
              <a:rPr lang="en-US" dirty="0" smtClean="0"/>
              <a:t>Cost Estimation Metrics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8896" y="990600"/>
            <a:ext cx="8686800" cy="5257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 smtClean="0"/>
              <a:t>Summary Observations:</a:t>
            </a:r>
          </a:p>
          <a:p>
            <a:pPr marL="0" indent="0">
              <a:buNone/>
            </a:pPr>
            <a:endParaRPr lang="en-US" sz="1400" dirty="0" smtClean="0">
              <a:solidFill>
                <a:srgbClr val="FF0000"/>
              </a:solidFill>
            </a:endParaRPr>
          </a:p>
          <a:p>
            <a:r>
              <a:rPr lang="en-US" sz="2000" dirty="0" smtClean="0"/>
              <a:t>Overall, Impact Analysis cost </a:t>
            </a:r>
            <a:r>
              <a:rPr lang="en-US" sz="2000" dirty="0"/>
              <a:t>estimates </a:t>
            </a:r>
            <a:r>
              <a:rPr lang="en-US" sz="2000" dirty="0" smtClean="0"/>
              <a:t>align reasonably well with actual project spending</a:t>
            </a:r>
          </a:p>
          <a:p>
            <a:pPr marL="400050" lvl="1" indent="0">
              <a:buNone/>
            </a:pPr>
            <a:endParaRPr lang="en-US" sz="1400" dirty="0" smtClean="0"/>
          </a:p>
          <a:p>
            <a:pPr marL="457200" indent="-457200"/>
            <a:r>
              <a:rPr lang="en-US" sz="2000" dirty="0" smtClean="0"/>
              <a:t>An overhaul of the process is not needed; however, we do see opportunities for improvement</a:t>
            </a:r>
          </a:p>
          <a:p>
            <a:pPr marL="857250" lvl="1" indent="-457200"/>
            <a:r>
              <a:rPr lang="en-US" sz="1800" dirty="0" smtClean="0"/>
              <a:t>Step 1: </a:t>
            </a:r>
            <a:r>
              <a:rPr lang="en-US" sz="1800" dirty="0" smtClean="0"/>
              <a:t>Improve </a:t>
            </a:r>
            <a:r>
              <a:rPr lang="en-US" sz="1800" dirty="0"/>
              <a:t>efficiency on small IAs to allow for more </a:t>
            </a:r>
            <a:r>
              <a:rPr lang="en-US" sz="1800" dirty="0" smtClean="0"/>
              <a:t>focus on </a:t>
            </a:r>
            <a:r>
              <a:rPr lang="en-US" sz="1800" dirty="0"/>
              <a:t>large </a:t>
            </a:r>
            <a:r>
              <a:rPr lang="en-US" sz="1800" dirty="0" smtClean="0"/>
              <a:t>IAs</a:t>
            </a:r>
          </a:p>
          <a:p>
            <a:pPr marL="857250" lvl="1" indent="-457200"/>
            <a:r>
              <a:rPr lang="en-US" sz="1800" dirty="0" smtClean="0"/>
              <a:t>Next </a:t>
            </a:r>
            <a:r>
              <a:rPr lang="en-US" sz="1800" dirty="0" smtClean="0"/>
              <a:t>steps:  </a:t>
            </a:r>
            <a:r>
              <a:rPr lang="en-US" sz="1800" dirty="0" smtClean="0"/>
              <a:t>TBD</a:t>
            </a:r>
            <a:endParaRPr lang="en-US" sz="1800" dirty="0"/>
          </a:p>
          <a:p>
            <a:pPr marL="857250" lvl="1" indent="-457200"/>
            <a:endParaRPr lang="en-US" sz="1600" dirty="0" smtClean="0"/>
          </a:p>
          <a:p>
            <a:pPr marL="857250" lvl="1" indent="-457200"/>
            <a:endParaRPr lang="en-US" sz="14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3810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7540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686AC9E6-93EC-408A-81EA-765D121FF0C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B248F63C-08AC-4CDD-B36F-0851B11853CB}">
  <ds:schemaRefs>
    <ds:schemaRef ds:uri="c34af464-7aa1-4edd-9be4-83dffc1cb926"/>
    <ds:schemaRef ds:uri="http://schemas.microsoft.com/office/2006/metadata/properties"/>
    <ds:schemaRef ds:uri="http://purl.org/dc/elements/1.1/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3720</TotalTime>
  <Words>629</Words>
  <Application>Microsoft Office PowerPoint</Application>
  <PresentationFormat>On-screen Show (4:3)</PresentationFormat>
  <Paragraphs>147</Paragraphs>
  <Slides>6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1_Custom Design</vt:lpstr>
      <vt:lpstr>Office Theme</vt:lpstr>
      <vt:lpstr>Custom Design</vt:lpstr>
      <vt:lpstr>PowerPoint Presentation</vt:lpstr>
      <vt:lpstr>Impact Analysis Cost Estimation Metrics</vt:lpstr>
      <vt:lpstr>Revision Request Projects – IA Range to Actual Spend Variance</vt:lpstr>
      <vt:lpstr>Impact Analysis Cost Estimation Metrics</vt:lpstr>
      <vt:lpstr>Revision Request Variance Analysis – 38 Projects</vt:lpstr>
      <vt:lpstr>Impact Analysis Cost Estimation Metrics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Anderson, Troy</cp:lastModifiedBy>
  <cp:revision>247</cp:revision>
  <cp:lastPrinted>2016-05-09T21:31:00Z</cp:lastPrinted>
  <dcterms:created xsi:type="dcterms:W3CDTF">2016-01-21T15:20:31Z</dcterms:created>
  <dcterms:modified xsi:type="dcterms:W3CDTF">2016-05-11T18:17:40Z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